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-laskentataulukko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6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7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8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-laskentataulukko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-laskentataulukko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klemmety\Desktop\Hintsaselle%20demografiatietoja\Muutto%20p&#228;&#228;astoimmuk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klemmety\Desktop\Hintsaselle%20demografiatietoja\Muutto%20p&#228;&#228;astoimmuk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klemmety\Desktop\Hintsaselle%20demografiatietoja\Muutto%20p&#228;&#228;astoimmuk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4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5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1300" baseline="0" dirty="0">
                <a:latin typeface="Calibri" panose="020F0502020204030204" pitchFamily="34" charset="0"/>
              </a:rPr>
              <a:t>Turun väkiluku 2000 - </a:t>
            </a:r>
            <a:r>
              <a:rPr lang="fi-FI" sz="1300" baseline="0" dirty="0" smtClean="0">
                <a:latin typeface="Calibri" panose="020F0502020204030204" pitchFamily="34" charset="0"/>
              </a:rPr>
              <a:t>2016</a:t>
            </a:r>
            <a:endParaRPr lang="fi-FI" sz="1300" baseline="0" dirty="0"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751987484814389E-2"/>
                  <c:y val="6.0836075176691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9.6302173471810807E-3"/>
                  <c:y val="-3.4767492394611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2.0474414848141223E-16"/>
                  <c:y val="-3.9108905470730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'Aikasarja supu'!$A$25:$A$41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'Aikasarja supu'!$D$25:$D$41</c:f>
              <c:numCache>
                <c:formatCode>General</c:formatCode>
                <c:ptCount val="17"/>
                <c:pt idx="0">
                  <c:v>172561</c:v>
                </c:pt>
                <c:pt idx="1">
                  <c:v>173686</c:v>
                </c:pt>
                <c:pt idx="2">
                  <c:v>174618</c:v>
                </c:pt>
                <c:pt idx="3">
                  <c:v>175059</c:v>
                </c:pt>
                <c:pt idx="4">
                  <c:v>174824</c:v>
                </c:pt>
                <c:pt idx="5">
                  <c:v>174868</c:v>
                </c:pt>
                <c:pt idx="6">
                  <c:v>175354</c:v>
                </c:pt>
                <c:pt idx="7">
                  <c:v>175286</c:v>
                </c:pt>
                <c:pt idx="8">
                  <c:v>175582</c:v>
                </c:pt>
                <c:pt idx="9">
                  <c:v>176087</c:v>
                </c:pt>
                <c:pt idx="10">
                  <c:v>177326</c:v>
                </c:pt>
                <c:pt idx="11">
                  <c:v>178630</c:v>
                </c:pt>
                <c:pt idx="12">
                  <c:v>180225</c:v>
                </c:pt>
                <c:pt idx="13">
                  <c:v>182072</c:v>
                </c:pt>
                <c:pt idx="14">
                  <c:v>183824</c:v>
                </c:pt>
                <c:pt idx="15">
                  <c:v>185908</c:v>
                </c:pt>
                <c:pt idx="16">
                  <c:v>187604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397360"/>
        <c:axId val="148399040"/>
      </c:lineChart>
      <c:catAx>
        <c:axId val="14839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8399040"/>
        <c:crosses val="autoZero"/>
        <c:auto val="1"/>
        <c:lblAlgn val="ctr"/>
        <c:lblOffset val="100"/>
        <c:noMultiLvlLbl val="0"/>
      </c:catAx>
      <c:valAx>
        <c:axId val="148399040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839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50800" dist="50800" dir="5400000" algn="ctr" rotWithShape="0">
        <a:sysClr val="window" lastClr="FFFFFF">
          <a:lumMod val="50000"/>
        </a:sysClr>
      </a:outerShdw>
    </a:effectLst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7  -  14 -vuotiaat</a:t>
            </a:r>
          </a:p>
        </c:rich>
      </c:tx>
      <c:layout>
        <c:manualLayout>
          <c:xMode val="edge"/>
          <c:yMode val="edge"/>
          <c:x val="0.40653649666340724"/>
          <c:y val="3.01810865191146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98551887990557"/>
          <c:y val="0.13682100104535833"/>
          <c:w val="0.85490305211276052"/>
          <c:h val="0.75653923541247481"/>
        </c:manualLayout>
      </c:layout>
      <c:lineChart>
        <c:grouping val="standard"/>
        <c:varyColors val="0"/>
        <c:ser>
          <c:idx val="1"/>
          <c:order val="0"/>
          <c:tx>
            <c:strRef>
              <c:f>'Toteutuneet ikäryhmittäin'!$A$2</c:f>
              <c:strCache>
                <c:ptCount val="1"/>
                <c:pt idx="0">
                  <c:v>Toteutunut 2011-2016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4F81BD"/>
              </a:solidFill>
              <a:ln w="12700">
                <a:noFill/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1702019371285642E-2"/>
                  <c:y val="-6.4906813828426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'Toteutuneet ikäryhmittäin'!$B$3:$T$3</c:f>
              <c:strCache>
                <c:ptCount val="1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</c:strCache>
            </c:strRef>
          </c:cat>
          <c:val>
            <c:numRef>
              <c:f>'Toteutuneet ikäryhmittäin'!$B$5:$U$5</c:f>
              <c:numCache>
                <c:formatCode>General</c:formatCode>
                <c:ptCount val="20"/>
                <c:pt idx="0">
                  <c:v>11548</c:v>
                </c:pt>
                <c:pt idx="1">
                  <c:v>11466</c:v>
                </c:pt>
                <c:pt idx="2">
                  <c:v>11595</c:v>
                </c:pt>
                <c:pt idx="3">
                  <c:v>11686</c:v>
                </c:pt>
                <c:pt idx="4">
                  <c:v>11833</c:v>
                </c:pt>
                <c:pt idx="5">
                  <c:v>12086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'Toteutuneet ikäryhmittäin'!$A$12</c:f>
              <c:strCache>
                <c:ptCount val="1"/>
                <c:pt idx="0">
                  <c:v>Ennuste 2015-2029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noFill/>
              <a:ln w="3175">
                <a:solidFill>
                  <a:srgbClr val="FF0000"/>
                </a:solidFill>
              </a:ln>
            </c:spPr>
          </c:marker>
          <c:dLbls>
            <c:dLbl>
              <c:idx val="18"/>
              <c:layout>
                <c:manualLayout>
                  <c:x val="-1.1561787642873671E-16"/>
                  <c:y val="-4.0553038065173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'Toteutuneet ikäryhmittäin'!$B$3:$T$3</c:f>
              <c:strCache>
                <c:ptCount val="1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</c:strCache>
            </c:strRef>
          </c:cat>
          <c:val>
            <c:numRef>
              <c:f>'Toteutuneet ikäryhmittäin'!$B$15:$T$15</c:f>
              <c:numCache>
                <c:formatCode>General</c:formatCode>
                <c:ptCount val="19"/>
                <c:pt idx="4">
                  <c:v>11804</c:v>
                </c:pt>
                <c:pt idx="5">
                  <c:v>12078</c:v>
                </c:pt>
                <c:pt idx="6">
                  <c:v>12324</c:v>
                </c:pt>
                <c:pt idx="7">
                  <c:v>12517</c:v>
                </c:pt>
                <c:pt idx="8">
                  <c:v>12602</c:v>
                </c:pt>
                <c:pt idx="9">
                  <c:v>12777</c:v>
                </c:pt>
                <c:pt idx="10">
                  <c:v>12930</c:v>
                </c:pt>
                <c:pt idx="11">
                  <c:v>13010</c:v>
                </c:pt>
                <c:pt idx="12">
                  <c:v>13040</c:v>
                </c:pt>
                <c:pt idx="13">
                  <c:v>13055</c:v>
                </c:pt>
                <c:pt idx="14">
                  <c:v>13048</c:v>
                </c:pt>
                <c:pt idx="15">
                  <c:v>13077</c:v>
                </c:pt>
                <c:pt idx="16">
                  <c:v>13104</c:v>
                </c:pt>
                <c:pt idx="17">
                  <c:v>13158</c:v>
                </c:pt>
                <c:pt idx="18">
                  <c:v>13154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838736"/>
        <c:axId val="220839296"/>
      </c:lineChart>
      <c:catAx>
        <c:axId val="2208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20839296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220839296"/>
        <c:scaling>
          <c:orientation val="minMax"/>
          <c:min val="9000"/>
        </c:scaling>
        <c:delete val="0"/>
        <c:axPos val="l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dash"/>
            </a:ln>
          </c:spPr>
        </c:majorGridlines>
        <c:numFmt formatCode="#,##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20838736"/>
        <c:crosses val="autoZero"/>
        <c:crossBetween val="between"/>
        <c:majorUnit val="500"/>
        <c:minorUnit val="100"/>
      </c:valAx>
      <c:spPr>
        <a:solidFill>
          <a:srgbClr val="5B9BD5">
            <a:lumMod val="40000"/>
            <a:lumOff val="60000"/>
          </a:srgbClr>
        </a:solidFill>
        <a:ln w="3175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1600863444606688"/>
          <c:y val="0.61173419718755107"/>
          <c:w val="0.69501158137039309"/>
          <c:h val="0.12370632415847459"/>
        </c:manualLayout>
      </c:layout>
      <c:overlay val="0"/>
    </c:legend>
    <c:plotVisOnly val="1"/>
    <c:dispBlanksAs val="gap"/>
    <c:showDLblsOverMax val="0"/>
  </c:chart>
  <c:spPr>
    <a:solidFill>
      <a:srgbClr val="5B9BD5">
        <a:lumMod val="40000"/>
        <a:lumOff val="60000"/>
      </a:srgbClr>
    </a:solidFill>
    <a:ln w="3175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 panose="020F0502020204030204" pitchFamily="34" charset="0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15 - 64 -vuotiaat</a:t>
            </a:r>
          </a:p>
        </c:rich>
      </c:tx>
      <c:layout>
        <c:manualLayout>
          <c:xMode val="edge"/>
          <c:yMode val="edge"/>
          <c:x val="0.40653649666340724"/>
          <c:y val="3.01810865191146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34001779516161"/>
          <c:y val="0.13682092555331993"/>
          <c:w val="0.85490305211276052"/>
          <c:h val="0.75653923541247481"/>
        </c:manualLayout>
      </c:layout>
      <c:lineChart>
        <c:grouping val="standard"/>
        <c:varyColors val="0"/>
        <c:ser>
          <c:idx val="1"/>
          <c:order val="0"/>
          <c:tx>
            <c:strRef>
              <c:f>'Toteutuneet ikäryhmittäin'!$A$2</c:f>
              <c:strCache>
                <c:ptCount val="1"/>
                <c:pt idx="0">
                  <c:v>Toteutunut 2011-2016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4F81BD"/>
              </a:solidFill>
              <a:ln w="12700">
                <a:noFill/>
              </a:ln>
            </c:spPr>
          </c:marker>
          <c:dLbls>
            <c:dLbl>
              <c:idx val="5"/>
              <c:layout>
                <c:manualLayout>
                  <c:x val="-7.0496169961341892E-2"/>
                  <c:y val="-4.1870012923137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'Toteutuneet ikäryhmittäin'!$B$3:$T$3</c:f>
              <c:strCache>
                <c:ptCount val="1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</c:strCache>
            </c:strRef>
          </c:cat>
          <c:val>
            <c:numRef>
              <c:f>'Toteutuneet ikäryhmittäin'!$B$6:$U$6</c:f>
              <c:numCache>
                <c:formatCode>General</c:formatCode>
                <c:ptCount val="20"/>
                <c:pt idx="0">
                  <c:v>122269</c:v>
                </c:pt>
                <c:pt idx="1">
                  <c:v>122616</c:v>
                </c:pt>
                <c:pt idx="2">
                  <c:v>123216</c:v>
                </c:pt>
                <c:pt idx="3">
                  <c:v>123719</c:v>
                </c:pt>
                <c:pt idx="4">
                  <c:v>124586</c:v>
                </c:pt>
                <c:pt idx="5">
                  <c:v>125452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'Toteutuneet ikäryhmittäin'!$A$12</c:f>
              <c:strCache>
                <c:ptCount val="1"/>
                <c:pt idx="0">
                  <c:v>Ennuste 2015-2029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noFill/>
              <a:ln>
                <a:solidFill>
                  <a:srgbClr val="FF0000"/>
                </a:solidFill>
              </a:ln>
            </c:spPr>
          </c:marker>
          <c:dLbls>
            <c:dLbl>
              <c:idx val="18"/>
              <c:layout>
                <c:manualLayout>
                  <c:x val="-1.0183880298026045E-16"/>
                  <c:y val="-4.9244969222775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'Toteutuneet ikäryhmittäin'!$B$3:$T$3</c:f>
              <c:strCache>
                <c:ptCount val="1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</c:strCache>
            </c:strRef>
          </c:cat>
          <c:val>
            <c:numRef>
              <c:f>'Toteutuneet ikäryhmittäin'!$B$16:$T$16</c:f>
              <c:numCache>
                <c:formatCode>General</c:formatCode>
                <c:ptCount val="19"/>
                <c:pt idx="4">
                  <c:v>124142</c:v>
                </c:pt>
                <c:pt idx="5">
                  <c:v>124584</c:v>
                </c:pt>
                <c:pt idx="6">
                  <c:v>124801</c:v>
                </c:pt>
                <c:pt idx="7">
                  <c:v>125131</c:v>
                </c:pt>
                <c:pt idx="8">
                  <c:v>125528</c:v>
                </c:pt>
                <c:pt idx="9">
                  <c:v>125839</c:v>
                </c:pt>
                <c:pt idx="10">
                  <c:v>126065</c:v>
                </c:pt>
                <c:pt idx="11">
                  <c:v>126431</c:v>
                </c:pt>
                <c:pt idx="12">
                  <c:v>126892</c:v>
                </c:pt>
                <c:pt idx="13">
                  <c:v>127346</c:v>
                </c:pt>
                <c:pt idx="14">
                  <c:v>127788</c:v>
                </c:pt>
                <c:pt idx="15">
                  <c:v>128277</c:v>
                </c:pt>
                <c:pt idx="16">
                  <c:v>128741</c:v>
                </c:pt>
                <c:pt idx="17">
                  <c:v>129122</c:v>
                </c:pt>
                <c:pt idx="18">
                  <c:v>129583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991600"/>
        <c:axId val="221992160"/>
      </c:lineChart>
      <c:catAx>
        <c:axId val="22199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21992160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221992160"/>
        <c:scaling>
          <c:orientation val="minMax"/>
          <c:max val="140000"/>
          <c:min val="110000"/>
        </c:scaling>
        <c:delete val="0"/>
        <c:axPos val="l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dash"/>
            </a:ln>
          </c:spPr>
        </c:majorGridlines>
        <c:numFmt formatCode="#,##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21991600"/>
        <c:crosses val="autoZero"/>
        <c:crossBetween val="between"/>
        <c:majorUnit val="10000"/>
      </c:valAx>
      <c:spPr>
        <a:solidFill>
          <a:srgbClr val="5B9BD5">
            <a:lumMod val="40000"/>
            <a:lumOff val="60000"/>
          </a:srgbClr>
        </a:solidFill>
        <a:ln w="3175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167255809788293"/>
          <c:y val="0.65097963415137527"/>
          <c:w val="0.73130036370644758"/>
          <c:h val="0.12330760877503262"/>
        </c:manualLayout>
      </c:layout>
      <c:overlay val="0"/>
    </c:legend>
    <c:plotVisOnly val="1"/>
    <c:dispBlanksAs val="gap"/>
    <c:showDLblsOverMax val="0"/>
  </c:chart>
  <c:spPr>
    <a:solidFill>
      <a:srgbClr val="5B9BD5">
        <a:lumMod val="40000"/>
        <a:lumOff val="60000"/>
      </a:srgbClr>
    </a:solidFill>
    <a:ln w="3175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 panose="020F0502020204030204" pitchFamily="34" charset="0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65- -vuotiaat</a:t>
            </a:r>
          </a:p>
        </c:rich>
      </c:tx>
      <c:layout>
        <c:manualLayout>
          <c:xMode val="edge"/>
          <c:yMode val="edge"/>
          <c:x val="0.40653649666340724"/>
          <c:y val="3.01810865191146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34001779516161"/>
          <c:y val="0.13682092555331993"/>
          <c:w val="0.85490305211276052"/>
          <c:h val="0.75653923541247481"/>
        </c:manualLayout>
      </c:layout>
      <c:lineChart>
        <c:grouping val="standard"/>
        <c:varyColors val="0"/>
        <c:ser>
          <c:idx val="1"/>
          <c:order val="0"/>
          <c:tx>
            <c:strRef>
              <c:f>'Toteutuneet ikäryhmittäin'!$A$2</c:f>
              <c:strCache>
                <c:ptCount val="1"/>
                <c:pt idx="0">
                  <c:v>Toteutunut 2011-2016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4F81BD"/>
              </a:solidFill>
              <a:ln w="12700">
                <a:noFill/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0392385273903258E-2"/>
                  <c:y val="-4.1870206217988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'Toteutuneet ikäryhmittäin'!$B$3:$T$3</c:f>
              <c:strCache>
                <c:ptCount val="1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</c:strCache>
            </c:strRef>
          </c:cat>
          <c:val>
            <c:numRef>
              <c:f>'Toteutuneet ikäryhmittäin'!$B$7:$U$7</c:f>
              <c:numCache>
                <c:formatCode>General</c:formatCode>
                <c:ptCount val="20"/>
                <c:pt idx="0">
                  <c:v>33290</c:v>
                </c:pt>
                <c:pt idx="1">
                  <c:v>34520</c:v>
                </c:pt>
                <c:pt idx="2">
                  <c:v>35562</c:v>
                </c:pt>
                <c:pt idx="3">
                  <c:v>36472</c:v>
                </c:pt>
                <c:pt idx="4">
                  <c:v>37361</c:v>
                </c:pt>
                <c:pt idx="5">
                  <c:v>38001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'Toteutuneet ikäryhmittäin'!$A$12</c:f>
              <c:strCache>
                <c:ptCount val="1"/>
                <c:pt idx="0">
                  <c:v>Ennuste 2015-2029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noFill/>
              <a:ln w="3175">
                <a:solidFill>
                  <a:srgbClr val="FF0000"/>
                </a:solidFill>
              </a:ln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1640501998266635E-16"/>
                  <c:y val="-4.9986991574239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'Toteutuneet ikäryhmittäin'!$B$3:$T$3</c:f>
              <c:strCache>
                <c:ptCount val="1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</c:strCache>
            </c:strRef>
          </c:cat>
          <c:val>
            <c:numRef>
              <c:f>'Toteutuneet ikäryhmittäin'!$B$17:$T$17</c:f>
              <c:numCache>
                <c:formatCode>General</c:formatCode>
                <c:ptCount val="19"/>
                <c:pt idx="4">
                  <c:v>37275</c:v>
                </c:pt>
                <c:pt idx="5">
                  <c:v>37929</c:v>
                </c:pt>
                <c:pt idx="6">
                  <c:v>38751</c:v>
                </c:pt>
                <c:pt idx="7">
                  <c:v>39393</c:v>
                </c:pt>
                <c:pt idx="8">
                  <c:v>40020</c:v>
                </c:pt>
                <c:pt idx="9">
                  <c:v>40558</c:v>
                </c:pt>
                <c:pt idx="10">
                  <c:v>41234</c:v>
                </c:pt>
                <c:pt idx="11">
                  <c:v>41744</c:v>
                </c:pt>
                <c:pt idx="12">
                  <c:v>42217</c:v>
                </c:pt>
                <c:pt idx="13">
                  <c:v>42722</c:v>
                </c:pt>
                <c:pt idx="14">
                  <c:v>43274</c:v>
                </c:pt>
                <c:pt idx="15">
                  <c:v>43743</c:v>
                </c:pt>
                <c:pt idx="16">
                  <c:v>44238</c:v>
                </c:pt>
                <c:pt idx="17">
                  <c:v>44790</c:v>
                </c:pt>
                <c:pt idx="18">
                  <c:v>45309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994960"/>
        <c:axId val="221995520"/>
      </c:lineChart>
      <c:catAx>
        <c:axId val="22199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21995520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221995520"/>
        <c:scaling>
          <c:orientation val="minMax"/>
          <c:max val="50000"/>
          <c:min val="25000"/>
        </c:scaling>
        <c:delete val="0"/>
        <c:axPos val="l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dash"/>
            </a:ln>
          </c:spPr>
        </c:majorGridlines>
        <c:numFmt formatCode="#,##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21994960"/>
        <c:crosses val="autoZero"/>
        <c:crossBetween val="between"/>
      </c:valAx>
      <c:spPr>
        <a:solidFill>
          <a:srgbClr val="5B9BD5">
            <a:lumMod val="40000"/>
            <a:lumOff val="60000"/>
          </a:srgbClr>
        </a:solidFill>
        <a:ln w="3175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1596688693050664"/>
          <c:y val="0.62917760378106324"/>
          <c:w val="0.65762055058127356"/>
          <c:h val="0.11272302759006415"/>
        </c:manualLayout>
      </c:layout>
      <c:overlay val="0"/>
    </c:legend>
    <c:plotVisOnly val="1"/>
    <c:dispBlanksAs val="gap"/>
    <c:showDLblsOverMax val="0"/>
  </c:chart>
  <c:spPr>
    <a:solidFill>
      <a:srgbClr val="5B9BD5">
        <a:lumMod val="40000"/>
        <a:lumOff val="60000"/>
      </a:srgbClr>
    </a:solidFill>
    <a:ln w="3175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 panose="020F0502020204030204" pitchFamily="34" charset="0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461755594453131E-2"/>
          <c:y val="0.16569792412312098"/>
          <c:w val="0.87989474282051761"/>
          <c:h val="0.741694106418515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25400"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 w="6350">
                <a:noFill/>
                <a:prstDash val="lgDash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Aikasarja!$A$15:$A$31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2016e</c:v>
                </c:pt>
              </c:strCache>
            </c:strRef>
          </c:cat>
          <c:val>
            <c:numRef>
              <c:f>Aikasarja!$H$15:$H$31</c:f>
              <c:numCache>
                <c:formatCode>#,##0</c:formatCode>
                <c:ptCount val="17"/>
                <c:pt idx="0">
                  <c:v>454</c:v>
                </c:pt>
                <c:pt idx="1">
                  <c:v>1125</c:v>
                </c:pt>
                <c:pt idx="2">
                  <c:v>932</c:v>
                </c:pt>
                <c:pt idx="3">
                  <c:v>441</c:v>
                </c:pt>
                <c:pt idx="4">
                  <c:v>-235</c:v>
                </c:pt>
                <c:pt idx="5">
                  <c:v>44</c:v>
                </c:pt>
                <c:pt idx="6">
                  <c:v>486</c:v>
                </c:pt>
                <c:pt idx="7">
                  <c:v>-68</c:v>
                </c:pt>
                <c:pt idx="8">
                  <c:v>296</c:v>
                </c:pt>
                <c:pt idx="9">
                  <c:v>505</c:v>
                </c:pt>
                <c:pt idx="10">
                  <c:v>1239</c:v>
                </c:pt>
                <c:pt idx="11">
                  <c:v>1304</c:v>
                </c:pt>
                <c:pt idx="12">
                  <c:v>1595</c:v>
                </c:pt>
                <c:pt idx="13">
                  <c:v>1847</c:v>
                </c:pt>
                <c:pt idx="14">
                  <c:v>1752</c:v>
                </c:pt>
                <c:pt idx="15">
                  <c:v>2084</c:v>
                </c:pt>
                <c:pt idx="16">
                  <c:v>1696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49657792"/>
        <c:axId val="149658352"/>
      </c:barChart>
      <c:catAx>
        <c:axId val="14965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49658352"/>
        <c:crosses val="autoZero"/>
        <c:auto val="1"/>
        <c:lblAlgn val="ctr"/>
        <c:lblOffset val="100"/>
        <c:noMultiLvlLbl val="0"/>
      </c:catAx>
      <c:valAx>
        <c:axId val="14965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49657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50800" dist="50800" dir="5400000" algn="ctr" rotWithShape="0">
        <a:sysClr val="window" lastClr="FFFFFF">
          <a:lumMod val="50000"/>
        </a:sys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300" dirty="0" smtClean="0"/>
              <a:t>Turun väestönlisäys 2000 – 2016e</a:t>
            </a:r>
            <a:endParaRPr lang="fi-FI" sz="13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Taul3!$B$6</c:f>
              <c:strCache>
                <c:ptCount val="1"/>
                <c:pt idx="0">
                  <c:v>Luonnollinen väestönlisäys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Taul3!$A$7:$A$23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2016e</c:v>
                </c:pt>
              </c:strCache>
            </c:strRef>
          </c:cat>
          <c:val>
            <c:numRef>
              <c:f>Taul3!$B$7:$B$23</c:f>
              <c:numCache>
                <c:formatCode>General</c:formatCode>
                <c:ptCount val="17"/>
                <c:pt idx="0">
                  <c:v>93</c:v>
                </c:pt>
                <c:pt idx="1">
                  <c:v>-40</c:v>
                </c:pt>
                <c:pt idx="2">
                  <c:v>-8</c:v>
                </c:pt>
                <c:pt idx="3">
                  <c:v>11</c:v>
                </c:pt>
                <c:pt idx="4">
                  <c:v>71</c:v>
                </c:pt>
                <c:pt idx="5">
                  <c:v>132</c:v>
                </c:pt>
                <c:pt idx="6">
                  <c:v>48</c:v>
                </c:pt>
                <c:pt idx="7">
                  <c:v>56</c:v>
                </c:pt>
                <c:pt idx="8">
                  <c:v>99</c:v>
                </c:pt>
                <c:pt idx="9">
                  <c:v>215</c:v>
                </c:pt>
                <c:pt idx="10">
                  <c:v>181</c:v>
                </c:pt>
                <c:pt idx="11">
                  <c:v>106</c:v>
                </c:pt>
                <c:pt idx="12">
                  <c:v>27</c:v>
                </c:pt>
                <c:pt idx="13">
                  <c:v>57</c:v>
                </c:pt>
                <c:pt idx="14">
                  <c:v>199</c:v>
                </c:pt>
                <c:pt idx="15">
                  <c:v>193</c:v>
                </c:pt>
                <c:pt idx="16">
                  <c:v>6</c:v>
                </c:pt>
              </c:numCache>
            </c:numRef>
          </c:val>
        </c:ser>
        <c:ser>
          <c:idx val="1"/>
          <c:order val="1"/>
          <c:tx>
            <c:strRef>
              <c:f>Taul3!$C$6</c:f>
              <c:strCache>
                <c:ptCount val="1"/>
                <c:pt idx="0">
                  <c:v>Kuntien välinen nettomuutto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Taul3!$A$7:$A$23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2016e</c:v>
                </c:pt>
              </c:strCache>
            </c:strRef>
          </c:cat>
          <c:val>
            <c:numRef>
              <c:f>Taul3!$C$7:$C$23</c:f>
              <c:numCache>
                <c:formatCode>General</c:formatCode>
                <c:ptCount val="17"/>
                <c:pt idx="0">
                  <c:v>163</c:v>
                </c:pt>
                <c:pt idx="1">
                  <c:v>759</c:v>
                </c:pt>
                <c:pt idx="2">
                  <c:v>588</c:v>
                </c:pt>
                <c:pt idx="3">
                  <c:v>195</c:v>
                </c:pt>
                <c:pt idx="4">
                  <c:v>-593</c:v>
                </c:pt>
                <c:pt idx="5">
                  <c:v>-386</c:v>
                </c:pt>
                <c:pt idx="6">
                  <c:v>17</c:v>
                </c:pt>
                <c:pt idx="7">
                  <c:v>-671</c:v>
                </c:pt>
                <c:pt idx="8">
                  <c:v>-333</c:v>
                </c:pt>
                <c:pt idx="9">
                  <c:v>-168</c:v>
                </c:pt>
                <c:pt idx="10">
                  <c:v>402</c:v>
                </c:pt>
                <c:pt idx="11">
                  <c:v>540</c:v>
                </c:pt>
                <c:pt idx="12">
                  <c:v>813</c:v>
                </c:pt>
                <c:pt idx="13">
                  <c:v>994</c:v>
                </c:pt>
                <c:pt idx="14">
                  <c:v>852</c:v>
                </c:pt>
                <c:pt idx="15" formatCode="#,##0">
                  <c:v>1137</c:v>
                </c:pt>
                <c:pt idx="16">
                  <c:v>928</c:v>
                </c:pt>
              </c:numCache>
            </c:numRef>
          </c:val>
        </c:ser>
        <c:ser>
          <c:idx val="2"/>
          <c:order val="2"/>
          <c:tx>
            <c:strRef>
              <c:f>Taul3!$D$6</c:f>
              <c:strCache>
                <c:ptCount val="1"/>
                <c:pt idx="0">
                  <c:v>Nettosiirtolaisuus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Taul3!$A$7:$A$23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2016e</c:v>
                </c:pt>
              </c:strCache>
            </c:strRef>
          </c:cat>
          <c:val>
            <c:numRef>
              <c:f>Taul3!$D$7:$D$23</c:f>
              <c:numCache>
                <c:formatCode>General</c:formatCode>
                <c:ptCount val="17"/>
                <c:pt idx="0">
                  <c:v>152</c:v>
                </c:pt>
                <c:pt idx="1">
                  <c:v>419</c:v>
                </c:pt>
                <c:pt idx="2">
                  <c:v>375</c:v>
                </c:pt>
                <c:pt idx="3">
                  <c:v>253</c:v>
                </c:pt>
                <c:pt idx="4">
                  <c:v>284</c:v>
                </c:pt>
                <c:pt idx="5">
                  <c:v>322</c:v>
                </c:pt>
                <c:pt idx="6">
                  <c:v>448</c:v>
                </c:pt>
                <c:pt idx="7">
                  <c:v>553</c:v>
                </c:pt>
                <c:pt idx="8">
                  <c:v>581</c:v>
                </c:pt>
                <c:pt idx="9">
                  <c:v>466</c:v>
                </c:pt>
                <c:pt idx="10">
                  <c:v>671</c:v>
                </c:pt>
                <c:pt idx="11">
                  <c:v>668</c:v>
                </c:pt>
                <c:pt idx="12">
                  <c:v>770</c:v>
                </c:pt>
                <c:pt idx="13">
                  <c:v>815</c:v>
                </c:pt>
                <c:pt idx="14">
                  <c:v>729</c:v>
                </c:pt>
                <c:pt idx="15">
                  <c:v>687</c:v>
                </c:pt>
                <c:pt idx="16">
                  <c:v>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3695792"/>
        <c:axId val="149661712"/>
      </c:barChart>
      <c:catAx>
        <c:axId val="15369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9661712"/>
        <c:crosses val="autoZero"/>
        <c:auto val="1"/>
        <c:lblAlgn val="ctr"/>
        <c:lblOffset val="100"/>
        <c:noMultiLvlLbl val="0"/>
      </c:catAx>
      <c:valAx>
        <c:axId val="14966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369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Syntyneet</a:t>
            </a:r>
            <a:r>
              <a:rPr lang="fi-FI" baseline="0"/>
              <a:t>, kuolleet ja luonnollinen väestönlisäys Turussa 2000 alkaen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'Väestönmuutokset 1987 alkaen'!$D$3</c:f>
              <c:strCache>
                <c:ptCount val="1"/>
                <c:pt idx="0">
                  <c:v>Luonnollinen väestönlisäys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'Väestönmuutokset 1987 alkaen'!$A$4:$A$33</c:f>
              <c:strCache>
                <c:ptCount val="30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2016e</c:v>
                </c:pt>
              </c:strCache>
            </c:strRef>
          </c:cat>
          <c:val>
            <c:numRef>
              <c:f>'Väestönmuutokset 1987 alkaen'!$D$17:$D$33</c:f>
              <c:numCache>
                <c:formatCode>General</c:formatCode>
                <c:ptCount val="17"/>
                <c:pt idx="0">
                  <c:v>93</c:v>
                </c:pt>
                <c:pt idx="1">
                  <c:v>-40</c:v>
                </c:pt>
                <c:pt idx="2">
                  <c:v>-8</c:v>
                </c:pt>
                <c:pt idx="3">
                  <c:v>11</c:v>
                </c:pt>
                <c:pt idx="4">
                  <c:v>71</c:v>
                </c:pt>
                <c:pt idx="5">
                  <c:v>132</c:v>
                </c:pt>
                <c:pt idx="6">
                  <c:v>48</c:v>
                </c:pt>
                <c:pt idx="7">
                  <c:v>56</c:v>
                </c:pt>
                <c:pt idx="8">
                  <c:v>99</c:v>
                </c:pt>
                <c:pt idx="9">
                  <c:v>215</c:v>
                </c:pt>
                <c:pt idx="10">
                  <c:v>181</c:v>
                </c:pt>
                <c:pt idx="11">
                  <c:v>106</c:v>
                </c:pt>
                <c:pt idx="12">
                  <c:v>27</c:v>
                </c:pt>
                <c:pt idx="13">
                  <c:v>57</c:v>
                </c:pt>
                <c:pt idx="14">
                  <c:v>199</c:v>
                </c:pt>
                <c:pt idx="15">
                  <c:v>193</c:v>
                </c:pt>
                <c:pt idx="1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4367312"/>
        <c:axId val="84367872"/>
      </c:barChart>
      <c:lineChart>
        <c:grouping val="standard"/>
        <c:varyColors val="0"/>
        <c:ser>
          <c:idx val="0"/>
          <c:order val="0"/>
          <c:tx>
            <c:strRef>
              <c:f>'Väestönmuutokset 1987 alkaen'!$B$3</c:f>
              <c:strCache>
                <c:ptCount val="1"/>
                <c:pt idx="0">
                  <c:v>Elävänä syntyneet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'Väestönmuutokset 1987 alkaen'!$A$17:$A$33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2016e</c:v>
                </c:pt>
              </c:strCache>
            </c:strRef>
          </c:cat>
          <c:val>
            <c:numRef>
              <c:f>'Väestönmuutokset 1987 alkaen'!$B$17:$B$33</c:f>
              <c:numCache>
                <c:formatCode>General</c:formatCode>
                <c:ptCount val="17"/>
                <c:pt idx="0">
                  <c:v>1891</c:v>
                </c:pt>
                <c:pt idx="1">
                  <c:v>1767</c:v>
                </c:pt>
                <c:pt idx="2">
                  <c:v>1791</c:v>
                </c:pt>
                <c:pt idx="3">
                  <c:v>1770</c:v>
                </c:pt>
                <c:pt idx="4">
                  <c:v>1838</c:v>
                </c:pt>
                <c:pt idx="5">
                  <c:v>1835</c:v>
                </c:pt>
                <c:pt idx="6">
                  <c:v>1818</c:v>
                </c:pt>
                <c:pt idx="7">
                  <c:v>1866</c:v>
                </c:pt>
                <c:pt idx="8">
                  <c:v>1886</c:v>
                </c:pt>
                <c:pt idx="9">
                  <c:v>1968</c:v>
                </c:pt>
                <c:pt idx="10">
                  <c:v>1999</c:v>
                </c:pt>
                <c:pt idx="11">
                  <c:v>1887</c:v>
                </c:pt>
                <c:pt idx="12">
                  <c:v>1862</c:v>
                </c:pt>
                <c:pt idx="13">
                  <c:v>1868</c:v>
                </c:pt>
                <c:pt idx="14">
                  <c:v>1964</c:v>
                </c:pt>
                <c:pt idx="15">
                  <c:v>1967</c:v>
                </c:pt>
                <c:pt idx="16">
                  <c:v>1818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'Väestönmuutokset 1987 alkaen'!$C$3</c:f>
              <c:strCache>
                <c:ptCount val="1"/>
                <c:pt idx="0">
                  <c:v>Kuolleet</c:v>
                </c:pt>
              </c:strCache>
            </c:strRef>
          </c:tx>
          <c:spPr>
            <a:ln w="158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'Väestönmuutokset 1987 alkaen'!$A$17:$A$33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2016e</c:v>
                </c:pt>
              </c:strCache>
            </c:strRef>
          </c:cat>
          <c:val>
            <c:numRef>
              <c:f>'Väestönmuutokset 1987 alkaen'!$C$17:$C$33</c:f>
              <c:numCache>
                <c:formatCode>General</c:formatCode>
                <c:ptCount val="17"/>
                <c:pt idx="0">
                  <c:v>1798</c:v>
                </c:pt>
                <c:pt idx="1">
                  <c:v>1807</c:v>
                </c:pt>
                <c:pt idx="2">
                  <c:v>1799</c:v>
                </c:pt>
                <c:pt idx="3">
                  <c:v>1759</c:v>
                </c:pt>
                <c:pt idx="4">
                  <c:v>1767</c:v>
                </c:pt>
                <c:pt idx="5">
                  <c:v>1703</c:v>
                </c:pt>
                <c:pt idx="6">
                  <c:v>1770</c:v>
                </c:pt>
                <c:pt idx="7">
                  <c:v>1810</c:v>
                </c:pt>
                <c:pt idx="8">
                  <c:v>1787</c:v>
                </c:pt>
                <c:pt idx="9">
                  <c:v>1753</c:v>
                </c:pt>
                <c:pt idx="10">
                  <c:v>1818</c:v>
                </c:pt>
                <c:pt idx="11">
                  <c:v>1781</c:v>
                </c:pt>
                <c:pt idx="12">
                  <c:v>1835</c:v>
                </c:pt>
                <c:pt idx="13">
                  <c:v>1811</c:v>
                </c:pt>
                <c:pt idx="14">
                  <c:v>1765</c:v>
                </c:pt>
                <c:pt idx="15">
                  <c:v>1774</c:v>
                </c:pt>
                <c:pt idx="16">
                  <c:v>1812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67312"/>
        <c:axId val="84367872"/>
      </c:lineChart>
      <c:catAx>
        <c:axId val="8436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367872"/>
        <c:crosses val="autoZero"/>
        <c:auto val="1"/>
        <c:lblAlgn val="ctr"/>
        <c:lblOffset val="100"/>
        <c:noMultiLvlLbl val="0"/>
      </c:catAx>
      <c:valAx>
        <c:axId val="843678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36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180653414725044E-2"/>
          <c:y val="0.89975483387881794"/>
          <c:w val="0.88563847523488015"/>
          <c:h val="1.6981851495927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75000"/>
        </a:sys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Kuntien välisen muuton netto 2010-2014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0.23157867108716668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Taul1!$A$8:$A$15</c:f>
              <c:strCache>
                <c:ptCount val="8"/>
                <c:pt idx="0">
                  <c:v>Työllinen</c:v>
                </c:pt>
                <c:pt idx="1">
                  <c:v>Työtön</c:v>
                </c:pt>
                <c:pt idx="2">
                  <c:v>Lapsi (0-14 v.)</c:v>
                </c:pt>
                <c:pt idx="3">
                  <c:v>Opiskelija</c:v>
                </c:pt>
                <c:pt idx="4">
                  <c:v>Varusmies</c:v>
                </c:pt>
                <c:pt idx="5">
                  <c:v>Eläkeläinen</c:v>
                </c:pt>
                <c:pt idx="6">
                  <c:v>Muu työv. kuulumaton</c:v>
                </c:pt>
                <c:pt idx="7">
                  <c:v>Tuntematon</c:v>
                </c:pt>
              </c:strCache>
            </c:strRef>
          </c:cat>
          <c:val>
            <c:numRef>
              <c:f>Taul1!$T$8:$T$15</c:f>
              <c:numCache>
                <c:formatCode>#,##0</c:formatCode>
                <c:ptCount val="8"/>
                <c:pt idx="0">
                  <c:v>-1089</c:v>
                </c:pt>
                <c:pt idx="1">
                  <c:v>806</c:v>
                </c:pt>
                <c:pt idx="2">
                  <c:v>-1834</c:v>
                </c:pt>
                <c:pt idx="3">
                  <c:v>5395</c:v>
                </c:pt>
                <c:pt idx="4">
                  <c:v>161</c:v>
                </c:pt>
                <c:pt idx="5">
                  <c:v>227</c:v>
                </c:pt>
                <c:pt idx="6">
                  <c:v>-102</c:v>
                </c:pt>
                <c:pt idx="7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52668144"/>
        <c:axId val="152668704"/>
      </c:barChart>
      <c:catAx>
        <c:axId val="152668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2668704"/>
        <c:crosses val="autoZero"/>
        <c:auto val="1"/>
        <c:lblAlgn val="ctr"/>
        <c:lblOffset val="100"/>
        <c:noMultiLvlLbl val="0"/>
      </c:catAx>
      <c:valAx>
        <c:axId val="15266870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266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" lastClr="FFFFFF">
          <a:lumMod val="65000"/>
        </a:sysClr>
      </a:solidFill>
    </a:ln>
    <a:effectLst/>
  </c:spPr>
  <c:txPr>
    <a:bodyPr/>
    <a:lstStyle/>
    <a:p>
      <a:pPr>
        <a:defRPr baseline="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Maahanmuuton netto 2010-2014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0.1614035087719298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Taul1!$A$22:$A$29</c:f>
              <c:strCache>
                <c:ptCount val="8"/>
                <c:pt idx="0">
                  <c:v>Työllinen</c:v>
                </c:pt>
                <c:pt idx="1">
                  <c:v>Työtön</c:v>
                </c:pt>
                <c:pt idx="2">
                  <c:v>Lapsi (0-14 v.)</c:v>
                </c:pt>
                <c:pt idx="3">
                  <c:v>Opiskelija</c:v>
                </c:pt>
                <c:pt idx="4">
                  <c:v>Varusmies</c:v>
                </c:pt>
                <c:pt idx="5">
                  <c:v>Eläkeläinen</c:v>
                </c:pt>
                <c:pt idx="6">
                  <c:v>Muu työv. kuulumaton</c:v>
                </c:pt>
                <c:pt idx="7">
                  <c:v>Tuntematon</c:v>
                </c:pt>
              </c:strCache>
            </c:strRef>
          </c:cat>
          <c:val>
            <c:numRef>
              <c:f>Taul1!$T$22:$T$29</c:f>
              <c:numCache>
                <c:formatCode>#,##0</c:formatCode>
                <c:ptCount val="8"/>
                <c:pt idx="0">
                  <c:v>1005</c:v>
                </c:pt>
                <c:pt idx="1">
                  <c:v>854</c:v>
                </c:pt>
                <c:pt idx="2">
                  <c:v>600</c:v>
                </c:pt>
                <c:pt idx="3">
                  <c:v>732</c:v>
                </c:pt>
                <c:pt idx="4">
                  <c:v>-6</c:v>
                </c:pt>
                <c:pt idx="5">
                  <c:v>65</c:v>
                </c:pt>
                <c:pt idx="6">
                  <c:v>595</c:v>
                </c:pt>
                <c:pt idx="7">
                  <c:v>-192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52671504"/>
        <c:axId val="152672064"/>
      </c:barChart>
      <c:catAx>
        <c:axId val="152671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2672064"/>
        <c:crosses val="autoZero"/>
        <c:auto val="1"/>
        <c:lblAlgn val="ctr"/>
        <c:lblOffset val="100"/>
        <c:noMultiLvlLbl val="0"/>
      </c:catAx>
      <c:valAx>
        <c:axId val="1526720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267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" lastClr="FFFFFF">
          <a:lumMod val="65000"/>
        </a:sysClr>
      </a:solidFill>
    </a:ln>
    <a:effectLst/>
  </c:spPr>
  <c:txPr>
    <a:bodyPr/>
    <a:lstStyle/>
    <a:p>
      <a:pPr>
        <a:defRPr baseline="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Kokonaismuuton netto 2010-2014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0.18596491228070175"/>
                  <c:y val="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Taul1!$A$22:$A$29</c:f>
              <c:strCache>
                <c:ptCount val="8"/>
                <c:pt idx="0">
                  <c:v>Työllinen</c:v>
                </c:pt>
                <c:pt idx="1">
                  <c:v>Työtön</c:v>
                </c:pt>
                <c:pt idx="2">
                  <c:v>Lapsi (0-14 v.)</c:v>
                </c:pt>
                <c:pt idx="3">
                  <c:v>Opiskelija</c:v>
                </c:pt>
                <c:pt idx="4">
                  <c:v>Varusmies</c:v>
                </c:pt>
                <c:pt idx="5">
                  <c:v>Eläkeläinen</c:v>
                </c:pt>
                <c:pt idx="6">
                  <c:v>Muu työv. kuulumaton</c:v>
                </c:pt>
                <c:pt idx="7">
                  <c:v>Tuntematon</c:v>
                </c:pt>
              </c:strCache>
            </c:strRef>
          </c:cat>
          <c:val>
            <c:numRef>
              <c:f>Taul1!$T$36:$T$43</c:f>
              <c:numCache>
                <c:formatCode>#,##0</c:formatCode>
                <c:ptCount val="8"/>
                <c:pt idx="0">
                  <c:v>-84</c:v>
                </c:pt>
                <c:pt idx="1">
                  <c:v>1660</c:v>
                </c:pt>
                <c:pt idx="2">
                  <c:v>-1234</c:v>
                </c:pt>
                <c:pt idx="3">
                  <c:v>6127</c:v>
                </c:pt>
                <c:pt idx="4">
                  <c:v>155</c:v>
                </c:pt>
                <c:pt idx="5">
                  <c:v>292</c:v>
                </c:pt>
                <c:pt idx="6">
                  <c:v>493</c:v>
                </c:pt>
                <c:pt idx="7">
                  <c:v>-156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52673744"/>
        <c:axId val="152674304"/>
      </c:barChart>
      <c:catAx>
        <c:axId val="152673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2674304"/>
        <c:crosses val="autoZero"/>
        <c:auto val="1"/>
        <c:lblAlgn val="ctr"/>
        <c:lblOffset val="100"/>
        <c:noMultiLvlLbl val="0"/>
      </c:catAx>
      <c:valAx>
        <c:axId val="15267430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267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" lastClr="FFFFFF">
          <a:lumMod val="65000"/>
        </a:sysClr>
      </a:solidFill>
    </a:ln>
    <a:effectLst/>
  </c:spPr>
  <c:txPr>
    <a:bodyPr/>
    <a:lstStyle/>
    <a:p>
      <a:pPr>
        <a:defRPr baseline="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Turun koko väestö</a:t>
            </a:r>
          </a:p>
        </c:rich>
      </c:tx>
      <c:layout>
        <c:manualLayout>
          <c:xMode val="edge"/>
          <c:yMode val="edge"/>
          <c:x val="0.40653649666340724"/>
          <c:y val="3.01810865191146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34001779516161"/>
          <c:y val="0.13682092555331993"/>
          <c:w val="0.85490305211276052"/>
          <c:h val="0.75653923541247481"/>
        </c:manualLayout>
      </c:layout>
      <c:lineChart>
        <c:grouping val="standard"/>
        <c:varyColors val="0"/>
        <c:ser>
          <c:idx val="1"/>
          <c:order val="0"/>
          <c:tx>
            <c:strRef>
              <c:f>'Toteutuneet ikäryhmittäin'!$A$2</c:f>
              <c:strCache>
                <c:ptCount val="1"/>
                <c:pt idx="0">
                  <c:v>Toteutunut 2011-2016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4F81BD"/>
              </a:solidFill>
              <a:ln w="12700">
                <a:noFill/>
              </a:ln>
            </c:spPr>
          </c:marker>
          <c:dLbls>
            <c:dLbl>
              <c:idx val="5"/>
              <c:layout>
                <c:manualLayout>
                  <c:x val="-5.0409269064229864E-2"/>
                  <c:y val="-4.7424846226199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'Toteutuneet ikäryhmittäin'!$B$3:$T$3</c:f>
              <c:strCache>
                <c:ptCount val="1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</c:strCache>
            </c:strRef>
          </c:cat>
          <c:val>
            <c:numRef>
              <c:f>'Toteutuneet ikäryhmittäin'!$B$10:$U$10</c:f>
              <c:numCache>
                <c:formatCode>General</c:formatCode>
                <c:ptCount val="20"/>
                <c:pt idx="0">
                  <c:v>178630</c:v>
                </c:pt>
                <c:pt idx="1">
                  <c:v>180225</c:v>
                </c:pt>
                <c:pt idx="2">
                  <c:v>182072</c:v>
                </c:pt>
                <c:pt idx="3">
                  <c:v>183824</c:v>
                </c:pt>
                <c:pt idx="4">
                  <c:v>185908</c:v>
                </c:pt>
                <c:pt idx="5">
                  <c:v>187604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'Toteutuneet ikäryhmittäin'!$A$12</c:f>
              <c:strCache>
                <c:ptCount val="1"/>
                <c:pt idx="0">
                  <c:v>Ennuste 2015-2029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noFill/>
              <a:ln w="6350">
                <a:solidFill>
                  <a:srgbClr val="FF0000"/>
                </a:solidFill>
              </a:ln>
            </c:spPr>
          </c:marker>
          <c:dLbls>
            <c:dLbl>
              <c:idx val="18"/>
              <c:layout>
                <c:manualLayout>
                  <c:x val="-4.1718015777293685E-2"/>
                  <c:y val="-3.3476362042022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'Toteutuneet ikäryhmittäin'!$B$3:$T$3</c:f>
              <c:strCache>
                <c:ptCount val="1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</c:strCache>
            </c:strRef>
          </c:cat>
          <c:val>
            <c:numRef>
              <c:f>'Toteutuneet ikäryhmittäin'!$B$21:$T$21</c:f>
              <c:numCache>
                <c:formatCode>General</c:formatCode>
                <c:ptCount val="19"/>
                <c:pt idx="4">
                  <c:v>185191</c:v>
                </c:pt>
                <c:pt idx="5">
                  <c:v>186588</c:v>
                </c:pt>
                <c:pt idx="6">
                  <c:v>187882</c:v>
                </c:pt>
                <c:pt idx="7">
                  <c:v>189099</c:v>
                </c:pt>
                <c:pt idx="8">
                  <c:v>190255</c:v>
                </c:pt>
                <c:pt idx="9">
                  <c:v>191356</c:v>
                </c:pt>
                <c:pt idx="10">
                  <c:v>192417</c:v>
                </c:pt>
                <c:pt idx="11">
                  <c:v>193448</c:v>
                </c:pt>
                <c:pt idx="12">
                  <c:v>194468</c:v>
                </c:pt>
                <c:pt idx="13">
                  <c:v>195479</c:v>
                </c:pt>
                <c:pt idx="14">
                  <c:v>196483</c:v>
                </c:pt>
                <c:pt idx="15">
                  <c:v>197472</c:v>
                </c:pt>
                <c:pt idx="16">
                  <c:v>198444</c:v>
                </c:pt>
                <c:pt idx="17">
                  <c:v>199404</c:v>
                </c:pt>
                <c:pt idx="18">
                  <c:v>200345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71792"/>
        <c:axId val="220832576"/>
      </c:lineChart>
      <c:catAx>
        <c:axId val="8437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20832576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220832576"/>
        <c:scaling>
          <c:orientation val="minMax"/>
          <c:min val="140000"/>
        </c:scaling>
        <c:delete val="0"/>
        <c:axPos val="l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dash"/>
            </a:ln>
          </c:spPr>
        </c:majorGridlines>
        <c:numFmt formatCode="#,##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84371792"/>
        <c:crosses val="autoZero"/>
        <c:crossBetween val="between"/>
        <c:majorUnit val="10000"/>
      </c:valAx>
      <c:spPr>
        <a:solidFill>
          <a:srgbClr val="5B9BD5">
            <a:lumMod val="40000"/>
            <a:lumOff val="60000"/>
          </a:srgbClr>
        </a:solidFill>
        <a:ln w="3175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32718448834386593"/>
          <c:y val="0.7093450594634465"/>
          <c:w val="0.41689930026514482"/>
          <c:h val="5.2738455572670373E-2"/>
        </c:manualLayout>
      </c:layout>
      <c:overlay val="0"/>
    </c:legend>
    <c:plotVisOnly val="1"/>
    <c:dispBlanksAs val="gap"/>
    <c:showDLblsOverMax val="0"/>
  </c:chart>
  <c:spPr>
    <a:solidFill>
      <a:srgbClr val="5B9BD5">
        <a:lumMod val="40000"/>
        <a:lumOff val="60000"/>
      </a:srgbClr>
    </a:solidFill>
    <a:ln w="3175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 panose="020F0502020204030204" pitchFamily="34" charset="0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0 - 6-vuotiaat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634001779516161"/>
          <c:y val="0.13124216167539726"/>
          <c:w val="0.85490305211276052"/>
          <c:h val="0.76211796747163918"/>
        </c:manualLayout>
      </c:layout>
      <c:lineChart>
        <c:grouping val="standard"/>
        <c:varyColors val="0"/>
        <c:ser>
          <c:idx val="1"/>
          <c:order val="0"/>
          <c:tx>
            <c:strRef>
              <c:f>'Toteutuneet ikäryhmittäin'!$A$2</c:f>
              <c:strCache>
                <c:ptCount val="1"/>
                <c:pt idx="0">
                  <c:v>Toteutunut 2011-2016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4F81BD"/>
              </a:solidFill>
              <a:ln w="12700">
                <a:noFill/>
              </a:ln>
            </c:spPr>
          </c:marker>
          <c:dLbls>
            <c:dLbl>
              <c:idx val="5"/>
              <c:layout>
                <c:manualLayout>
                  <c:x val="-6.1087401000350906E-2"/>
                  <c:y val="-5.470816611152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'Toteutuneet ikäryhmittäin'!$B$3:$T$3</c:f>
              <c:strCache>
                <c:ptCount val="1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</c:strCache>
            </c:strRef>
          </c:cat>
          <c:val>
            <c:numRef>
              <c:f>'Toteutuneet ikäryhmittäin'!$B$4:$U$4</c:f>
              <c:numCache>
                <c:formatCode>General</c:formatCode>
                <c:ptCount val="20"/>
                <c:pt idx="0">
                  <c:v>11523</c:v>
                </c:pt>
                <c:pt idx="1">
                  <c:v>11623</c:v>
                </c:pt>
                <c:pt idx="2">
                  <c:v>11699</c:v>
                </c:pt>
                <c:pt idx="3">
                  <c:v>11947</c:v>
                </c:pt>
                <c:pt idx="4">
                  <c:v>12128</c:v>
                </c:pt>
                <c:pt idx="5">
                  <c:v>12065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'Toteutuneet ikäryhmittäin'!$A$12</c:f>
              <c:strCache>
                <c:ptCount val="1"/>
                <c:pt idx="0">
                  <c:v>Ennuste 2015-2029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noFill/>
              <a:ln>
                <a:solidFill>
                  <a:srgbClr val="FF0000"/>
                </a:solidFill>
              </a:ln>
            </c:spPr>
          </c:marker>
          <c:dLbls>
            <c:dLbl>
              <c:idx val="18"/>
              <c:layout>
                <c:manualLayout>
                  <c:x val="0"/>
                  <c:y val="-8.0623562950457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'Toteutuneet ikäryhmittäin'!$B$3:$T$3</c:f>
              <c:strCache>
                <c:ptCount val="1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</c:strCache>
            </c:strRef>
          </c:cat>
          <c:val>
            <c:numRef>
              <c:f>'Toteutuneet ikäryhmittäin'!$B$14:$T$14</c:f>
              <c:numCache>
                <c:formatCode>General</c:formatCode>
                <c:ptCount val="19"/>
                <c:pt idx="4">
                  <c:v>11970</c:v>
                </c:pt>
                <c:pt idx="5">
                  <c:v>11997</c:v>
                </c:pt>
                <c:pt idx="6">
                  <c:v>12006</c:v>
                </c:pt>
                <c:pt idx="7">
                  <c:v>12058</c:v>
                </c:pt>
                <c:pt idx="8">
                  <c:v>12105</c:v>
                </c:pt>
                <c:pt idx="9">
                  <c:v>12182</c:v>
                </c:pt>
                <c:pt idx="10">
                  <c:v>12188</c:v>
                </c:pt>
                <c:pt idx="11">
                  <c:v>12263</c:v>
                </c:pt>
                <c:pt idx="12">
                  <c:v>12319</c:v>
                </c:pt>
                <c:pt idx="13">
                  <c:v>12356</c:v>
                </c:pt>
                <c:pt idx="14">
                  <c:v>12373</c:v>
                </c:pt>
                <c:pt idx="15">
                  <c:v>12375</c:v>
                </c:pt>
                <c:pt idx="16">
                  <c:v>12361</c:v>
                </c:pt>
                <c:pt idx="17">
                  <c:v>12334</c:v>
                </c:pt>
                <c:pt idx="18">
                  <c:v>12299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835376"/>
        <c:axId val="220835936"/>
      </c:lineChart>
      <c:catAx>
        <c:axId val="22083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20835936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220835936"/>
        <c:scaling>
          <c:orientation val="minMax"/>
          <c:min val="9000"/>
        </c:scaling>
        <c:delete val="0"/>
        <c:axPos val="l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dash"/>
            </a:ln>
          </c:spPr>
        </c:majorGridlines>
        <c:numFmt formatCode="#,##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20835376"/>
        <c:crosses val="autoZero"/>
        <c:crossBetween val="between"/>
        <c:majorUnit val="500"/>
        <c:minorUnit val="100"/>
      </c:valAx>
      <c:spPr>
        <a:solidFill>
          <a:srgbClr val="5B9BD5">
            <a:lumMod val="40000"/>
            <a:lumOff val="60000"/>
          </a:srgbClr>
        </a:solidFill>
        <a:ln w="3175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0525468941863911"/>
          <c:y val="0.59713413388193326"/>
          <c:w val="0.68008214421814805"/>
          <c:h val="0.14847908330374093"/>
        </c:manualLayout>
      </c:layout>
      <c:overlay val="0"/>
    </c:legend>
    <c:plotVisOnly val="1"/>
    <c:dispBlanksAs val="gap"/>
    <c:showDLblsOverMax val="0"/>
  </c:chart>
  <c:spPr>
    <a:solidFill>
      <a:srgbClr val="5B9BD5">
        <a:lumMod val="40000"/>
        <a:lumOff val="60000"/>
      </a:srgbClr>
    </a:solidFill>
    <a:ln w="3175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 panose="020F0502020204030204" pitchFamily="34" charset="0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0.12955</cdr:x>
      <cdr:y>0.01135</cdr:y>
    </cdr:from>
    <cdr:to>
      <cdr:x>0.91808</cdr:x>
      <cdr:y>0.09542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18457" y="33159"/>
          <a:ext cx="3155627" cy="245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300" dirty="0">
              <a:latin typeface="Calibri" panose="020F0502020204030204" pitchFamily="34" charset="0"/>
            </a:rPr>
            <a:t>Turun vuotuinen väestölisäys </a:t>
          </a:r>
          <a:r>
            <a:rPr lang="fi-FI" sz="1300" dirty="0" smtClean="0">
              <a:latin typeface="Calibri" panose="020F0502020204030204" pitchFamily="34" charset="0"/>
            </a:rPr>
            <a:t>2000-2016</a:t>
          </a:r>
          <a:endParaRPr lang="fi-FI" sz="1300" dirty="0">
            <a:latin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6FD25-C2AC-430C-A497-BEED4BF7E7E2}" type="datetimeFigureOut">
              <a:rPr lang="fi-FI" smtClean="0"/>
              <a:t>18.5.2017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2A735-F2D8-4007-A0F6-FF3EF22600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808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2A735-F2D8-4007-A0F6-FF3EF226002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76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DE3D-9369-4B59-92E8-D684CB6BA196}" type="datetime1">
              <a:rPr lang="fi-FI" smtClean="0"/>
              <a:t>18.5.2017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Strategia ja kehittäminen Lemmetyinen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28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7215-053D-442A-8FF9-FD43AB24D2E9}" type="datetime1">
              <a:rPr lang="fi-FI" smtClean="0"/>
              <a:t>18.5.2017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Strategia ja kehittäminen Lemmetyinen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70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F66-301A-419A-9182-86540F5732F7}" type="datetime1">
              <a:rPr lang="fi-FI" smtClean="0"/>
              <a:t>18.5.2017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Strategia ja kehittäminen Lemmetyinen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40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B277-4360-4710-8CC5-2C047D831858}" type="datetime1">
              <a:rPr lang="fi-FI" smtClean="0"/>
              <a:t>18.5.2017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Strategia ja kehittäminen Lemmetyinen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586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8BF-4451-411F-84B6-0B426158A4A6}" type="datetime1">
              <a:rPr lang="fi-FI" smtClean="0"/>
              <a:t>18.5.2017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Strategia ja kehittäminen Lemmetyinen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430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E61-AFFA-4937-8D4D-54A6697CAE2A}" type="datetime1">
              <a:rPr lang="fi-FI" smtClean="0"/>
              <a:t>18.5.2017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Strategia ja kehittäminen Lemmetyinen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10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326D-08DA-4D5C-A236-E74C17039B43}" type="datetime1">
              <a:rPr lang="fi-FI" smtClean="0"/>
              <a:t>18.5.2017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Strategia ja kehittäminen Lemmetyinen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344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0063-85BD-4B27-971B-83A1CAE400BC}" type="datetime1">
              <a:rPr lang="fi-FI" smtClean="0"/>
              <a:t>18.5.2017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Strategia ja kehittäminen Lemmetyinen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91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711-C2E7-4048-B66C-A2A0692B6774}" type="datetime1">
              <a:rPr lang="fi-FI" smtClean="0"/>
              <a:t>18.5.2017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Strategia ja kehittäminen Lemmetyinen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47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B159-AA86-4FAF-ABF5-5AC303DCA494}" type="datetime1">
              <a:rPr lang="fi-FI" smtClean="0"/>
              <a:t>18.5.2017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Strategia ja kehittäminen Lemmetyinen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710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A463-0188-40B5-A079-DD9D1013213A}" type="datetime1">
              <a:rPr lang="fi-FI" smtClean="0"/>
              <a:t>18.5.2017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Strategia ja kehittäminen Lemmetyinen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75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C9CC4-2C4E-4B44-A1E4-DA346847F12A}" type="datetime1">
              <a:rPr lang="fi-FI" smtClean="0"/>
              <a:t>18.5.2017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Strategia ja kehittäminen Lemmetyinen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03C9-A663-43B2-9A44-2FAB64735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8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79834" y="126759"/>
            <a:ext cx="7967077" cy="545555"/>
          </a:xfrm>
        </p:spPr>
        <p:txBody>
          <a:bodyPr>
            <a:noAutofit/>
          </a:bodyPr>
          <a:lstStyle/>
          <a:p>
            <a:r>
              <a:rPr lang="fi-FI" sz="2800" dirty="0" smtClean="0"/>
              <a:t>Turun väestönkehitys ja vuotuinen muutos 2000-2016</a:t>
            </a:r>
            <a:endParaRPr lang="fi-FI" sz="2800" dirty="0"/>
          </a:p>
        </p:txBody>
      </p:sp>
      <p:graphicFrame>
        <p:nvGraphicFramePr>
          <p:cNvPr id="4" name="Kaavio 3"/>
          <p:cNvGraphicFramePr/>
          <p:nvPr>
            <p:extLst>
              <p:ext uri="{D42A27DB-BD31-4B8C-83A1-F6EECF244321}">
                <p14:modId xmlns:p14="http://schemas.microsoft.com/office/powerpoint/2010/main" val="301678436"/>
              </p:ext>
            </p:extLst>
          </p:nvPr>
        </p:nvGraphicFramePr>
        <p:xfrm>
          <a:off x="164147" y="1098647"/>
          <a:ext cx="3956297" cy="292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val="836015612"/>
              </p:ext>
            </p:extLst>
          </p:nvPr>
        </p:nvGraphicFramePr>
        <p:xfrm>
          <a:off x="4445000" y="1098648"/>
          <a:ext cx="4001911" cy="292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64147" y="4450603"/>
            <a:ext cx="8558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dirty="0"/>
              <a:t>Turun väestönlisäys vuodesta 2000 vuoteen </a:t>
            </a:r>
            <a:r>
              <a:rPr lang="fi-FI" dirty="0" smtClean="0"/>
              <a:t>2016 </a:t>
            </a:r>
            <a:r>
              <a:rPr lang="fi-FI" dirty="0"/>
              <a:t>oli </a:t>
            </a:r>
            <a:r>
              <a:rPr lang="fi-FI" dirty="0" smtClean="0"/>
              <a:t>15497 </a:t>
            </a:r>
            <a:r>
              <a:rPr lang="fi-FI" dirty="0"/>
              <a:t>henkeä. Siitä </a:t>
            </a:r>
            <a:r>
              <a:rPr lang="fi-FI" dirty="0" err="1"/>
              <a:t>muunkielisten</a:t>
            </a:r>
            <a:r>
              <a:rPr lang="fi-FI" dirty="0"/>
              <a:t> osuus oli </a:t>
            </a:r>
            <a:r>
              <a:rPr lang="fi-FI" dirty="0" smtClean="0"/>
              <a:t>13212 </a:t>
            </a:r>
            <a:r>
              <a:rPr lang="fi-FI" dirty="0"/>
              <a:t>eli </a:t>
            </a:r>
            <a:r>
              <a:rPr lang="fi-FI" dirty="0" smtClean="0"/>
              <a:t>85,3 %. </a:t>
            </a:r>
            <a:r>
              <a:rPr lang="fi-FI" dirty="0" err="1" smtClean="0"/>
              <a:t>Muunkielisten</a:t>
            </a:r>
            <a:r>
              <a:rPr lang="fi-FI" dirty="0" smtClean="0"/>
              <a:t> </a:t>
            </a:r>
            <a:r>
              <a:rPr lang="fi-FI" dirty="0"/>
              <a:t>määrä alkoi </a:t>
            </a:r>
            <a:r>
              <a:rPr lang="fi-FI" dirty="0" smtClean="0"/>
              <a:t>kasvaa merkittävästi 1990-luvulle </a:t>
            </a:r>
            <a:r>
              <a:rPr lang="fi-FI" dirty="0"/>
              <a:t>tultaessa. </a:t>
            </a:r>
            <a:r>
              <a:rPr lang="fi-FI" dirty="0" smtClean="0"/>
              <a:t>2010-luvulle tultaessa väestönkasvu on kiihtynyt. Vuoden 2016 väestönlisäys jäi tosin pienemmäksi kuin kolmena edellisenä vuotena.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AC3B-415A-48B5-BBC0-22126742D038}" type="datetime1">
              <a:rPr lang="fi-FI" smtClean="0"/>
              <a:t>18.5.2017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Strategia ja kehittäminen Lemmetyinen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12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4511" y="117653"/>
            <a:ext cx="7772400" cy="488930"/>
          </a:xfrm>
        </p:spPr>
        <p:txBody>
          <a:bodyPr>
            <a:normAutofit fontScale="90000"/>
          </a:bodyPr>
          <a:lstStyle/>
          <a:p>
            <a:r>
              <a:rPr lang="fi-FI" sz="4000" dirty="0" smtClean="0"/>
              <a:t>Turun väestönmuutokset 2000-2016e</a:t>
            </a:r>
            <a:endParaRPr lang="fi-FI" sz="4000" dirty="0"/>
          </a:p>
        </p:txBody>
      </p:sp>
      <p:sp>
        <p:nvSpPr>
          <p:cNvPr id="6" name="Tekstiruutu 5"/>
          <p:cNvSpPr txBox="1"/>
          <p:nvPr/>
        </p:nvSpPr>
        <p:spPr>
          <a:xfrm>
            <a:off x="164146" y="3779839"/>
            <a:ext cx="8844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dirty="0" smtClean="0"/>
              <a:t>Nettosiirtolaisuudesta on koko 2000-luvun tullut muuttovoittoa Turulle. Kuntien välinen nettomuutto ja luonnollinen väestönlisäys ovat muutamina vuosina käyneet miinuksella.</a:t>
            </a:r>
          </a:p>
          <a:p>
            <a:pPr marL="285750" indent="-285750"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dirty="0" smtClean="0"/>
              <a:t>Vuodesta 2010 alkaen kuntien välinen muutto on kasvattanut Turun väestöä seitsemänä vuotena peräkkäin. </a:t>
            </a:r>
          </a:p>
          <a:p>
            <a:pPr marL="285750" indent="-285750"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dirty="0" smtClean="0"/>
              <a:t>Vuosien 2000-2009 väestönmuutoksen keskiarvo oli 398 ja vuosien 2010-2016 1645 henkeä.</a:t>
            </a:r>
          </a:p>
          <a:p>
            <a:pPr marL="285750" indent="-285750"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dirty="0" smtClean="0"/>
              <a:t>Jotta Turun väkiluku vuonna 2029 olisi 220000, vuosina 2017-2029 </a:t>
            </a:r>
            <a:r>
              <a:rPr lang="fi-FI" dirty="0"/>
              <a:t>tarvitaan väestönlisäystä </a:t>
            </a:r>
            <a:r>
              <a:rPr lang="fi-FI" dirty="0" smtClean="0"/>
              <a:t>keskimäärin 2495 henkeä vuodessa.</a:t>
            </a:r>
            <a:endParaRPr lang="fi-FI" dirty="0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662524"/>
              </p:ext>
            </p:extLst>
          </p:nvPr>
        </p:nvGraphicFramePr>
        <p:xfrm>
          <a:off x="118205" y="627049"/>
          <a:ext cx="3956756" cy="298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val="2069538900"/>
              </p:ext>
            </p:extLst>
          </p:nvPr>
        </p:nvGraphicFramePr>
        <p:xfrm>
          <a:off x="4419695" y="627049"/>
          <a:ext cx="4588510" cy="298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DC60-E109-4BCE-B69B-12F096AEE329}" type="datetime1">
              <a:rPr lang="fi-FI" smtClean="0"/>
              <a:t>18.5.2017</a:t>
            </a:fld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2</a:t>
            </a:fld>
            <a:endParaRPr lang="fi-FI" dirty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Strategia ja kehittäminen Lemmetyinen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03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4511" y="82904"/>
            <a:ext cx="7772400" cy="762881"/>
          </a:xfrm>
        </p:spPr>
        <p:txBody>
          <a:bodyPr>
            <a:noAutofit/>
          </a:bodyPr>
          <a:lstStyle/>
          <a:p>
            <a:r>
              <a:rPr lang="fi-FI" sz="2800" dirty="0" smtClean="0"/>
              <a:t>Turun muuttoliike pääasiallisen toiminnan mukaan 2010-2014</a:t>
            </a:r>
            <a:endParaRPr lang="fi-FI" sz="28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83700" y="3716744"/>
            <a:ext cx="900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dirty="0" smtClean="0"/>
              <a:t>Kaaviossa on kuvattu Turun muuttoliikettä viiden vuoden yhteenlaskettuna pääasiallisen toiminnan mukaan</a:t>
            </a:r>
            <a:r>
              <a:rPr lang="fi-FI" dirty="0"/>
              <a:t>. Oikeanpuolimmaisesta kaaviosta näkyy, että muuttovoittoa </a:t>
            </a:r>
            <a:r>
              <a:rPr lang="fi-FI" dirty="0" smtClean="0"/>
              <a:t>saadaan eniten </a:t>
            </a:r>
            <a:r>
              <a:rPr lang="fi-FI" dirty="0"/>
              <a:t>opiskelijoista ja työttömistä ja </a:t>
            </a:r>
            <a:r>
              <a:rPr lang="fi-FI" dirty="0" smtClean="0"/>
              <a:t>-tappiota </a:t>
            </a:r>
            <a:r>
              <a:rPr lang="fi-FI" dirty="0"/>
              <a:t>eniten </a:t>
            </a:r>
            <a:r>
              <a:rPr lang="fi-FI" dirty="0" smtClean="0"/>
              <a:t>0-14 -vuotiaista </a:t>
            </a:r>
            <a:r>
              <a:rPr lang="fi-FI" dirty="0"/>
              <a:t>lapsista.</a:t>
            </a:r>
          </a:p>
          <a:p>
            <a:pPr>
              <a:buClr>
                <a:srgbClr val="FF0000"/>
              </a:buClr>
              <a:buSzPct val="110000"/>
            </a:pP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243" y="4670723"/>
            <a:ext cx="3521318" cy="17426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3" name="Tekstiruutu 2"/>
          <p:cNvSpPr txBox="1"/>
          <p:nvPr/>
        </p:nvSpPr>
        <p:spPr>
          <a:xfrm>
            <a:off x="70637" y="4847428"/>
            <a:ext cx="5246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i-FI" dirty="0"/>
              <a:t>Kuntien välisen muuton työllisten muuttotappio </a:t>
            </a:r>
            <a:r>
              <a:rPr lang="fi-FI" dirty="0" smtClean="0"/>
              <a:t>-</a:t>
            </a:r>
            <a:r>
              <a:rPr lang="fi-FI" dirty="0"/>
              <a:t>1089</a:t>
            </a:r>
            <a:r>
              <a:rPr lang="fi-FI" dirty="0" smtClean="0"/>
              <a:t> lähes </a:t>
            </a:r>
            <a:r>
              <a:rPr lang="fi-FI" dirty="0"/>
              <a:t>kuittautuu </a:t>
            </a:r>
            <a:r>
              <a:rPr lang="fi-FI" dirty="0" smtClean="0"/>
              <a:t>maahanmuuton </a:t>
            </a:r>
            <a:r>
              <a:rPr lang="fi-FI" dirty="0"/>
              <a:t>työllisten </a:t>
            </a:r>
            <a:r>
              <a:rPr lang="fi-FI" dirty="0" smtClean="0"/>
              <a:t>muuttovoitolla 1005.</a:t>
            </a:r>
            <a:endParaRPr lang="fi-FI" dirty="0"/>
          </a:p>
        </p:txBody>
      </p:sp>
      <p:graphicFrame>
        <p:nvGraphicFramePr>
          <p:cNvPr id="10" name="Kaavi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443077"/>
              </p:ext>
            </p:extLst>
          </p:nvPr>
        </p:nvGraphicFramePr>
        <p:xfrm>
          <a:off x="119062" y="902840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Kaavi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542954"/>
              </p:ext>
            </p:extLst>
          </p:nvPr>
        </p:nvGraphicFramePr>
        <p:xfrm>
          <a:off x="2976562" y="902840"/>
          <a:ext cx="3028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Kaavi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077751"/>
              </p:ext>
            </p:extLst>
          </p:nvPr>
        </p:nvGraphicFramePr>
        <p:xfrm>
          <a:off x="5976937" y="902840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5251-12C9-4B28-9362-A31CBD8FD772}" type="datetime1">
              <a:rPr lang="fi-FI" smtClean="0"/>
              <a:t>18.5.2017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Strategia ja kehittäminen Lemmetyinen</a:t>
            </a:r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76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9978" y="-19057"/>
            <a:ext cx="9008047" cy="546718"/>
          </a:xfrm>
        </p:spPr>
        <p:txBody>
          <a:bodyPr>
            <a:noAutofit/>
          </a:bodyPr>
          <a:lstStyle/>
          <a:p>
            <a:r>
              <a:rPr lang="fi-FI" sz="2400" dirty="0" smtClean="0"/>
              <a:t>Turun väkiluku 2011-2016 ja Tilastokeskuksen väestöennuste 2015-2029</a:t>
            </a:r>
            <a:endParaRPr lang="fi-FI" sz="24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69978" y="5142268"/>
            <a:ext cx="900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dirty="0" smtClean="0"/>
              <a:t>Tilastokeskuksen tuoreimman väestöennusteen mukaan Turun väkiluku on vuoden 2029 lopussa 200345. Ensimmäisenä ennustevuotena 2015 toteutunut väestönkasvu ylitti ennusteen 717 hengellä. Vuoden 2016 väkiluku olisi ennusteen mukaan 186588, toteutunut oli 187604.</a:t>
            </a:r>
            <a:endParaRPr lang="fi-FI" dirty="0"/>
          </a:p>
          <a:p>
            <a:pPr>
              <a:buClr>
                <a:srgbClr val="FF0000"/>
              </a:buClr>
              <a:buSzPct val="110000"/>
            </a:pP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4742934" y="4190134"/>
            <a:ext cx="3387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Lähde: Tilastokeskuksen väestöennuste 2015-2029</a:t>
            </a:r>
            <a:endParaRPr lang="fi-FI" sz="120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34C-174A-4916-B069-FA3203D809E6}" type="datetime1">
              <a:rPr lang="fi-FI" smtClean="0"/>
              <a:t>18.5.2017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Strategia ja kehittäminen Lemmetyinen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221820"/>
              </p:ext>
            </p:extLst>
          </p:nvPr>
        </p:nvGraphicFramePr>
        <p:xfrm>
          <a:off x="918902" y="605754"/>
          <a:ext cx="7306196" cy="4408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44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5952" y="26208"/>
            <a:ext cx="8926567" cy="426465"/>
          </a:xfrm>
        </p:spPr>
        <p:txBody>
          <a:bodyPr>
            <a:noAutofit/>
          </a:bodyPr>
          <a:lstStyle/>
          <a:p>
            <a:r>
              <a:rPr lang="fi-FI" sz="2000" dirty="0" smtClean="0"/>
              <a:t>Turun väestö 2011-2016 ja Tilastokeskuksen ennuste 2015-2029 ikäluokittain</a:t>
            </a:r>
            <a:endParaRPr lang="fi-FI" sz="20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135952" y="5759385"/>
            <a:ext cx="900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i-FI" dirty="0" smtClean="0"/>
              <a:t>Vanhusväestön määrässä Tilastokeskuksen ennusteet ovat aiemminkin olleet osuvia, sillä muuttoliikkeen vaikutus vanhemmissa ikäluokissa on nettona vähäistä.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AC6B-5BF9-4ACE-9EBC-DAEEB139F9C3}" type="datetime1">
              <a:rPr lang="fi-FI" smtClean="0"/>
              <a:t>18.5.2017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Strategia ja kehittäminen Lemmetyinen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5</a:t>
            </a:fld>
            <a:endParaRPr lang="fi-FI" dirty="0"/>
          </a:p>
        </p:txBody>
      </p:sp>
      <p:graphicFrame>
        <p:nvGraphicFramePr>
          <p:cNvPr id="1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703390"/>
              </p:ext>
            </p:extLst>
          </p:nvPr>
        </p:nvGraphicFramePr>
        <p:xfrm>
          <a:off x="371330" y="503342"/>
          <a:ext cx="4109358" cy="252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870283"/>
              </p:ext>
            </p:extLst>
          </p:nvPr>
        </p:nvGraphicFramePr>
        <p:xfrm>
          <a:off x="4572001" y="503342"/>
          <a:ext cx="4000354" cy="25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236528"/>
              </p:ext>
            </p:extLst>
          </p:nvPr>
        </p:nvGraphicFramePr>
        <p:xfrm>
          <a:off x="371330" y="3124288"/>
          <a:ext cx="4109358" cy="251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564209"/>
              </p:ext>
            </p:extLst>
          </p:nvPr>
        </p:nvGraphicFramePr>
        <p:xfrm>
          <a:off x="4572000" y="3121211"/>
          <a:ext cx="4000354" cy="254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40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5952" y="26208"/>
            <a:ext cx="8926567" cy="426465"/>
          </a:xfrm>
        </p:spPr>
        <p:txBody>
          <a:bodyPr>
            <a:noAutofit/>
          </a:bodyPr>
          <a:lstStyle/>
          <a:p>
            <a:r>
              <a:rPr lang="fi-FI" sz="2000" dirty="0" smtClean="0"/>
              <a:t>Yleisiä huomioita asiaa sivuten?</a:t>
            </a:r>
            <a:endParaRPr lang="fi-FI" sz="2000" dirty="0"/>
          </a:p>
        </p:txBody>
      </p:sp>
      <p:sp>
        <p:nvSpPr>
          <p:cNvPr id="4" name="Tekstiruutu 3"/>
          <p:cNvSpPr txBox="1"/>
          <p:nvPr/>
        </p:nvSpPr>
        <p:spPr>
          <a:xfrm>
            <a:off x="6908850" y="6052409"/>
            <a:ext cx="1971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 smtClean="0"/>
              <a:t>Lähde: Lounaispaikka</a:t>
            </a:r>
            <a:endParaRPr lang="fi-FI" sz="105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AC6B-5BF9-4ACE-9EBC-DAEEB139F9C3}" type="datetime1">
              <a:rPr lang="fi-FI" smtClean="0"/>
              <a:t>18.5.2017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Strategia ja kehittäminen Lemmetyinen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03C9-A663-43B2-9A44-2FAB64735792}" type="slidenum">
              <a:rPr lang="fi-FI" smtClean="0"/>
              <a:t>6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20" y="634602"/>
            <a:ext cx="6668079" cy="3828872"/>
          </a:xfrm>
          <a:prstGeom prst="rect">
            <a:avLst/>
          </a:prstGeom>
        </p:spPr>
      </p:pic>
      <p:sp>
        <p:nvSpPr>
          <p:cNvPr id="15" name="Tekstiruutu 14"/>
          <p:cNvSpPr txBox="1"/>
          <p:nvPr/>
        </p:nvSpPr>
        <p:spPr>
          <a:xfrm>
            <a:off x="628650" y="4809748"/>
            <a:ext cx="795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Meriteollisuus työllistää suoraan noin 5000 henkeä Varsinais-Suomessa ja tuottaa 1,4 </a:t>
            </a:r>
            <a:r>
              <a:rPr lang="fi-FI" dirty="0" err="1" smtClean="0"/>
              <a:t>mrd</a:t>
            </a:r>
            <a:r>
              <a:rPr lang="fi-FI" dirty="0" smtClean="0"/>
              <a:t> euron liikevaihdon noin 400 yrityksessä. 1,3 kerroinvaikutuksella alan työllisyysvaikutus on 6500 henkeä ja liikevaihto 1,8 </a:t>
            </a:r>
            <a:r>
              <a:rPr lang="fi-FI" dirty="0" err="1" smtClean="0"/>
              <a:t>mrd</a:t>
            </a:r>
            <a:r>
              <a:rPr lang="fi-FI" dirty="0" smtClean="0"/>
              <a:t> euroa. Työllisyysvaikutus kasvaa jatkossa merkittävästi vuodesta 2018 eteenpäin.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03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</TotalTime>
  <Words>377</Words>
  <Application>Microsoft Office PowerPoint</Application>
  <PresentationFormat>Näytössä katseltava diaesitys (4:3)</PresentationFormat>
  <Paragraphs>51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Turun väestönkehitys ja vuotuinen muutos 2000-2016</vt:lpstr>
      <vt:lpstr>Turun väestönmuutokset 2000-2016e</vt:lpstr>
      <vt:lpstr>Turun muuttoliike pääasiallisen toiminnan mukaan 2010-2014</vt:lpstr>
      <vt:lpstr>Turun väkiluku 2011-2016 ja Tilastokeskuksen väestöennuste 2015-2029</vt:lpstr>
      <vt:lpstr>Turun väestö 2011-2016 ja Tilastokeskuksen ennuste 2015-2029 ikäluokittain</vt:lpstr>
      <vt:lpstr>Yleisiä huomioita asiaa sivuten?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Kuinka Turun väestö on kasvanut</dc:title>
  <dc:creator>Lemmetyinen Kimmo</dc:creator>
  <cp:lastModifiedBy>Lundgren Marika</cp:lastModifiedBy>
  <cp:revision>72</cp:revision>
  <dcterms:created xsi:type="dcterms:W3CDTF">2017-03-01T11:54:16Z</dcterms:created>
  <dcterms:modified xsi:type="dcterms:W3CDTF">2017-05-18T11:37:46Z</dcterms:modified>
</cp:coreProperties>
</file>