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7"/>
    <p:sldMasterId id="2147483653" r:id="rId8"/>
    <p:sldMasterId id="2147483676" r:id="rId9"/>
    <p:sldMasterId id="2147483702" r:id="rId10"/>
  </p:sldMasterIdLst>
  <p:notesMasterIdLst>
    <p:notesMasterId r:id="rId29"/>
  </p:notesMasterIdLst>
  <p:handoutMasterIdLst>
    <p:handoutMasterId r:id="rId30"/>
  </p:handoutMasterIdLst>
  <p:sldIdLst>
    <p:sldId id="257" r:id="rId11"/>
    <p:sldId id="559" r:id="rId12"/>
    <p:sldId id="560" r:id="rId13"/>
    <p:sldId id="561" r:id="rId14"/>
    <p:sldId id="558" r:id="rId15"/>
    <p:sldId id="487" r:id="rId16"/>
    <p:sldId id="532" r:id="rId17"/>
    <p:sldId id="542" r:id="rId18"/>
    <p:sldId id="543" r:id="rId19"/>
    <p:sldId id="549" r:id="rId20"/>
    <p:sldId id="550" r:id="rId21"/>
    <p:sldId id="551" r:id="rId22"/>
    <p:sldId id="552" r:id="rId23"/>
    <p:sldId id="546" r:id="rId24"/>
    <p:sldId id="547" r:id="rId25"/>
    <p:sldId id="524" r:id="rId26"/>
    <p:sldId id="525" r:id="rId27"/>
    <p:sldId id="564" r:id="rId28"/>
  </p:sldIdLst>
  <p:sldSz cx="9144000" cy="6858000" type="screen4x3"/>
  <p:notesSz cx="6724650" cy="9774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7895" autoAdjust="0"/>
  </p:normalViewPr>
  <p:slideViewPr>
    <p:cSldViewPr snapToGrid="0" snapToObjects="1">
      <p:cViewPr varScale="1">
        <p:scale>
          <a:sx n="93" d="100"/>
          <a:sy n="93" d="100"/>
        </p:scale>
        <p:origin x="21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12/1/2016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3321" cy="488394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729" y="2"/>
            <a:ext cx="2913321" cy="488394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C232AFC2-3BB2-4220-8629-9FEAA624167A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0" tIns="45924" rIns="91850" bIns="4592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305" y="4642127"/>
            <a:ext cx="5380040" cy="4398726"/>
          </a:xfrm>
          <a:prstGeom prst="rect">
            <a:avLst/>
          </a:prstGeom>
        </p:spPr>
        <p:txBody>
          <a:bodyPr vert="horz" lIns="91850" tIns="45924" rIns="91850" bIns="45924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4254"/>
            <a:ext cx="2913321" cy="488394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729" y="9284254"/>
            <a:ext cx="2913321" cy="488394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9E57639E-2D72-4D2C-BEF9-CFFFACA4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622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1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9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4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5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9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4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7889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6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7889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5190776"/>
            <a:ext cx="5902175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2402543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9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1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0" y="1835151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1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7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828017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835151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78283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4" y="2402541"/>
            <a:ext cx="8091213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5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4" y="3008306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21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6B0F5BE-49D2-495D-8A4B-234222BD8AF1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1.12.2016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Maankäytön toimintamalli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82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90" y="1835151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33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7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061075"/>
            <a:ext cx="1370090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5190776"/>
            <a:ext cx="5902175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2402543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8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0" y="1835151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91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0" y="1835151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1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09570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7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828017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2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835151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78283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44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4" y="2402541"/>
            <a:ext cx="8091213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44000" cy="5757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8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4" y="3008306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471828"/>
            <a:ext cx="67686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9"/>
            <a:ext cx="9144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4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8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9"/>
            <a:ext cx="9144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5" y="1565277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8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7889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6"/>
            <a:ext cx="6031310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4332005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7889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5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5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5957889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9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4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5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3"/>
            <a:ext cx="1241463" cy="6491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5"/>
            <a:ext cx="6733382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9" y="515940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9" y="515940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5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10" r:id="rId8"/>
    <p:sldLayoutId id="2147483712" r:id="rId9"/>
    <p:sldLayoutId id="2147483713" r:id="rId10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506415"/>
            <a:ext cx="7412952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5"/>
            <a:ext cx="6733382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4"/>
            <a:ext cx="1021572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1207" y="3179302"/>
            <a:ext cx="7733725" cy="675367"/>
          </a:xfrm>
        </p:spPr>
        <p:txBody>
          <a:bodyPr/>
          <a:lstStyle/>
          <a:p>
            <a:pPr algn="ctr"/>
            <a:r>
              <a:rPr lang="fi-FI" sz="2400" dirty="0"/>
              <a:t>Kaupunkiympäristötoimialan perustamisen edellyttämiä </a:t>
            </a:r>
            <a:r>
              <a:rPr lang="fi-FI" sz="2400" dirty="0" smtClean="0"/>
              <a:t>johtosääntölinjauksia</a:t>
            </a:r>
            <a:endParaRPr lang="fi-FI" sz="2400" dirty="0"/>
          </a:p>
        </p:txBody>
      </p:sp>
      <p:sp>
        <p:nvSpPr>
          <p:cNvPr id="2" name="Tekstiruutu 1"/>
          <p:cNvSpPr txBox="1"/>
          <p:nvPr/>
        </p:nvSpPr>
        <p:spPr>
          <a:xfrm>
            <a:off x="6884373" y="441136"/>
            <a:ext cx="2177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Liite 1 </a:t>
            </a:r>
          </a:p>
          <a:p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5.12.2016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549401"/>
            <a:ext cx="8001000" cy="4057915"/>
          </a:xfrm>
        </p:spPr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fi-FI" sz="1600" dirty="0" smtClean="0"/>
              <a:t>Jaosto </a:t>
            </a:r>
            <a:r>
              <a:rPr lang="fi-FI" sz="1600" dirty="0"/>
              <a:t>keskittyy kaupunki- ja kiinteistökehityksen strategisiin kysymyksiin sekä </a:t>
            </a:r>
            <a:r>
              <a:rPr lang="fi-FI" sz="1600" dirty="0" smtClean="0"/>
              <a:t>tilojen </a:t>
            </a:r>
            <a:r>
              <a:rPr lang="fi-FI" sz="1600" dirty="0"/>
              <a:t>strategiseen ohjaukseen. </a:t>
            </a:r>
            <a:endParaRPr lang="fi-FI" sz="1600" dirty="0" smtClean="0"/>
          </a:p>
          <a:p>
            <a:pPr>
              <a:buFont typeface="Arial" panose="020B0604020202020204" pitchFamily="34" charset="0"/>
              <a:buChar char="-"/>
            </a:pPr>
            <a:r>
              <a:rPr lang="fi-FI" sz="1600" dirty="0" smtClean="0"/>
              <a:t>Tehtävät </a:t>
            </a:r>
            <a:r>
              <a:rPr lang="fi-FI" sz="1600" dirty="0"/>
              <a:t>osin </a:t>
            </a:r>
            <a:r>
              <a:rPr lang="fi-FI" sz="1600" dirty="0" smtClean="0"/>
              <a:t>Kiinteistöliikelaitoksen johtokunnalta </a:t>
            </a:r>
            <a:r>
              <a:rPr lang="fi-FI" sz="1600" dirty="0"/>
              <a:t>ja </a:t>
            </a:r>
            <a:r>
              <a:rPr lang="fi-FI" sz="1600" dirty="0" smtClean="0"/>
              <a:t>kaupunginhallitukselta sekä osin uudet tehtävät.</a:t>
            </a:r>
            <a:endParaRPr lang="fi-FI" sz="1600" dirty="0"/>
          </a:p>
          <a:p>
            <a:pPr>
              <a:buFont typeface="Arial" panose="020B0604020202020204" pitchFamily="34" charset="0"/>
              <a:buChar char="-"/>
            </a:pPr>
            <a:r>
              <a:rPr lang="fi-FI" sz="1600" dirty="0" smtClean="0"/>
              <a:t>Jaostolla </a:t>
            </a:r>
            <a:r>
              <a:rPr lang="fi-FI" sz="1600" dirty="0"/>
              <a:t>tärkeä </a:t>
            </a:r>
            <a:r>
              <a:rPr lang="fi-FI" sz="1600" dirty="0" smtClean="0"/>
              <a:t>merkittävien kaupunkikehityshankkeiden </a:t>
            </a:r>
            <a:r>
              <a:rPr lang="fi-FI" sz="1600" dirty="0"/>
              <a:t>tavoitteiden </a:t>
            </a:r>
            <a:r>
              <a:rPr lang="fi-FI" sz="1600" dirty="0" smtClean="0"/>
              <a:t>asettamisessa. 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fi-FI" sz="1600" dirty="0" smtClean="0"/>
              <a:t>Jaostossa </a:t>
            </a:r>
            <a:r>
              <a:rPr lang="fi-FI" sz="1600" dirty="0"/>
              <a:t>aikaa iltakoulutyyppiselle </a:t>
            </a:r>
            <a:r>
              <a:rPr lang="fi-FI" sz="1600" dirty="0" smtClean="0"/>
              <a:t>esittelylle ja keskustelulle</a:t>
            </a:r>
            <a:r>
              <a:rPr lang="fi-FI" sz="1600" dirty="0"/>
              <a:t>, jolloin </a:t>
            </a:r>
            <a:r>
              <a:rPr lang="fi-FI" sz="1600" dirty="0" smtClean="0"/>
              <a:t>mahdollisuus </a:t>
            </a:r>
            <a:r>
              <a:rPr lang="fi-FI" sz="1600" dirty="0"/>
              <a:t>linjata pitkän aikavälin tavoitteita </a:t>
            </a:r>
            <a:r>
              <a:rPr lang="fi-FI" sz="1600" dirty="0" smtClean="0"/>
              <a:t>kaupunkikehitykselle.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fi-FI" sz="1600" dirty="0" smtClean="0"/>
              <a:t>Jaoston </a:t>
            </a:r>
            <a:r>
              <a:rPr lang="fi-FI" sz="1600" dirty="0"/>
              <a:t>asioiden valmistelusta vastaa pääasiassa </a:t>
            </a:r>
            <a:r>
              <a:rPr lang="fi-FI" sz="1600" dirty="0" smtClean="0"/>
              <a:t>konsernihallinto.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fi-FI" sz="1600" dirty="0" smtClean="0"/>
              <a:t>Jaosto </a:t>
            </a:r>
            <a:r>
              <a:rPr lang="fi-FI" sz="1600" dirty="0"/>
              <a:t>keskittyy </a:t>
            </a:r>
            <a:r>
              <a:rPr lang="fi-FI" sz="1600" dirty="0" smtClean="0"/>
              <a:t>strategisiin kaupunkikehityksen, kiinteistökehityksen ja tilahallinnon asioihin, mutta sillä ei ole suoraa toimivaltaa varsinaisessa </a:t>
            </a:r>
            <a:r>
              <a:rPr lang="fi-FI" sz="1600" dirty="0" err="1" smtClean="0"/>
              <a:t>MRL:n</a:t>
            </a:r>
            <a:r>
              <a:rPr lang="fi-FI" sz="1600" dirty="0" smtClean="0"/>
              <a:t> mukaisessa kaavoitusprosessissa</a:t>
            </a:r>
            <a:r>
              <a:rPr lang="fi-FI" sz="1600" dirty="0"/>
              <a:t>. 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89661" y="277813"/>
            <a:ext cx="7412952" cy="998539"/>
          </a:xfrm>
        </p:spPr>
        <p:txBody>
          <a:bodyPr/>
          <a:lstStyle/>
          <a:p>
            <a:pPr algn="ctr"/>
            <a:r>
              <a:rPr lang="fi-FI" sz="2400" dirty="0" smtClean="0"/>
              <a:t>Kaupunkikehitysjaoston </a:t>
            </a:r>
            <a:r>
              <a:rPr lang="fi-FI" sz="2400" dirty="0"/>
              <a:t>yleisperiaatteet</a:t>
            </a:r>
            <a:endParaRPr lang="fi-FI" sz="2400" noProof="0" dirty="0"/>
          </a:p>
        </p:txBody>
      </p:sp>
    </p:spTree>
    <p:extLst>
      <p:ext uri="{BB962C8B-B14F-4D97-AF65-F5344CB8AC3E}">
        <p14:creationId xmlns:p14="http://schemas.microsoft.com/office/powerpoint/2010/main" val="825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247650" y="1835151"/>
            <a:ext cx="8353425" cy="4057915"/>
          </a:xfrm>
        </p:spPr>
        <p:txBody>
          <a:bodyPr/>
          <a:lstStyle/>
          <a:p>
            <a:r>
              <a:rPr lang="fi-FI" dirty="0"/>
              <a:t>Kaupungin omien kehityskiinteistöjen kokonaisuuden hallinta</a:t>
            </a:r>
          </a:p>
          <a:p>
            <a:pPr lvl="1"/>
            <a:r>
              <a:rPr lang="fi-FI" dirty="0" smtClean="0"/>
              <a:t>Luopumispäätöksen yhteydessä jatkovalmistelun linjaukset </a:t>
            </a:r>
            <a:r>
              <a:rPr lang="fi-FI" dirty="0"/>
              <a:t>(puretaan, myydään, jalostetaan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/>
              <a:t>Maankäytön </a:t>
            </a:r>
            <a:r>
              <a:rPr lang="fi-FI" dirty="0" smtClean="0"/>
              <a:t>strategisten kehittämishankkeiden </a:t>
            </a:r>
            <a:r>
              <a:rPr lang="fi-FI" dirty="0"/>
              <a:t>tavoitteiden asettaminen</a:t>
            </a:r>
          </a:p>
          <a:p>
            <a:pPr lvl="1"/>
            <a:r>
              <a:rPr lang="fi-FI" dirty="0" smtClean="0"/>
              <a:t>Strategisen sopimuksen hankkeet ja erilliset kehittämissuunnitelmat (esim</a:t>
            </a:r>
            <a:r>
              <a:rPr lang="fi-FI" dirty="0"/>
              <a:t>. Kauppahalli, Suurtori, </a:t>
            </a:r>
            <a:r>
              <a:rPr lang="fi-FI" dirty="0" smtClean="0"/>
              <a:t>Aurajokiranta).</a:t>
            </a:r>
          </a:p>
          <a:p>
            <a:r>
              <a:rPr lang="fi-FI" dirty="0" smtClean="0"/>
              <a:t>MAL-ohjelmien, liikennejärjestelmäsuunnitelman ja strategistyyppisten ohjausasiakirjojen valmistelun ohjaus.</a:t>
            </a:r>
          </a:p>
          <a:p>
            <a:r>
              <a:rPr lang="fi-FI" dirty="0">
                <a:cs typeface="Arial" panose="020B0604020202020204" pitchFamily="34" charset="0"/>
              </a:rPr>
              <a:t>Kiinteistöjen luovutusperiaatteista ja vyöhykehinnoista päättäminen.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75987" y="410161"/>
            <a:ext cx="8591550" cy="998539"/>
          </a:xfrm>
        </p:spPr>
        <p:txBody>
          <a:bodyPr/>
          <a:lstStyle/>
          <a:p>
            <a:r>
              <a:rPr lang="fi-FI" sz="2400" dirty="0" smtClean="0"/>
              <a:t>Ehdotus kaupunkikehitysjaoston keskeisistä tehtäviksi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658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790576" y="1273677"/>
            <a:ext cx="7507290" cy="4057915"/>
          </a:xfrm>
        </p:spPr>
        <p:txBody>
          <a:bodyPr/>
          <a:lstStyle/>
          <a:p>
            <a:r>
              <a:rPr lang="fi-FI" dirty="0"/>
              <a:t>Kehittämiskumppanuuteen liittyvät asiat</a:t>
            </a:r>
          </a:p>
          <a:p>
            <a:pPr lvl="1"/>
            <a:r>
              <a:rPr lang="fi-FI" dirty="0"/>
              <a:t>Päätös, että toteutetaan kumppanin kanssa (tavoitteet</a:t>
            </a:r>
            <a:r>
              <a:rPr lang="fi-FI" dirty="0" smtClean="0"/>
              <a:t>).</a:t>
            </a:r>
            <a:endParaRPr lang="fi-FI" dirty="0"/>
          </a:p>
          <a:p>
            <a:pPr lvl="1"/>
            <a:r>
              <a:rPr lang="fi-FI" dirty="0" smtClean="0"/>
              <a:t>Kumppanin valintaprosessi.</a:t>
            </a:r>
            <a:endParaRPr lang="fi-FI" dirty="0"/>
          </a:p>
          <a:p>
            <a:pPr lvl="1"/>
            <a:r>
              <a:rPr lang="fi-FI" dirty="0"/>
              <a:t>Kumppanuus- ja yhteistyösopimusten </a:t>
            </a:r>
            <a:r>
              <a:rPr lang="fi-FI" dirty="0" smtClean="0"/>
              <a:t>hyväksymien.</a:t>
            </a:r>
          </a:p>
          <a:p>
            <a:pPr lvl="1"/>
            <a:r>
              <a:rPr lang="fi-FI" dirty="0" smtClean="0"/>
              <a:t>Aluesuunnittelun varausmenettely.</a:t>
            </a:r>
          </a:p>
          <a:p>
            <a:pPr lvl="1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Äkillisten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lisä-arvohankkeiden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käynnistäminen.</a:t>
            </a:r>
            <a:endParaRPr lang="fi-FI" dirty="0"/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Kaikki maankäyttösopimukset.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/>
              <a:t>Asuntopolitiikkaan liittyvät ohjaavat tehtävät (tuotantotavoitteet ja periaatteet) 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48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504826" y="1369930"/>
            <a:ext cx="7793040" cy="4057915"/>
          </a:xfrm>
        </p:spPr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ähtökohtien </a:t>
            </a:r>
            <a:r>
              <a:rPr lang="fi-FI" dirty="0"/>
              <a:t>määritteleminen </a:t>
            </a:r>
            <a:r>
              <a:rPr lang="fi-FI" dirty="0" smtClean="0"/>
              <a:t>investointiohjelmien laatimiselle </a:t>
            </a:r>
          </a:p>
          <a:p>
            <a:pPr lvl="1"/>
            <a:r>
              <a:rPr lang="fi-FI" dirty="0" smtClean="0"/>
              <a:t>Jaosto ohjaa ohjelman </a:t>
            </a:r>
            <a:r>
              <a:rPr lang="fi-FI" dirty="0"/>
              <a:t>muodostumista ja </a:t>
            </a:r>
            <a:r>
              <a:rPr lang="fi-FI" dirty="0" smtClean="0"/>
              <a:t>priorisoi sille </a:t>
            </a:r>
            <a:r>
              <a:rPr lang="fi-FI" dirty="0"/>
              <a:t>nousevia </a:t>
            </a:r>
            <a:r>
              <a:rPr lang="fi-FI" dirty="0" smtClean="0"/>
              <a:t>kohteita </a:t>
            </a:r>
            <a:r>
              <a:rPr lang="fi-FI" dirty="0"/>
              <a:t>(</a:t>
            </a:r>
            <a:r>
              <a:rPr lang="fi-FI" dirty="0" smtClean="0"/>
              <a:t>aikaa poliittiselle ja strategiselle keskustelulle).</a:t>
            </a:r>
            <a:endParaRPr lang="fi-FI" dirty="0"/>
          </a:p>
          <a:p>
            <a:r>
              <a:rPr lang="fi-FI" dirty="0" smtClean="0"/>
              <a:t>Investointihankkeiden tarveselvitysten ja alle 3 M€:n hankesuunnitelmien hyväksyminen.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Kiinteistöjen ostot ja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myynnit 1,5 –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3 miljoonaa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euroa.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Sisäisen joukkoliikenteen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ohjausmenettely.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Kaupungin osuuden määrittäminen vesihuollon kannattamattomien investointien toteutuksessa investointiohjelman yhteydessä.</a:t>
            </a:r>
            <a:endParaRPr lang="fi-FI" dirty="0"/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9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8124" y="357907"/>
            <a:ext cx="796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Ehdotus kaupunkiympäristölautakunnan keskeisistä tehtävistä</a:t>
            </a:r>
            <a:endParaRPr lang="fi-FI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98124" y="1364776"/>
            <a:ext cx="8145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oimii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toimialan päälautakuntana koko toimialaa koskevissa asioissa, jotka hallintosäännössä osoitettu lautakunnan yleisiksi tehtäviksi (esim.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toimitiloja ja henkilöstöä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koskevissa asioissa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ekee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asemakaavaprosessiin liittyvät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välipäätökset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- OAS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luonnos, muistutusten ja lausuntojen käsittely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- esittää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kh:lle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valtuustoon menevät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asemakaavaehdotukset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yväksyy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vähäiset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asemakaavat.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Esittää kaupunginhallitukselle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yleiskaavaluonnokset ja -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ehdotukset ja hyväksyy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OAS:in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yväksyy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liikenne-, katu- ja muiden yleisten alueiden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suunnitelmat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äättää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liikennejärjestelmän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operatiiviseen kehittämiseen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liittyvistä asioista </a:t>
            </a:r>
          </a:p>
          <a:p>
            <a:pPr lvl="1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- merkittävimmät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esittää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h:n/Kv:n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hyväksyttäväksi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4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68490" y="423081"/>
            <a:ext cx="84479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Muut kaavoitukseen liittyvät tehtävät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- päättää, että asemakaava ajanmukainen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- esittää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kh:lle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jos asemakaava katsotaan vanhentuneeksi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- päättää kaavoittajasta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- esittää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kh:lle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rakennuskielto- ja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toimenpiderajoitukset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- päättää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kaavan laatimiskulujen kohtuullistamisesta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- esittää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kh:lle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merkittävien asemakaavojen valmistelun keskeyttämisestä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äättää toimialan hankinnoista hankintavaltuuksien puitteissa (toimialajohtaja päättää 800.000 euroon asti, mutta yli 200.000 euron hankintaa ei saa käynnistää ennen kuin päätös on ollut lautakunnassa otto-oikeutta varten)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äättää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MRL:n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mukaisista hulevesiasioista siltä osin kuin kyse ei ole lupa- ja valvontalautakunnan asiasta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äättää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kaupungin sisäisen joukkoliikenteen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järjestämisestä kaupunginhallituksen hyväksymän järjestämissuunnitelman rajoissa.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atkaisee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poikkeamispäätökset, jotka viranhaltija siirtää lautakunnan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päätettäväksi.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8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8124" y="357907"/>
            <a:ext cx="796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Ehdotus rakennus- ja lupalautakunnan keskeisistä tehtävistä</a:t>
            </a:r>
            <a:endParaRPr lang="fi-FI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01429" y="1286211"/>
            <a:ext cx="7766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MRL:n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mukainen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rakennusvalvontaviranomainen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Kadun ja eräiden yleisten alueiden kunnossa- ja puhtaanapidosta annetun lain mukainen kunnan valvontaviranomainen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Maa-aineslaissa </a:t>
            </a: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tarkoitettu lupa- ja </a:t>
            </a: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valvontaviranomainen</a:t>
            </a:r>
          </a:p>
          <a:p>
            <a:endParaRPr lang="fi-FI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Huolehtii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rakentamisen valvonnan, neuvonnan ja ohjauksen asianmukaisesta järjestämisestä sekä siitä, että suunnittelijoiden ja rakentajien käytettävissä on yleismääräysten täydennyksenä paikallisia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ohjeita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Toimii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maankäyttö- ja rakennuslain 103 d §: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ssä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103 j §: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ssä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103 k §: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ssä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167.2 §: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ssä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182.1 §:ssä sekä 183.3 §:ssä tarkoitettuna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viranomaisena </a:t>
            </a:r>
            <a:r>
              <a:rPr lang="fi-FI" dirty="0" smtClean="0"/>
              <a:t>(</a:t>
            </a:r>
            <a:r>
              <a:rPr lang="fi-FI" sz="1400" dirty="0" smtClean="0"/>
              <a:t>mm. hulevesiin liittyvä valvonta, antaa tarkemmat määräykset hulevesien hallinnasta sekä asettaa uhkasakot</a:t>
            </a:r>
            <a:r>
              <a:rPr lang="fi-FI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Yksityistielain mukaiset tehtävät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2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91319" y="491319"/>
            <a:ext cx="8188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Ympäristönsuojelulaissa tarkoitettu kunnan ympäristönsuojeluviranomainen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Luonnonsuojelulaissa tarkoitettu kunnan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viranomainen.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Terveydensuojelulaissa tarkoitettu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terveydensuojeluviranomainen.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Ulkoilulaissa tarkoitettu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leirintäalueviranomainen.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Lääkelaissa </a:t>
            </a: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tarkoitettu kunnan </a:t>
            </a: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viranomainen. </a:t>
            </a:r>
          </a:p>
          <a:p>
            <a:endParaRPr lang="fi-FI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Elintarvikelain</a:t>
            </a: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tupakkalain sekä eläinlääkintähuoltolain tarkoittama </a:t>
            </a: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valvontaviranomainen.</a:t>
            </a:r>
          </a:p>
          <a:p>
            <a:endParaRPr lang="fi-FI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Huolehtii </a:t>
            </a: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riistan- ja kalavesien hoitoon, metsästykseen ja kalastukseen liittyvistä asioista kaupungin kokonaan tai osittain omistamilla maa- ja vesialueilla sekä suorittaa metsästyslain ja kalastuslain mukaista valvontaa näillä </a:t>
            </a: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alueilla.</a:t>
            </a:r>
            <a:endParaRPr lang="fi-F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8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316198" y="1886453"/>
            <a:ext cx="6431078" cy="3512229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791159" y="1883005"/>
            <a:ext cx="1714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Viranomaistoiminnot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2456384" y="2224715"/>
            <a:ext cx="1314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Kaupunkiympäristö-lautakunta</a:t>
            </a:r>
          </a:p>
        </p:txBody>
      </p:sp>
      <p:sp>
        <p:nvSpPr>
          <p:cNvPr id="2" name="Suorakulmio 1"/>
          <p:cNvSpPr/>
          <p:nvPr/>
        </p:nvSpPr>
        <p:spPr>
          <a:xfrm>
            <a:off x="1912171" y="686968"/>
            <a:ext cx="5745566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Ehdotus luottamuselinrakenteeksi </a:t>
            </a:r>
            <a:r>
              <a:rPr lang="fi-F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5.12.2016</a:t>
            </a:r>
            <a:endParaRPr lang="fi-FI" sz="2100" dirty="0"/>
          </a:p>
        </p:txBody>
      </p:sp>
      <p:sp>
        <p:nvSpPr>
          <p:cNvPr id="38" name="Tekstiruutu 37"/>
          <p:cNvSpPr txBox="1"/>
          <p:nvPr/>
        </p:nvSpPr>
        <p:spPr>
          <a:xfrm>
            <a:off x="2370994" y="2896162"/>
            <a:ext cx="130077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KAUPUNKI-SUUNNITTELU-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KIINTEISTÖPALVELUT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uora yhdysviiva 44"/>
          <p:cNvCxnSpPr>
            <a:stCxn id="60" idx="3"/>
          </p:cNvCxnSpPr>
          <p:nvPr/>
        </p:nvCxnSpPr>
        <p:spPr>
          <a:xfrm>
            <a:off x="5059278" y="3115453"/>
            <a:ext cx="5593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iruutu 39"/>
          <p:cNvSpPr txBox="1"/>
          <p:nvPr/>
        </p:nvSpPr>
        <p:spPr>
          <a:xfrm>
            <a:off x="1340575" y="1333977"/>
            <a:ext cx="14883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Kaupunginhallituksen</a:t>
            </a:r>
          </a:p>
          <a:p>
            <a:pPr algn="ctr"/>
            <a:r>
              <a:rPr lang="fi-FI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kaupunkikehitysjaosto</a:t>
            </a:r>
            <a:endParaRPr lang="fi-FI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3901914" y="2223028"/>
            <a:ext cx="11312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Rakennus- ja lupalautakunta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6203825" y="2229018"/>
            <a:ext cx="127373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TKS joukkoliikenne-</a:t>
            </a:r>
          </a:p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lautakunta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5187560" y="2228510"/>
            <a:ext cx="92157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LS jätehuolto-</a:t>
            </a:r>
          </a:p>
          <a:p>
            <a:pPr algn="ctr"/>
            <a:r>
              <a:rPr lang="fi-FI" sz="900" b="1" dirty="0">
                <a:latin typeface="Arial" panose="020B0604020202020204" pitchFamily="34" charset="0"/>
                <a:cs typeface="Arial" panose="020B0604020202020204" pitchFamily="34" charset="0"/>
              </a:rPr>
              <a:t>lautakunta</a:t>
            </a:r>
          </a:p>
        </p:txBody>
      </p:sp>
      <p:sp>
        <p:nvSpPr>
          <p:cNvPr id="51" name="Suorakulmio 50"/>
          <p:cNvSpPr/>
          <p:nvPr/>
        </p:nvSpPr>
        <p:spPr>
          <a:xfrm>
            <a:off x="2461913" y="2836072"/>
            <a:ext cx="1111020" cy="57079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uora nuoliyhdysviiva 3"/>
          <p:cNvCxnSpPr/>
          <p:nvPr/>
        </p:nvCxnSpPr>
        <p:spPr>
          <a:xfrm>
            <a:off x="1992656" y="2405603"/>
            <a:ext cx="4431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V="1">
            <a:off x="1988504" y="1868869"/>
            <a:ext cx="3990" cy="198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/>
          <p:cNvCxnSpPr/>
          <p:nvPr/>
        </p:nvCxnSpPr>
        <p:spPr>
          <a:xfrm>
            <a:off x="1988503" y="3149610"/>
            <a:ext cx="454424" cy="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iruutu 41"/>
          <p:cNvSpPr txBox="1"/>
          <p:nvPr/>
        </p:nvSpPr>
        <p:spPr>
          <a:xfrm>
            <a:off x="2420545" y="3642568"/>
            <a:ext cx="11937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KAUPUNKITILA-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TOIMITILAPALVELUT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3888076" y="2893339"/>
            <a:ext cx="12313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LUPA-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VALVONTAPALVELUT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uorakulmio 59"/>
          <p:cNvSpPr/>
          <p:nvPr/>
        </p:nvSpPr>
        <p:spPr>
          <a:xfrm>
            <a:off x="3948257" y="2818980"/>
            <a:ext cx="1111020" cy="59294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ruutu 40"/>
          <p:cNvSpPr txBox="1"/>
          <p:nvPr/>
        </p:nvSpPr>
        <p:spPr>
          <a:xfrm>
            <a:off x="1977794" y="1868869"/>
            <a:ext cx="2324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Kaupunkiympäristötoiminnot</a:t>
            </a:r>
            <a:endParaRPr lang="fi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uora yhdysviiva 67"/>
          <p:cNvCxnSpPr/>
          <p:nvPr/>
        </p:nvCxnSpPr>
        <p:spPr>
          <a:xfrm>
            <a:off x="1988505" y="3841851"/>
            <a:ext cx="4854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kstiruutu 68"/>
          <p:cNvSpPr txBox="1"/>
          <p:nvPr/>
        </p:nvSpPr>
        <p:spPr>
          <a:xfrm>
            <a:off x="6285180" y="3338391"/>
            <a:ext cx="11030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SEUDULLISET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JOUKKOLIIKENNE-PALVELUT</a:t>
            </a:r>
          </a:p>
        </p:txBody>
      </p:sp>
      <p:sp>
        <p:nvSpPr>
          <p:cNvPr id="70" name="Suorakulmio 69"/>
          <p:cNvSpPr/>
          <p:nvPr/>
        </p:nvSpPr>
        <p:spPr>
          <a:xfrm>
            <a:off x="6285181" y="3270475"/>
            <a:ext cx="1111020" cy="61915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Suorakulmio 72"/>
          <p:cNvSpPr/>
          <p:nvPr/>
        </p:nvSpPr>
        <p:spPr>
          <a:xfrm>
            <a:off x="2465874" y="3543106"/>
            <a:ext cx="1111020" cy="57079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/>
          <p:cNvSpPr txBox="1"/>
          <p:nvPr/>
        </p:nvSpPr>
        <p:spPr>
          <a:xfrm>
            <a:off x="2471276" y="4315293"/>
            <a:ext cx="48960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ASIAKASPALVELU JA TIETOJÄRJESTELMÄT</a:t>
            </a:r>
          </a:p>
        </p:txBody>
      </p:sp>
      <p:sp>
        <p:nvSpPr>
          <p:cNvPr id="75" name="Suorakulmio 74"/>
          <p:cNvSpPr/>
          <p:nvPr/>
        </p:nvSpPr>
        <p:spPr>
          <a:xfrm>
            <a:off x="2473986" y="4232761"/>
            <a:ext cx="4954503" cy="32590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/>
          <p:cNvSpPr txBox="1"/>
          <p:nvPr/>
        </p:nvSpPr>
        <p:spPr>
          <a:xfrm>
            <a:off x="2483975" y="4751329"/>
            <a:ext cx="48960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HALLINTO, KEHITTÄMINEN JA TUKIPALVELUT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uorakulmio 76"/>
          <p:cNvSpPr/>
          <p:nvPr/>
        </p:nvSpPr>
        <p:spPr>
          <a:xfrm>
            <a:off x="2486685" y="4668798"/>
            <a:ext cx="4954503" cy="32590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8" name="Suora nuoliyhdysviiva 77"/>
          <p:cNvCxnSpPr/>
          <p:nvPr/>
        </p:nvCxnSpPr>
        <p:spPr>
          <a:xfrm flipV="1">
            <a:off x="3681543" y="2575271"/>
            <a:ext cx="0" cy="540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/>
          <p:cNvCxnSpPr>
            <a:endCxn id="60" idx="1"/>
          </p:cNvCxnSpPr>
          <p:nvPr/>
        </p:nvCxnSpPr>
        <p:spPr>
          <a:xfrm>
            <a:off x="3681543" y="3115453"/>
            <a:ext cx="266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uora nuoliyhdysviiva 79"/>
          <p:cNvCxnSpPr/>
          <p:nvPr/>
        </p:nvCxnSpPr>
        <p:spPr>
          <a:xfrm flipV="1">
            <a:off x="5635285" y="2753926"/>
            <a:ext cx="13065" cy="379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>
            <a:stCxn id="51" idx="0"/>
          </p:cNvCxnSpPr>
          <p:nvPr/>
        </p:nvCxnSpPr>
        <p:spPr>
          <a:xfrm flipV="1">
            <a:off x="3017423" y="2575269"/>
            <a:ext cx="0" cy="260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/>
          <p:nvPr/>
        </p:nvCxnSpPr>
        <p:spPr>
          <a:xfrm flipV="1">
            <a:off x="4477922" y="2559166"/>
            <a:ext cx="0" cy="260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uora nuoliyhdysviiva 87"/>
          <p:cNvCxnSpPr>
            <a:stCxn id="70" idx="0"/>
          </p:cNvCxnSpPr>
          <p:nvPr/>
        </p:nvCxnSpPr>
        <p:spPr>
          <a:xfrm flipV="1">
            <a:off x="6840691" y="2764853"/>
            <a:ext cx="2" cy="505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642796" y="545413"/>
            <a:ext cx="810819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Johtosääntömuutosten perustelut </a:t>
            </a:r>
          </a:p>
          <a:p>
            <a:endParaRPr lang="fi-FI" sz="2000" dirty="0"/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Kaupunginvaltuusto on päättänyt, että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elvitetään Kiinteistöliikelaitoksen uudelleenorganisoitumismahdollisuudet ja uudistetaan toimintamallit;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otetaan tehokkaasti käyttöön maankäytön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uusi toimintamalli;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ehostetaan kiinteistökehitystoimintaa sekä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määritetään ja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vahvistetaan kaupunginhallituksen roolia maankäytön ohjauksessa.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Kaupunginhallitus käynnisti 24.8.2015 kiinteistötoimialan toimintamallin uudistamisen sekä konsernihallinnon, kiinteistö-  ja ympäristötoimialan tehtävänjärjestelyjen valmistelun.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sz="1600" dirty="0" smtClean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996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537456" y="820695"/>
            <a:ext cx="77822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Kaupunginhallitus hyväksyi 13.6.2016 toimintamalliuudistuksen jatkovalmistelun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linjaukset ohjeellisesti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noudatettavaksi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siten, että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perustetaan uusi kaupunkiympäristötoimiala, joka aloittaa toimintansa 1.1.2018;</a:t>
            </a:r>
          </a:p>
          <a:p>
            <a:pPr marL="285750" indent="-285750">
              <a:buFontTx/>
              <a:buChar char="-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valmistellaan uuden toimialan johtosääntö sekä päivitetään kaupunginhallituksen johtosääntö vastaamaan muuttunutta rakennetta helmikuun 2017 loppuun mennessä; sekä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uretaan Kiinteistöliikelaitoksen liikelaitosasema.</a:t>
            </a:r>
          </a:p>
          <a:p>
            <a:pPr marL="285750" indent="-285750">
              <a:buFontTx/>
              <a:buChar char="-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Kaupunginhallitus lähetti 1.2.2016 valmisteluun hallintotyöryhmän esityksen, että kaupunginhallituksen avuksi muodostetaan uusi jaosto, jonka tarkemmasta toimenkuvasta päätetään erikseen. </a:t>
            </a:r>
          </a:p>
          <a:p>
            <a:pPr marL="285750" indent="-285750">
              <a:buFontTx/>
              <a:buChar char="-"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sz="1600" dirty="0" smtClean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181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156752" y="4667794"/>
            <a:ext cx="8856617" cy="2124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Vaihe 3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(elokuu 2017 - joulukuu 2017)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56753" y="2882536"/>
            <a:ext cx="8856617" cy="1759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Vaihe 2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(maaliskuu 2017 - heinäkuu 2017)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156754" y="931818"/>
            <a:ext cx="8856617" cy="19333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Vaihe 1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(lokakuu 2016 - helmikuu 2017)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Viisikulmio 4"/>
          <p:cNvSpPr/>
          <p:nvPr/>
        </p:nvSpPr>
        <p:spPr>
          <a:xfrm rot="5400000">
            <a:off x="1756953" y="3365862"/>
            <a:ext cx="5752012" cy="979715"/>
          </a:xfrm>
          <a:prstGeom prst="homePlate">
            <a:avLst>
              <a:gd name="adj" fmla="val 26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85648"/>
              </p:ext>
            </p:extLst>
          </p:nvPr>
        </p:nvGraphicFramePr>
        <p:xfrm>
          <a:off x="4197530" y="1040495"/>
          <a:ext cx="870859" cy="538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9"/>
              </a:tblGrid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10/2016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11/2016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12/2016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12/2017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Kuvaselitesuorakulmio 11"/>
          <p:cNvSpPr/>
          <p:nvPr/>
        </p:nvSpPr>
        <p:spPr>
          <a:xfrm>
            <a:off x="5163834" y="1450016"/>
            <a:ext cx="3771159" cy="252000"/>
          </a:xfrm>
          <a:prstGeom prst="wedgeRectCallout">
            <a:avLst>
              <a:gd name="adj1" fmla="val -51383"/>
              <a:gd name="adj2" fmla="val 41899"/>
            </a:avLst>
          </a:prstGeom>
          <a:solidFill>
            <a:schemeClr val="accent5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21.11 / 5.12 2016 </a:t>
            </a: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50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KH:n</a:t>
            </a: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iltakoulu ja valmistelun linjauspäätös</a:t>
            </a:r>
            <a:endParaRPr lang="fi-FI" sz="10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Kuvaselitesuorakulmio 46"/>
          <p:cNvSpPr/>
          <p:nvPr/>
        </p:nvSpPr>
        <p:spPr>
          <a:xfrm>
            <a:off x="5161939" y="2711409"/>
            <a:ext cx="3771159" cy="252000"/>
          </a:xfrm>
          <a:prstGeom prst="wedgeRectCallout">
            <a:avLst>
              <a:gd name="adj1" fmla="val -52076"/>
              <a:gd name="adj2" fmla="val -50706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13.2.2017 	KH kokous (mahdollinen 2. käsittely)</a:t>
            </a:r>
          </a:p>
        </p:txBody>
      </p:sp>
      <p:sp>
        <p:nvSpPr>
          <p:cNvPr id="14" name="Kuvaselitesuorakulmio 13"/>
          <p:cNvSpPr/>
          <p:nvPr/>
        </p:nvSpPr>
        <p:spPr>
          <a:xfrm>
            <a:off x="5163835" y="1040423"/>
            <a:ext cx="3771159" cy="359161"/>
          </a:xfrm>
          <a:prstGeom prst="wedgeRectCallout">
            <a:avLst>
              <a:gd name="adj1" fmla="val -52520"/>
              <a:gd name="adj2" fmla="val 5432"/>
            </a:avLst>
          </a:prstGeom>
          <a:solidFill>
            <a:schemeClr val="accent1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24.10.2016 	Kaupunginjohtajan päätös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(jatkovalmistelun käynnistäminen)</a:t>
            </a:r>
          </a:p>
        </p:txBody>
      </p:sp>
      <p:sp>
        <p:nvSpPr>
          <p:cNvPr id="15" name="Kuvaselitesuorakulmio 14"/>
          <p:cNvSpPr/>
          <p:nvPr/>
        </p:nvSpPr>
        <p:spPr>
          <a:xfrm>
            <a:off x="5159100" y="2038350"/>
            <a:ext cx="3771158" cy="285750"/>
          </a:xfrm>
          <a:prstGeom prst="wedgeRectCallout">
            <a:avLst>
              <a:gd name="adj1" fmla="val -52284"/>
              <a:gd name="adj2" fmla="val 26361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23.1.2017 	</a:t>
            </a:r>
            <a:r>
              <a:rPr lang="fi-FI" sz="105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KH:n</a:t>
            </a: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iltakoulu uudesta rakenteesta sekä 				johtosääntöluonnoksista</a:t>
            </a:r>
          </a:p>
        </p:txBody>
      </p:sp>
      <p:sp>
        <p:nvSpPr>
          <p:cNvPr id="20" name="Kuvaselitesuorakulmio 19"/>
          <p:cNvSpPr/>
          <p:nvPr/>
        </p:nvSpPr>
        <p:spPr>
          <a:xfrm>
            <a:off x="252547" y="2297131"/>
            <a:ext cx="3812177" cy="229202"/>
          </a:xfrm>
          <a:prstGeom prst="wedgeRectCallout">
            <a:avLst>
              <a:gd name="adj1" fmla="val 53716"/>
              <a:gd name="adj2" fmla="val 52959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6.2.2017 	</a:t>
            </a:r>
            <a:r>
              <a:rPr lang="fi-FI" sz="105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KH:n</a:t>
            </a: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uuden toimialan johtosäännöt (1. käsittely)</a:t>
            </a:r>
          </a:p>
        </p:txBody>
      </p:sp>
      <p:sp>
        <p:nvSpPr>
          <p:cNvPr id="23" name="Kuvaselitesuorakulmio 46"/>
          <p:cNvSpPr/>
          <p:nvPr/>
        </p:nvSpPr>
        <p:spPr>
          <a:xfrm>
            <a:off x="252548" y="2548014"/>
            <a:ext cx="3812176" cy="311646"/>
          </a:xfrm>
          <a:prstGeom prst="wedgeRectCallout">
            <a:avLst>
              <a:gd name="adj1" fmla="val 52608"/>
              <a:gd name="adj2" fmla="val 37706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27.2.2017 	KV, Uusien johtosääntöjen hyväksyminen, </a:t>
            </a:r>
            <a:r>
              <a:rPr lang="fi-FI" sz="10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Kilan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liikelaitosaseman purkupäätös 1.1.2018 alkaen</a:t>
            </a:r>
          </a:p>
        </p:txBody>
      </p:sp>
      <p:sp>
        <p:nvSpPr>
          <p:cNvPr id="24" name="Kuvaselitesuorakulmio 23"/>
          <p:cNvSpPr/>
          <p:nvPr/>
        </p:nvSpPr>
        <p:spPr>
          <a:xfrm>
            <a:off x="5201194" y="5786702"/>
            <a:ext cx="3812177" cy="229202"/>
          </a:xfrm>
          <a:prstGeom prst="wedgeRectCallout">
            <a:avLst>
              <a:gd name="adj1" fmla="val -51474"/>
              <a:gd name="adj2" fmla="val -21844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11/2016 </a:t>
            </a: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</a:t>
            </a: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äätös </a:t>
            </a: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tilamatriisin </a:t>
            </a: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perustamisesta</a:t>
            </a:r>
            <a:endParaRPr lang="fi-FI" sz="10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Kuvaselitesuorakulmio 25"/>
          <p:cNvSpPr/>
          <p:nvPr/>
        </p:nvSpPr>
        <p:spPr>
          <a:xfrm>
            <a:off x="5177246" y="3762102"/>
            <a:ext cx="3771158" cy="330440"/>
          </a:xfrm>
          <a:prstGeom prst="wedgeRectCallout">
            <a:avLst>
              <a:gd name="adj1" fmla="val -52537"/>
              <a:gd name="adj2" fmla="val -45702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5/2017</a:t>
            </a: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KH, Päätös maankäytön ohjausmallin 				soveltamisesta uuteen organisaatiorakenteeseen </a:t>
            </a:r>
          </a:p>
        </p:txBody>
      </p:sp>
      <p:sp>
        <p:nvSpPr>
          <p:cNvPr id="27" name="Kuvaselitesuorakulmio 26"/>
          <p:cNvSpPr/>
          <p:nvPr/>
        </p:nvSpPr>
        <p:spPr>
          <a:xfrm>
            <a:off x="5177246" y="5022545"/>
            <a:ext cx="3771158" cy="330440"/>
          </a:xfrm>
          <a:prstGeom prst="wedgeRectCallout">
            <a:avLst>
              <a:gd name="adj1" fmla="val -52284"/>
              <a:gd name="adj2" fmla="val 26361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9/2017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KV, KH, LTK, Hallinnonjärjestämispäätös ja 			delegoinnit</a:t>
            </a:r>
          </a:p>
        </p:txBody>
      </p:sp>
      <p:sp>
        <p:nvSpPr>
          <p:cNvPr id="28" name="Kuvaselitesuorakulmio 46"/>
          <p:cNvSpPr/>
          <p:nvPr/>
        </p:nvSpPr>
        <p:spPr>
          <a:xfrm>
            <a:off x="252547" y="5745480"/>
            <a:ext cx="3812176" cy="311646"/>
          </a:xfrm>
          <a:prstGeom prst="wedgeRectCallout">
            <a:avLst>
              <a:gd name="adj1" fmla="val 52608"/>
              <a:gd name="adj2" fmla="val 37706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11/2017 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KV, Talousarvion uudelleenjako ja noudattamisen 			ohjeistus </a:t>
            </a:r>
          </a:p>
        </p:txBody>
      </p:sp>
      <p:sp>
        <p:nvSpPr>
          <p:cNvPr id="31" name="Kuvaselitesuorakulmio 46"/>
          <p:cNvSpPr/>
          <p:nvPr/>
        </p:nvSpPr>
        <p:spPr>
          <a:xfrm>
            <a:off x="252547" y="5022545"/>
            <a:ext cx="3812176" cy="698986"/>
          </a:xfrm>
          <a:prstGeom prst="wedgeRectCallout">
            <a:avLst>
              <a:gd name="adj1" fmla="val 52836"/>
              <a:gd name="adj2" fmla="val -1980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10/2017 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KV, Tarveselvitys- ja hankesuunnitteluohjeen 			päivittäminen uuteen organisaatiorakenteeseen 			sisältäen investointien valmisteluprosessin ja 			yhtiömuotoiset toteutukset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8733431" y="5817640"/>
            <a:ext cx="200298" cy="1781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</a:t>
            </a:r>
          </a:p>
        </p:txBody>
      </p:sp>
      <p:sp>
        <p:nvSpPr>
          <p:cNvPr id="33" name="Suorakulmio 32"/>
          <p:cNvSpPr/>
          <p:nvPr/>
        </p:nvSpPr>
        <p:spPr>
          <a:xfrm>
            <a:off x="8733431" y="6057126"/>
            <a:ext cx="200298" cy="178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</a:p>
        </p:txBody>
      </p:sp>
      <p:sp>
        <p:nvSpPr>
          <p:cNvPr id="34" name="Suorakulmio 33"/>
          <p:cNvSpPr/>
          <p:nvPr/>
        </p:nvSpPr>
        <p:spPr>
          <a:xfrm>
            <a:off x="8733431" y="6540059"/>
            <a:ext cx="200298" cy="178125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252548" y="376560"/>
            <a:ext cx="848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prstClr val="black"/>
                </a:solidFill>
                <a:cs typeface="Arial" panose="020B0604020202020204" pitchFamily="34" charset="0"/>
              </a:rPr>
              <a:t>Luottamuselinten </a:t>
            </a:r>
            <a:r>
              <a:rPr lang="fi-FI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ohjeellinen käsittelyaikataulu</a:t>
            </a:r>
            <a:endParaRPr lang="fi-FI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Kuvaselitesuorakulmio 24"/>
          <p:cNvSpPr/>
          <p:nvPr/>
        </p:nvSpPr>
        <p:spPr>
          <a:xfrm>
            <a:off x="5159099" y="1744704"/>
            <a:ext cx="3771159" cy="252000"/>
          </a:xfrm>
          <a:prstGeom prst="wedgeRectCallout">
            <a:avLst>
              <a:gd name="adj1" fmla="val -51636"/>
              <a:gd name="adj2" fmla="val 4101"/>
            </a:avLst>
          </a:prstGeom>
          <a:solidFill>
            <a:srgbClr val="32C86F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12/2016 	Ao. lauta- ja johtokuntien tiedottaminen</a:t>
            </a:r>
            <a:endParaRPr lang="fi-FI" sz="10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Kuvaselitesuorakulmio 29"/>
          <p:cNvSpPr/>
          <p:nvPr/>
        </p:nvSpPr>
        <p:spPr>
          <a:xfrm>
            <a:off x="5169275" y="2422014"/>
            <a:ext cx="3771159" cy="252000"/>
          </a:xfrm>
          <a:prstGeom prst="wedgeRectCallout">
            <a:avLst>
              <a:gd name="adj1" fmla="val -50878"/>
              <a:gd name="adj2" fmla="val -18577"/>
            </a:avLst>
          </a:prstGeom>
          <a:solidFill>
            <a:srgbClr val="32C86F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2/2017 	Ao. lauta- ja johtokuntien tiedottaminen</a:t>
            </a:r>
            <a:endParaRPr lang="fi-FI" sz="10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Suorakulmio 35"/>
          <p:cNvSpPr/>
          <p:nvPr/>
        </p:nvSpPr>
        <p:spPr>
          <a:xfrm>
            <a:off x="8740136" y="6291697"/>
            <a:ext cx="200298" cy="178125"/>
          </a:xfrm>
          <a:prstGeom prst="rect">
            <a:avLst/>
          </a:prstGeom>
          <a:solidFill>
            <a:srgbClr val="32C86F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LTK</a:t>
            </a:r>
            <a:endParaRPr lang="fi-FI" sz="9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Kuvaselitesuorakulmio 46"/>
          <p:cNvSpPr/>
          <p:nvPr/>
        </p:nvSpPr>
        <p:spPr>
          <a:xfrm>
            <a:off x="252549" y="3780896"/>
            <a:ext cx="3812176" cy="311646"/>
          </a:xfrm>
          <a:prstGeom prst="wedgeRectCallout">
            <a:avLst>
              <a:gd name="adj1" fmla="val 52608"/>
              <a:gd name="adj2" fmla="val 37706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6/2017 </a:t>
            </a:r>
            <a:r>
              <a:rPr lang="fi-FI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KV, </a:t>
            </a:r>
            <a:r>
              <a:rPr lang="fi-FI" sz="10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Kaupunkiympäristötoimialan suunnitteluluvut</a:t>
            </a:r>
            <a:endParaRPr lang="fi-FI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63440" y="568569"/>
            <a:ext cx="797169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Johtosääntömuutosten </a:t>
            </a:r>
            <a:r>
              <a:rPr lang="fi-F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tavoitteet</a:t>
            </a:r>
            <a:endParaRPr lang="fi-F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aankäytön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ja kiinteistökehityksen merkityksen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korostaminen osana kaupungin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elinkeinopolitiikkaa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 kilpailukykyä.</a:t>
            </a:r>
          </a:p>
          <a:p>
            <a:pPr marL="285750" indent="-285750">
              <a:buFontTx/>
              <a:buChar char="-"/>
            </a:pP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Maankäytön sekä tila- ja kiinteistöhallinnan asiakaspalvelun parantaminen. </a:t>
            </a: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oimivaltasuhteiden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selkiyttäminen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luottamuselinten ja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kaupungin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sisäisen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organisaation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kannalta.</a:t>
            </a: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aupunginhallituksen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strategisen ohjausroolin vahvistaminen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maankäytössä ja kiinteistökehityksessä.</a:t>
            </a: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äätöksentekotasojen sujuvoittaminen, jolloin päätetään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asioista oikeilla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tasoilla ja saadaan kohdennettua enemmän aikaa olennaiseen.</a:t>
            </a:r>
          </a:p>
          <a:p>
            <a:pPr marL="285750" indent="-285750">
              <a:buFontTx/>
              <a:buChar char="-"/>
            </a:pP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iranomaispalvelujen osalta tavoitteellinen asiakaslähtöisyys.</a:t>
            </a:r>
          </a:p>
          <a:p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oiminnan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tehostaminen ja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resurssien tarkoituksenmukainen kohdentaminen.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09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67186" y="3026611"/>
            <a:ext cx="7733725" cy="699015"/>
          </a:xfrm>
        </p:spPr>
        <p:txBody>
          <a:bodyPr/>
          <a:lstStyle/>
          <a:p>
            <a:r>
              <a:rPr lang="fi-FI" sz="3200" dirty="0" smtClean="0"/>
              <a:t>Ehdotukset johtosääntöjen rakenteellisiksi linjauksiksi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776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333441" y="1651144"/>
            <a:ext cx="6431078" cy="351600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3533620" y="1665019"/>
            <a:ext cx="208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Toimialajohtaja</a:t>
            </a:r>
          </a:p>
        </p:txBody>
      </p:sp>
      <p:sp>
        <p:nvSpPr>
          <p:cNvPr id="2" name="Suorakulmio 1"/>
          <p:cNvSpPr/>
          <p:nvPr/>
        </p:nvSpPr>
        <p:spPr>
          <a:xfrm>
            <a:off x="1874308" y="1081059"/>
            <a:ext cx="55363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Toimialan tarkennettu </a:t>
            </a:r>
            <a:r>
              <a:rPr lang="fi-FI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palvelualuerakenne</a:t>
            </a:r>
            <a:endParaRPr lang="fi-FI" sz="2100" dirty="0"/>
          </a:p>
        </p:txBody>
      </p:sp>
      <p:sp>
        <p:nvSpPr>
          <p:cNvPr id="20" name="Suorakulmio 19"/>
          <p:cNvSpPr/>
          <p:nvPr/>
        </p:nvSpPr>
        <p:spPr>
          <a:xfrm>
            <a:off x="1845124" y="3104197"/>
            <a:ext cx="1432698" cy="19351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/>
          <p:cNvSpPr txBox="1"/>
          <p:nvPr/>
        </p:nvSpPr>
        <p:spPr>
          <a:xfrm>
            <a:off x="1863141" y="3132459"/>
            <a:ext cx="14446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KAUPUNKISUUNNITTELU-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KIINTEISTÖPALVELUT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uora yhdysviiva 7"/>
          <p:cNvCxnSpPr/>
          <p:nvPr/>
        </p:nvCxnSpPr>
        <p:spPr>
          <a:xfrm flipV="1">
            <a:off x="2619375" y="2362200"/>
            <a:ext cx="42386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/>
          <p:cNvCxnSpPr/>
          <p:nvPr/>
        </p:nvCxnSpPr>
        <p:spPr>
          <a:xfrm flipV="1">
            <a:off x="2623197" y="2344533"/>
            <a:ext cx="0" cy="69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 flipV="1">
            <a:off x="6866333" y="2351959"/>
            <a:ext cx="0" cy="6949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 flipV="1">
            <a:off x="4449152" y="2003288"/>
            <a:ext cx="0" cy="362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kstiruutu 50"/>
          <p:cNvSpPr txBox="1"/>
          <p:nvPr/>
        </p:nvSpPr>
        <p:spPr>
          <a:xfrm>
            <a:off x="3428096" y="3121642"/>
            <a:ext cx="1214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KAUPUNKITILA- JA TOIMITILAPALVELUT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uorakulmio 53"/>
          <p:cNvSpPr/>
          <p:nvPr/>
        </p:nvSpPr>
        <p:spPr>
          <a:xfrm>
            <a:off x="3367603" y="3104197"/>
            <a:ext cx="1301480" cy="19351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ruutu 54"/>
          <p:cNvSpPr txBox="1"/>
          <p:nvPr/>
        </p:nvSpPr>
        <p:spPr>
          <a:xfrm>
            <a:off x="4843877" y="3121643"/>
            <a:ext cx="124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LUPA-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VALVONTAPALVELUT</a:t>
            </a:r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uorakulmio 55"/>
          <p:cNvSpPr/>
          <p:nvPr/>
        </p:nvSpPr>
        <p:spPr>
          <a:xfrm>
            <a:off x="4783383" y="3104197"/>
            <a:ext cx="1301480" cy="19351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kstiruutu 56"/>
          <p:cNvSpPr txBox="1"/>
          <p:nvPr/>
        </p:nvSpPr>
        <p:spPr>
          <a:xfrm>
            <a:off x="6290469" y="3121642"/>
            <a:ext cx="11517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SEUDULLISET </a:t>
            </a:r>
            <a:r>
              <a:rPr lang="fi-FI" sz="750" b="1" dirty="0">
                <a:latin typeface="Arial" panose="020B0604020202020204" pitchFamily="34" charset="0"/>
                <a:cs typeface="Arial" panose="020B0604020202020204" pitchFamily="34" charset="0"/>
              </a:rPr>
              <a:t>JOUKKOLIIKENNE-PALVELUT</a:t>
            </a:r>
          </a:p>
        </p:txBody>
      </p:sp>
      <p:sp>
        <p:nvSpPr>
          <p:cNvPr id="58" name="Suorakulmio 57"/>
          <p:cNvSpPr/>
          <p:nvPr/>
        </p:nvSpPr>
        <p:spPr>
          <a:xfrm>
            <a:off x="6229975" y="3104197"/>
            <a:ext cx="1301480" cy="19351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Nuoli oikealle 43"/>
          <p:cNvSpPr/>
          <p:nvPr/>
        </p:nvSpPr>
        <p:spPr>
          <a:xfrm>
            <a:off x="1736933" y="3931249"/>
            <a:ext cx="6027585" cy="281058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ASIAKASPALVELU JA TIETOJÄRJESTELMÄT</a:t>
            </a:r>
            <a:endParaRPr lang="fi-FI" sz="825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Nuoli oikealle 48"/>
          <p:cNvSpPr/>
          <p:nvPr/>
        </p:nvSpPr>
        <p:spPr>
          <a:xfrm>
            <a:off x="1736932" y="4223470"/>
            <a:ext cx="6027585" cy="281058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88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HALLINTO, KEHITTÄMINEN JA TUKIPALVELUT</a:t>
            </a:r>
            <a:endParaRPr lang="fi-FI" sz="825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uora yhdysviiva 59"/>
          <p:cNvCxnSpPr>
            <a:stCxn id="56" idx="0"/>
          </p:cNvCxnSpPr>
          <p:nvPr/>
        </p:nvCxnSpPr>
        <p:spPr>
          <a:xfrm flipV="1">
            <a:off x="5434123" y="2384271"/>
            <a:ext cx="1523" cy="7199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/>
          <p:cNvCxnSpPr/>
          <p:nvPr/>
        </p:nvCxnSpPr>
        <p:spPr>
          <a:xfrm flipV="1">
            <a:off x="3981450" y="2373948"/>
            <a:ext cx="7759" cy="664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247940" y="793840"/>
            <a:ext cx="7403125" cy="45106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ndara" panose="020E0502030303020204" pitchFamily="34" charset="0"/>
              </a:rPr>
              <a:t>P</a:t>
            </a:r>
            <a:r>
              <a:rPr lang="fi-FI" dirty="0" smtClean="0">
                <a:latin typeface="Candara" panose="020E0502030303020204" pitchFamily="34" charset="0"/>
              </a:rPr>
              <a:t>alvelualueet ja niiden päätehtävät</a:t>
            </a:r>
            <a:endParaRPr lang="fi-FI" dirty="0">
              <a:latin typeface="Candara" panose="020E0502030303020204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22032" y="1641853"/>
            <a:ext cx="8086538" cy="6625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b="1" dirty="0">
                <a:latin typeface="Candara" panose="020E0502030303020204" pitchFamily="34" charset="0"/>
              </a:rPr>
              <a:t>KAUPUNKIYMPÄRISTÖTOIMIALA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22032" y="2304406"/>
            <a:ext cx="1945335" cy="19341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422032" y="4291540"/>
            <a:ext cx="8086538" cy="5883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/>
          <p:cNvSpPr/>
          <p:nvPr/>
        </p:nvSpPr>
        <p:spPr>
          <a:xfrm>
            <a:off x="422032" y="4902197"/>
            <a:ext cx="8086538" cy="544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22031" y="2304401"/>
            <a:ext cx="1950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 smtClean="0">
                <a:latin typeface="Candara" panose="020E0502030303020204" pitchFamily="34" charset="0"/>
              </a:rPr>
              <a:t>KAUPUNKISUUNNITTELU- JA KIINTEISTÖPALVELUT</a:t>
            </a:r>
            <a:endParaRPr lang="fi-FI" sz="1050" b="1" dirty="0">
              <a:latin typeface="Candara" panose="020E0502030303020204" pitchFamily="34" charset="0"/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2457729" y="2301247"/>
            <a:ext cx="1945335" cy="19341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2" name="Suorakulmio 31"/>
          <p:cNvSpPr/>
          <p:nvPr/>
        </p:nvSpPr>
        <p:spPr>
          <a:xfrm>
            <a:off x="4493837" y="2304403"/>
            <a:ext cx="1945335" cy="19341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Suorakulmio 32"/>
          <p:cNvSpPr/>
          <p:nvPr/>
        </p:nvSpPr>
        <p:spPr>
          <a:xfrm>
            <a:off x="6563234" y="2304403"/>
            <a:ext cx="1945335" cy="19341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4" name="Tekstiruutu 33"/>
          <p:cNvSpPr txBox="1"/>
          <p:nvPr/>
        </p:nvSpPr>
        <p:spPr>
          <a:xfrm>
            <a:off x="2452850" y="2304401"/>
            <a:ext cx="195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 smtClean="0">
                <a:latin typeface="Candara" panose="020E0502030303020204" pitchFamily="34" charset="0"/>
              </a:rPr>
              <a:t>KAUPUNKITILA- </a:t>
            </a:r>
            <a:r>
              <a:rPr lang="fi-FI" sz="1050" b="1" dirty="0">
                <a:latin typeface="Candara" panose="020E0502030303020204" pitchFamily="34" charset="0"/>
              </a:rPr>
              <a:t>JA  </a:t>
            </a:r>
            <a:r>
              <a:rPr lang="fi-FI" sz="1050" b="1" dirty="0" smtClean="0">
                <a:latin typeface="Candara" panose="020E0502030303020204" pitchFamily="34" charset="0"/>
              </a:rPr>
              <a:t>TOIMITILAPAVELUT</a:t>
            </a:r>
            <a:endParaRPr lang="fi-FI" sz="1050" b="1" dirty="0">
              <a:latin typeface="Candara" panose="020E0502030303020204" pitchFamily="34" charset="0"/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4488547" y="2304401"/>
            <a:ext cx="195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 smtClean="0">
                <a:latin typeface="Candara" panose="020E0502030303020204" pitchFamily="34" charset="0"/>
              </a:rPr>
              <a:t>LUPA- JA VALVONTAPALVELUT</a:t>
            </a:r>
            <a:endParaRPr lang="fi-FI" sz="1050" b="1" dirty="0">
              <a:latin typeface="Candara" panose="020E0502030303020204" pitchFamily="34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6546969" y="2304401"/>
            <a:ext cx="1950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 smtClean="0">
                <a:latin typeface="Candara" panose="020E0502030303020204" pitchFamily="34" charset="0"/>
              </a:rPr>
              <a:t>SEUDULLISET </a:t>
            </a:r>
            <a:r>
              <a:rPr lang="fi-FI" sz="1050" b="1" dirty="0">
                <a:latin typeface="Candara" panose="020E0502030303020204" pitchFamily="34" charset="0"/>
              </a:rPr>
              <a:t>JOUKKOLIIKENNEPALVELUT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32382" y="3062745"/>
            <a:ext cx="1839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latin typeface="Candara" panose="020E0502030303020204" pitchFamily="34" charset="0"/>
              </a:rPr>
              <a:t>Palvelualue luo ja järjestää toimintaedellytyksiä vetovoimaisen kaupungin kasvulle, kaupunkiympäristön kehittämiselle, rakenteelliselle toimivuudelle ja viihtyisyydelle.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2532398" y="3062746"/>
            <a:ext cx="18398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latin typeface="Candara" panose="020E0502030303020204" pitchFamily="34" charset="0"/>
              </a:rPr>
              <a:t>Palvelualue vastaa kaupungin rakennetusta </a:t>
            </a:r>
            <a:r>
              <a:rPr lang="fi-FI" sz="900" b="1" dirty="0" smtClean="0">
                <a:latin typeface="Candara" panose="020E0502030303020204" pitchFamily="34" charset="0"/>
              </a:rPr>
              <a:t>omaisuudesta, </a:t>
            </a:r>
            <a:r>
              <a:rPr lang="fi-FI" sz="900" b="1" dirty="0">
                <a:latin typeface="Candara" panose="020E0502030303020204" pitchFamily="34" charset="0"/>
              </a:rPr>
              <a:t>laadukkaan kaupunkiympäristön ja tilojen toteuttamisesta </a:t>
            </a:r>
            <a:r>
              <a:rPr lang="fi-FI" sz="900" b="1" dirty="0" smtClean="0">
                <a:latin typeface="Candara" panose="020E0502030303020204" pitchFamily="34" charset="0"/>
              </a:rPr>
              <a:t>sekä </a:t>
            </a:r>
            <a:r>
              <a:rPr lang="fi-FI" sz="900" b="1" dirty="0">
                <a:latin typeface="Candara" panose="020E0502030303020204" pitchFamily="34" charset="0"/>
              </a:rPr>
              <a:t>ylläpidosta.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4619205" y="3063066"/>
            <a:ext cx="17116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latin typeface="Candara" panose="020E0502030303020204" pitchFamily="34" charset="0"/>
              </a:rPr>
              <a:t>Palvelualue vastaa kaupunki-ympäristön valvonnasta, neuvonnasta ja ohjauksesta sekä rakentuvan kaupungin luvista.</a:t>
            </a:r>
          </a:p>
        </p:txBody>
      </p:sp>
      <p:sp>
        <p:nvSpPr>
          <p:cNvPr id="47" name="Tekstiruutu 46"/>
          <p:cNvSpPr txBox="1"/>
          <p:nvPr/>
        </p:nvSpPr>
        <p:spPr>
          <a:xfrm>
            <a:off x="6633998" y="3062746"/>
            <a:ext cx="183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latin typeface="Candara" panose="020E0502030303020204" pitchFamily="34" charset="0"/>
              </a:rPr>
              <a:t>Palvelualue tuottaa Turun kaupunkiseudun </a:t>
            </a:r>
            <a:r>
              <a:rPr lang="fi-FI" sz="900" b="1" dirty="0" err="1">
                <a:latin typeface="Candara" panose="020E0502030303020204" pitchFamily="34" charset="0"/>
              </a:rPr>
              <a:t>Föli</a:t>
            </a:r>
            <a:r>
              <a:rPr lang="fi-FI" sz="900" b="1" dirty="0">
                <a:latin typeface="Candara" panose="020E0502030303020204" pitchFamily="34" charset="0"/>
              </a:rPr>
              <a:t>-kunnissa sisäiset kaikille avoimet </a:t>
            </a:r>
            <a:r>
              <a:rPr lang="fi-FI" sz="900" b="1" dirty="0" smtClean="0">
                <a:latin typeface="Candara" panose="020E0502030303020204" pitchFamily="34" charset="0"/>
              </a:rPr>
              <a:t>joukkoliikennepalvelut</a:t>
            </a:r>
            <a:r>
              <a:rPr lang="fi-FI" sz="900" b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416945" y="4291537"/>
            <a:ext cx="80804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>
                <a:latin typeface="Candara" panose="020E0502030303020204" pitchFamily="34" charset="0"/>
              </a:rPr>
              <a:t>ASIAKASPALVELU JA TIETOJÄRJESTELMÄT</a:t>
            </a:r>
            <a:endParaRPr lang="fi-FI" sz="1050" b="1" dirty="0">
              <a:latin typeface="Candara" panose="020E0502030303020204" pitchFamily="34" charset="0"/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443815" y="4946026"/>
            <a:ext cx="80804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HALLINTO, KEHITTÄMINEN JA TUKIPALVELUT</a:t>
            </a:r>
            <a:endParaRPr lang="fi-FI" sz="105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461044" y="4567409"/>
            <a:ext cx="79810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 smtClean="0">
                <a:latin typeface="Candara" panose="020E0502030303020204" pitchFamily="34" charset="0"/>
              </a:rPr>
              <a:t>Matriisi vastaa </a:t>
            </a:r>
            <a:r>
              <a:rPr lang="fi-FI" sz="900" b="1" dirty="0">
                <a:latin typeface="Candara" panose="020E0502030303020204" pitchFamily="34" charset="0"/>
              </a:rPr>
              <a:t>toimialan asiakaspalvelusta ja tietojärjestelmistä. 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474766" y="5180299"/>
            <a:ext cx="79810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Matriisi vastaa </a:t>
            </a:r>
            <a:r>
              <a:rPr lang="fi-FI" sz="900" b="1" dirty="0">
                <a:solidFill>
                  <a:schemeClr val="bg1"/>
                </a:solidFill>
                <a:latin typeface="Candara" panose="020E0502030303020204" pitchFamily="34" charset="0"/>
              </a:rPr>
              <a:t>toimialan sisäisistä </a:t>
            </a:r>
            <a:r>
              <a:rPr lang="fi-FI" sz="9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kehittämishankkeista, tuki- </a:t>
            </a:r>
            <a:r>
              <a:rPr lang="fi-FI" sz="900" b="1" dirty="0">
                <a:solidFill>
                  <a:schemeClr val="bg1"/>
                </a:solidFill>
                <a:latin typeface="Candara" panose="020E0502030303020204" pitchFamily="34" charset="0"/>
              </a:rPr>
              <a:t>ja hallintopalveluista. </a:t>
            </a:r>
          </a:p>
        </p:txBody>
      </p:sp>
    </p:spTree>
    <p:extLst>
      <p:ext uri="{BB962C8B-B14F-4D97-AF65-F5344CB8AC3E}">
        <p14:creationId xmlns:p14="http://schemas.microsoft.com/office/powerpoint/2010/main" val="34637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5822" y="3080400"/>
            <a:ext cx="5746047" cy="699015"/>
          </a:xfrm>
        </p:spPr>
        <p:txBody>
          <a:bodyPr/>
          <a:lstStyle/>
          <a:p>
            <a:pPr algn="ctr"/>
            <a:r>
              <a:rPr lang="fi-FI" sz="3200" dirty="0" smtClean="0"/>
              <a:t>Ehdotukset johtosääntöjen </a:t>
            </a:r>
            <a:br>
              <a:rPr lang="fi-FI" sz="3200" dirty="0" smtClean="0"/>
            </a:br>
            <a:r>
              <a:rPr lang="fi-FI" sz="3200" dirty="0" smtClean="0"/>
              <a:t>toimivallan linjauksiksi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2417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6948e327-c22f-45f3-ba73-76ec8822dedd" ContentTypeId="0x010100B231D0CFD3F64B10A09B2DADA4F4A7A10018AEEFB4A6F64358AAD5C6B1A79A6CF3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TurkuDoTku_Description xmlns="http://schemas.microsoft.com/sharepoint/v3" xsi:nil="true"/>
    <TurkuDoTku_DecisionOrMeetingDate xmlns="http://schemas.microsoft.com/sharepoint/v3">2015-12-16T22:00:00+00:00</TurkuDoTku_DecisionOrMeetingDate>
    <TurkuDoTku_Meeting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Oheismateriaali</TermName>
          <TermId xmlns="http://schemas.microsoft.com/office/infopath/2007/PartnerControls">2626ef50-8b7e-401a-8858-863afc87a8e5</TermId>
        </TermInfo>
      </Terms>
    </TurkuDoTku_MeetingDocumentTypeTaxHTField0>
    <TaxCatchAll xmlns="b03131df-fdca-4f96-b491-cb071e0af91d">
      <Value>97</Value>
    </TaxCatchAl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Kokousasiakirja DoTku" ma:contentTypeID="0x010100B231D0CFD3F64B10A09B2DADA4F4A7A10018AEEFB4A6F64358AAD5C6B1A79A6CF3007262BACE367BAA43BC07792006CB95B2" ma:contentTypeVersion="27" ma:contentTypeDescription="Luo uusi asiakirja." ma:contentTypeScope="" ma:versionID="0d6e48b6bdc69ec3dc27ae9a5f31e508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xmlns:ns3="b03131df-fdca-4f96-b491-cb071e0af91d" targetNamespace="http://schemas.microsoft.com/office/2006/metadata/properties" ma:root="true" ma:fieldsID="c7f5bcc05038eb705b1e911b803024ff" ns1:_="" ns2:_="" ns3:_="">
    <xsd:import namespace="http://schemas.microsoft.com/sharepoint/v3"/>
    <xsd:import namespace="b7caa62b-7ad8-4ac0-91e3-d215c04b2f01"/>
    <xsd:import namespace="b03131df-fdca-4f96-b491-cb071e0af91d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DecisionOrMeetingDate"/>
                <xsd:element ref="ns1:TurkuDoTku_MeetingDocumentTypeTaxHTField0" minOccurs="0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DecisionOrMeetingDate" ma:index="10" ma:displayName="Päätös- /kokouspvm" ma:format="DateOnly" ma:internalName="TurkuDoTku_DecisionOrMeetingDate">
      <xsd:simpleType>
        <xsd:restriction base="dms:DateTime"/>
      </xsd:simpleType>
    </xsd:element>
    <xsd:element name="TurkuDoTku_MeetingDocumentTypeTaxHTField0" ma:index="13" ma:taxonomy="true" ma:internalName="TurkuDoTku_MeetingDocumentTypeTaxHTField0" ma:taxonomyFieldName="TurkuDoTku_MeetingDocumentType" ma:displayName="Kokousasiakirjan tyyppi" ma:fieldId="{d8e55122-ea91-4149-9344-7ef888255111}" ma:sspId="6948e327-c22f-45f3-ba73-76ec8822dedd" ma:termSetId="c95bffc7-408b-460f-9aa3-056411bfe71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5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description="" ma:hidden="true" ma:list="{d685d71d-1d2d-45e9-a202-260c50b74023}" ma:internalName="TaxCatchAll" ma:showField="CatchAllData" ma:web="7a112db0-4ab2-47df-9bd4-197c83270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CC846B-AC2D-46A9-80F4-D0672EC79CBA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B15CC14-1A24-40D9-9F28-BA5B50EC927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9618165-900D-49C9-B430-D1539F74B9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8268039-9280-44E2-B50F-F15B91944EDD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b7caa62b-7ad8-4ac0-91e3-d215c04b2f01"/>
    <ds:schemaRef ds:uri="b03131df-fdca-4f96-b491-cb071e0af91d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0EB229CD-D8C4-4D99-A474-1457C2F95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b03131df-fdca-4f96-b491-cb071e0af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C270A509-DF84-456A-9738-E2D39C770D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7596</TotalTime>
  <Words>833</Words>
  <Application>Microsoft Office PowerPoint</Application>
  <PresentationFormat>Näytössä katseltava diaesitys (4:3)</PresentationFormat>
  <Paragraphs>210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18</vt:i4>
      </vt:variant>
    </vt:vector>
  </HeadingPairs>
  <TitlesOfParts>
    <vt:vector size="28" baseType="lpstr">
      <vt:lpstr>Arial</vt:lpstr>
      <vt:lpstr>Calibri</vt:lpstr>
      <vt:lpstr>Candara</vt:lpstr>
      <vt:lpstr>Courier New</vt:lpstr>
      <vt:lpstr>Lucida Grande</vt:lpstr>
      <vt:lpstr>ヒラギノ角ゴ Pro W3</vt:lpstr>
      <vt:lpstr>TURKU_PPT_4-3</vt:lpstr>
      <vt:lpstr>Kuvalliset</vt:lpstr>
      <vt:lpstr>Värilliset</vt:lpstr>
      <vt:lpstr>1_Värilliset</vt:lpstr>
      <vt:lpstr>Kaupunkiympäristötoimialan perustamisen edellyttämiä johtosääntölinjauksia</vt:lpstr>
      <vt:lpstr>PowerPoint-esitys</vt:lpstr>
      <vt:lpstr>PowerPoint-esitys</vt:lpstr>
      <vt:lpstr>PowerPoint-esitys</vt:lpstr>
      <vt:lpstr>PowerPoint-esitys</vt:lpstr>
      <vt:lpstr>Ehdotukset johtosääntöjen rakenteellisiksi linjauksiksi</vt:lpstr>
      <vt:lpstr>PowerPoint-esitys</vt:lpstr>
      <vt:lpstr>Palvelualueet ja niiden päätehtävät</vt:lpstr>
      <vt:lpstr>Ehdotukset johtosääntöjen  toimivallan linjauksiksi</vt:lpstr>
      <vt:lpstr>Kaupunkikehitysjaoston yleisperiaatteet</vt:lpstr>
      <vt:lpstr>Ehdotus kaupunkikehitysjaoston keskeisistä tehtäviksi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KiTon uudistaminen Kiinteistökehitys ja maankäyttö</dc:title>
  <dc:creator>Hintsanen Timo</dc:creator>
  <cp:lastModifiedBy>Lundgren Marika</cp:lastModifiedBy>
  <cp:revision>319</cp:revision>
  <cp:lastPrinted>2016-11-10T07:42:49Z</cp:lastPrinted>
  <dcterms:created xsi:type="dcterms:W3CDTF">2015-11-16T08:00:30Z</dcterms:created>
  <dcterms:modified xsi:type="dcterms:W3CDTF">2016-12-01T11:38:04Z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0x010100B231D0CFD3F64B10A09B2DADA4F4A7A10018AEEFB4A6F64358AAD5C6B1A79A6CF3007262BACE367BAA43BC07792006CB95B2</vt:lpwstr>
  </property>
  <property fmtid="{D5CDD505-2E9C-101B-9397-08002B2CF9AE}" pid="3" name="TurkuDoTku_MeetingDocumentType">
    <vt:lpwstr>97;#Oheismateriaali|2626ef50-8b7e-401a-8858-863afc87a8e5</vt:lpwstr>
  </property>
  <property fmtid="{D5CDD505-2E9C-101B-9397-08002B2CF9AE}" pid="4" name="Order">
    <vt:r8>2000</vt:r8>
  </property>
  <property fmtid="{D5CDD505-2E9C-101B-9397-08002B2CF9AE}" pid="5" name="URL">
    <vt:lpwstr/>
  </property>
  <property fmtid="{D5CDD505-2E9C-101B-9397-08002B2CF9AE}" pid="6" name="xd_ProgID">
    <vt:lpwstr/>
  </property>
  <property fmtid="{D5CDD505-2E9C-101B-9397-08002B2CF9AE}" pid="7" name="_CopySource">
    <vt:lpwstr>http://dotku.adturku.fi/yhteiset/projektit/kiton_rakennemuutos/rakennuttamistoiminnot_kokousaineisto/KiTon uudistaminen esityspohja Ryhmä 3.pptx</vt:lpwstr>
  </property>
  <property fmtid="{D5CDD505-2E9C-101B-9397-08002B2CF9AE}" pid="8" name="TemplateUrl">
    <vt:lpwstr/>
  </property>
</Properties>
</file>