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55" r:id="rId2"/>
    <p:sldMasterId id="2147483693" r:id="rId3"/>
  </p:sldMasterIdLst>
  <p:handoutMasterIdLst>
    <p:handoutMasterId r:id="rId6"/>
  </p:handoutMasterIdLst>
  <p:sldIdLst>
    <p:sldId id="258" r:id="rId4"/>
    <p:sldId id="259" r:id="rId5"/>
  </p:sldIdLst>
  <p:sldSz cx="9144000" cy="5143500" type="screen16x9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26522"/>
    <a:srgbClr val="7D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9900" autoAdjust="0"/>
  </p:normalViewPr>
  <p:slideViewPr>
    <p:cSldViewPr snapToGrid="0" snapToObjects="1">
      <p:cViewPr varScale="1">
        <p:scale>
          <a:sx n="141" d="100"/>
          <a:sy n="141" d="100"/>
        </p:scale>
        <p:origin x="120" y="564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11/2/2016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2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0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0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2E6B-7F08-4B2A-831C-7A7EA0153571}" type="datetimeFigureOut">
              <a:rPr lang="fi-FI" smtClean="0"/>
              <a:t>2.11.2016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44DA-8B9F-4BD9-AC69-BB6962DCD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775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2E6B-7F08-4B2A-831C-7A7EA0153571}" type="datetimeFigureOut">
              <a:rPr lang="fi-FI" smtClean="0"/>
              <a:t>2.11.2016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44DA-8B9F-4BD9-AC69-BB6962DCD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078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2E6B-7F08-4B2A-831C-7A7EA0153571}" type="datetimeFigureOut">
              <a:rPr lang="fi-FI" smtClean="0"/>
              <a:t>2.11.2016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44DA-8B9F-4BD9-AC69-BB6962DCD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231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2E6B-7F08-4B2A-831C-7A7EA0153571}" type="datetimeFigureOut">
              <a:rPr lang="fi-FI" smtClean="0"/>
              <a:t>2.11.2016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44DA-8B9F-4BD9-AC69-BB6962DCD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130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2E6B-7F08-4B2A-831C-7A7EA0153571}" type="datetimeFigureOut">
              <a:rPr lang="fi-FI" smtClean="0"/>
              <a:t>2.11.2016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44DA-8B9F-4BD9-AC69-BB6962DCD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831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2E6B-7F08-4B2A-831C-7A7EA0153571}" type="datetimeFigureOut">
              <a:rPr lang="fi-FI" smtClean="0"/>
              <a:t>2.11.2016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44DA-8B9F-4BD9-AC69-BB6962DCD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2E6B-7F08-4B2A-831C-7A7EA0153571}" type="datetimeFigureOut">
              <a:rPr lang="fi-FI" smtClean="0"/>
              <a:t>2.11.2016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44DA-8B9F-4BD9-AC69-BB6962DCD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4475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2E6B-7F08-4B2A-831C-7A7EA0153571}" type="datetimeFigureOut">
              <a:rPr lang="fi-FI" smtClean="0"/>
              <a:t>2.11.2016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44DA-8B9F-4BD9-AC69-BB6962DCD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203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2E6B-7F08-4B2A-831C-7A7EA0153571}" type="datetimeFigureOut">
              <a:rPr lang="fi-FI" smtClean="0"/>
              <a:t>2.11.2016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44DA-8B9F-4BD9-AC69-BB6962DCD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982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2E6B-7F08-4B2A-831C-7A7EA0153571}" type="datetimeFigureOut">
              <a:rPr lang="fi-FI" smtClean="0"/>
              <a:t>2.11.2016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44DA-8B9F-4BD9-AC69-BB6962DCD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08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0" y="210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7" y="886177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2E6B-7F08-4B2A-831C-7A7EA0153571}" type="datetimeFigureOut">
              <a:rPr lang="fi-FI" smtClean="0"/>
              <a:t>2.11.2016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44DA-8B9F-4BD9-AC69-BB6962DCD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901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2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8" r:id="rId3"/>
    <p:sldLayoutId id="2147483678" r:id="rId4"/>
    <p:sldLayoutId id="2147483689" r:id="rId5"/>
    <p:sldLayoutId id="2147483680" r:id="rId6"/>
    <p:sldLayoutId id="2147483681" r:id="rId7"/>
    <p:sldLayoutId id="2147483690" r:id="rId8"/>
    <p:sldLayoutId id="2147483682" r:id="rId9"/>
    <p:sldLayoutId id="2147483685" r:id="rId10"/>
    <p:sldLayoutId id="2147483691" r:id="rId11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  <p:sldLayoutId id="2147483692" r:id="rId8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52E6B-7F08-4B2A-831C-7A7EA0153571}" type="datetimeFigureOut">
              <a:rPr lang="fi-FI" smtClean="0"/>
              <a:t>2.11.2016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844DA-8B9F-4BD9-AC69-BB6962DCDF7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5" descr="TURKUABO_WHITE-0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3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Nuoli oikealle 95"/>
          <p:cNvSpPr/>
          <p:nvPr/>
        </p:nvSpPr>
        <p:spPr>
          <a:xfrm>
            <a:off x="5602423" y="816845"/>
            <a:ext cx="1370655" cy="2516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27477" y="-522513"/>
            <a:ext cx="7870386" cy="1067504"/>
          </a:xfrm>
        </p:spPr>
        <p:txBody>
          <a:bodyPr/>
          <a:lstStyle/>
          <a:p>
            <a:r>
              <a:rPr lang="fi-FI" sz="2400" b="1" dirty="0" smtClean="0"/>
              <a:t>VELKAJÄRJESTELYPROSESSI: EHDOTETTU MALLI		</a:t>
            </a:r>
            <a:r>
              <a:rPr lang="fi-FI" sz="1000" b="1" dirty="0" smtClean="0"/>
              <a:t>Liite </a:t>
            </a:r>
            <a:r>
              <a:rPr lang="fi-FI" sz="1000" b="1" dirty="0"/>
              <a:t>1</a:t>
            </a:r>
            <a:endParaRPr lang="fi-FI" sz="2400" b="1" dirty="0"/>
          </a:p>
        </p:txBody>
      </p:sp>
      <p:cxnSp>
        <p:nvCxnSpPr>
          <p:cNvPr id="5" name="Suora nuoliyhdysviiva 4"/>
          <p:cNvCxnSpPr/>
          <p:nvPr/>
        </p:nvCxnSpPr>
        <p:spPr>
          <a:xfrm>
            <a:off x="745936" y="1564188"/>
            <a:ext cx="7202" cy="4756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Suorakulmio 5"/>
          <p:cNvSpPr/>
          <p:nvPr/>
        </p:nvSpPr>
        <p:spPr>
          <a:xfrm>
            <a:off x="302952" y="799955"/>
            <a:ext cx="1156332" cy="7253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900" b="1" dirty="0" smtClean="0">
                <a:solidFill>
                  <a:prstClr val="black"/>
                </a:solidFill>
                <a:cs typeface="Arial"/>
              </a:rPr>
              <a:t>Saldokysely ulkopuoliselta </a:t>
            </a:r>
            <a:endParaRPr lang="fi-FI" sz="900" b="1" dirty="0">
              <a:solidFill>
                <a:prstClr val="black"/>
              </a:solidFill>
              <a:cs typeface="Arial"/>
            </a:endParaRPr>
          </a:p>
          <a:p>
            <a:pPr lvl="0" algn="ctr"/>
            <a:r>
              <a:rPr lang="fi-FI" sz="900" b="1" dirty="0" smtClean="0">
                <a:solidFill>
                  <a:prstClr val="black"/>
                </a:solidFill>
                <a:cs typeface="Arial"/>
              </a:rPr>
              <a:t>Perintäyhtiöön, Taitoaan tai toimialalle</a:t>
            </a:r>
            <a:endParaRPr lang="fi-FI" sz="9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308955" y="2043763"/>
            <a:ext cx="1150329" cy="5078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900" b="1" dirty="0" smtClean="0">
                <a:solidFill>
                  <a:schemeClr val="bg1"/>
                </a:solidFill>
              </a:rPr>
              <a:t>Lakiasiat: saldotiedon antaminen</a:t>
            </a:r>
            <a:endParaRPr lang="fi-FI" sz="900" b="1" dirty="0">
              <a:solidFill>
                <a:schemeClr val="bg1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302953" y="3669827"/>
            <a:ext cx="1150328" cy="10006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 smtClean="0">
                <a:solidFill>
                  <a:schemeClr val="tx1"/>
                </a:solidFill>
              </a:rPr>
              <a:t>Käräjäoikeus lähettää hakemuksen </a:t>
            </a:r>
          </a:p>
          <a:p>
            <a:pPr algn="ctr"/>
            <a:r>
              <a:rPr lang="fi-FI" sz="900" b="1" dirty="0" smtClean="0">
                <a:solidFill>
                  <a:schemeClr val="tx1"/>
                </a:solidFill>
              </a:rPr>
              <a:t>(+ maksuohjelma-ehdotuksen) lausumille </a:t>
            </a:r>
            <a:r>
              <a:rPr lang="fi-FI" sz="900" b="1" dirty="0">
                <a:solidFill>
                  <a:schemeClr val="tx1"/>
                </a:solidFill>
              </a:rPr>
              <a:t>l</a:t>
            </a:r>
            <a:r>
              <a:rPr lang="fi-FI" sz="900" b="1" dirty="0" smtClean="0">
                <a:solidFill>
                  <a:schemeClr val="tx1"/>
                </a:solidFill>
              </a:rPr>
              <a:t>akiasioihin</a:t>
            </a:r>
          </a:p>
        </p:txBody>
      </p:sp>
      <p:sp>
        <p:nvSpPr>
          <p:cNvPr id="4" name="Ellipsi 3"/>
          <p:cNvSpPr/>
          <p:nvPr/>
        </p:nvSpPr>
        <p:spPr>
          <a:xfrm>
            <a:off x="1573982" y="1505404"/>
            <a:ext cx="1208789" cy="15160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 smtClean="0"/>
              <a:t>Lakiasioiden saldokysely:</a:t>
            </a:r>
          </a:p>
          <a:p>
            <a:pPr algn="ctr"/>
            <a:r>
              <a:rPr lang="fi-FI" sz="900" b="1" dirty="0" smtClean="0"/>
              <a:t>- Vesilaitos</a:t>
            </a:r>
          </a:p>
          <a:p>
            <a:pPr algn="ctr"/>
            <a:r>
              <a:rPr lang="fi-FI" sz="900" b="1" dirty="0" smtClean="0"/>
              <a:t>- Kirjasto</a:t>
            </a:r>
          </a:p>
          <a:p>
            <a:pPr algn="ctr"/>
            <a:r>
              <a:rPr lang="fi-FI" sz="900" b="1" dirty="0" smtClean="0"/>
              <a:t>-</a:t>
            </a:r>
            <a:r>
              <a:rPr lang="fi-FI" sz="900" b="1" dirty="0" err="1" smtClean="0"/>
              <a:t>Kito</a:t>
            </a:r>
            <a:endParaRPr lang="fi-FI" sz="900" b="1" dirty="0"/>
          </a:p>
        </p:txBody>
      </p:sp>
      <p:cxnSp>
        <p:nvCxnSpPr>
          <p:cNvPr id="13" name="Suora nuoliyhdysviiva 12"/>
          <p:cNvCxnSpPr/>
          <p:nvPr/>
        </p:nvCxnSpPr>
        <p:spPr>
          <a:xfrm flipV="1">
            <a:off x="1362225" y="2216926"/>
            <a:ext cx="400836" cy="19763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Suorakulmio 21"/>
          <p:cNvSpPr/>
          <p:nvPr/>
        </p:nvSpPr>
        <p:spPr>
          <a:xfrm>
            <a:off x="2864833" y="2485517"/>
            <a:ext cx="1341936" cy="9193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900" b="1" dirty="0" smtClean="0">
                <a:solidFill>
                  <a:schemeClr val="tx1"/>
                </a:solidFill>
              </a:rPr>
              <a:t> Selvittäjä tai velkaneuvonta lähettää käräjäoikeuden aloittamispäätöksen ja saldopyynnön lakiasioihin</a:t>
            </a:r>
            <a:endParaRPr lang="fi-FI" sz="900" b="1" dirty="0">
              <a:solidFill>
                <a:schemeClr val="tx1"/>
              </a:solidFill>
            </a:endParaRPr>
          </a:p>
        </p:txBody>
      </p:sp>
      <p:sp>
        <p:nvSpPr>
          <p:cNvPr id="26" name="Kaarinuoli ylös 25"/>
          <p:cNvSpPr/>
          <p:nvPr/>
        </p:nvSpPr>
        <p:spPr>
          <a:xfrm>
            <a:off x="2301376" y="4379757"/>
            <a:ext cx="2593910" cy="32722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4" name="Kaarinuoli ylös 23"/>
          <p:cNvSpPr/>
          <p:nvPr/>
        </p:nvSpPr>
        <p:spPr>
          <a:xfrm>
            <a:off x="2063840" y="4370484"/>
            <a:ext cx="1531832" cy="30000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37" name="Suora nuoliyhdysviiva 36"/>
          <p:cNvCxnSpPr/>
          <p:nvPr/>
        </p:nvCxnSpPr>
        <p:spPr>
          <a:xfrm>
            <a:off x="4228093" y="942679"/>
            <a:ext cx="50011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1" name="Tekstiruutu 50"/>
          <p:cNvSpPr txBox="1"/>
          <p:nvPr/>
        </p:nvSpPr>
        <p:spPr>
          <a:xfrm>
            <a:off x="6126777" y="1818800"/>
            <a:ext cx="2171086" cy="11849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900" b="1" dirty="0" smtClean="0">
                <a:solidFill>
                  <a:schemeClr val="bg1"/>
                </a:solidFill>
              </a:rPr>
              <a:t>       Lakiasiat:  </a:t>
            </a:r>
          </a:p>
          <a:p>
            <a:pPr marL="171450" indent="-171450">
              <a:buFontTx/>
              <a:buChar char="-"/>
            </a:pPr>
            <a:r>
              <a:rPr lang="fi-FI" sz="900" b="1" dirty="0" smtClean="0">
                <a:solidFill>
                  <a:schemeClr val="bg1"/>
                </a:solidFill>
              </a:rPr>
              <a:t>Päätöksen toimittaminen Taitoaan</a:t>
            </a:r>
          </a:p>
          <a:p>
            <a:pPr marL="171450" indent="-171450">
              <a:buFontTx/>
              <a:buChar char="-"/>
            </a:pPr>
            <a:r>
              <a:rPr lang="fi-FI" sz="900" b="1" dirty="0">
                <a:solidFill>
                  <a:schemeClr val="bg1"/>
                </a:solidFill>
              </a:rPr>
              <a:t>Maksuohjelman maksujen seuraaminen </a:t>
            </a:r>
            <a:r>
              <a:rPr lang="fi-FI" sz="900" b="1" dirty="0" smtClean="0">
                <a:solidFill>
                  <a:schemeClr val="bg1"/>
                </a:solidFill>
              </a:rPr>
              <a:t>ja tilitys</a:t>
            </a:r>
            <a:r>
              <a:rPr lang="fi-FI" sz="900" b="1" dirty="0">
                <a:solidFill>
                  <a:schemeClr val="bg1"/>
                </a:solidFill>
              </a:rPr>
              <a:t> </a:t>
            </a:r>
            <a:r>
              <a:rPr lang="fi-FI" sz="900" b="1" dirty="0" smtClean="0">
                <a:solidFill>
                  <a:schemeClr val="bg1"/>
                </a:solidFill>
              </a:rPr>
              <a:t>Taitoaan</a:t>
            </a:r>
          </a:p>
          <a:p>
            <a:pPr marL="171450" indent="-171450">
              <a:buFontTx/>
              <a:buChar char="-"/>
            </a:pPr>
            <a:r>
              <a:rPr lang="fi-FI" sz="900" b="1" dirty="0">
                <a:solidFill>
                  <a:schemeClr val="bg1"/>
                </a:solidFill>
              </a:rPr>
              <a:t>P</a:t>
            </a:r>
            <a:r>
              <a:rPr lang="fi-FI" sz="900" b="1" dirty="0" smtClean="0">
                <a:solidFill>
                  <a:schemeClr val="bg1"/>
                </a:solidFill>
              </a:rPr>
              <a:t>erintätoimet maksulaiminlyönneissä</a:t>
            </a:r>
          </a:p>
          <a:p>
            <a:pPr marL="171450" indent="-171450">
              <a:buFontTx/>
              <a:buChar char="-"/>
            </a:pPr>
            <a:r>
              <a:rPr lang="fi-FI" sz="900" b="1" dirty="0" smtClean="0">
                <a:solidFill>
                  <a:schemeClr val="bg1"/>
                </a:solidFill>
              </a:rPr>
              <a:t>Lisäsuorituslaskelmat</a:t>
            </a:r>
          </a:p>
          <a:p>
            <a:pPr marL="171450" indent="-171450">
              <a:buFontTx/>
              <a:buChar char="-"/>
            </a:pPr>
            <a:r>
              <a:rPr lang="fi-FI" sz="900" b="1" dirty="0">
                <a:solidFill>
                  <a:schemeClr val="bg1"/>
                </a:solidFill>
              </a:rPr>
              <a:t>M</a:t>
            </a:r>
            <a:r>
              <a:rPr lang="fi-FI" sz="900" b="1" dirty="0" smtClean="0">
                <a:solidFill>
                  <a:schemeClr val="bg1"/>
                </a:solidFill>
              </a:rPr>
              <a:t>aksuohjelman muutokset</a:t>
            </a:r>
          </a:p>
          <a:p>
            <a:pPr marL="171450" indent="-171450" algn="ctr">
              <a:buFontTx/>
              <a:buChar char="-"/>
            </a:pP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54" name="Suorakulmio 53"/>
          <p:cNvSpPr/>
          <p:nvPr/>
        </p:nvSpPr>
        <p:spPr>
          <a:xfrm>
            <a:off x="2864832" y="804338"/>
            <a:ext cx="1341937" cy="5835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 smtClean="0">
                <a:solidFill>
                  <a:schemeClr val="tx1"/>
                </a:solidFill>
              </a:rPr>
              <a:t>A. Selvittäjä/ B. velkaneuvonta lähettää maksuohjelman lausumille lakiasioihin</a:t>
            </a:r>
          </a:p>
        </p:txBody>
      </p:sp>
      <p:sp>
        <p:nvSpPr>
          <p:cNvPr id="56" name="Kaarinuoli alas 55"/>
          <p:cNvSpPr/>
          <p:nvPr/>
        </p:nvSpPr>
        <p:spPr>
          <a:xfrm rot="5400000">
            <a:off x="4412811" y="2338150"/>
            <a:ext cx="2779877" cy="52396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58" name="Suora nuoliyhdysviiva 57"/>
          <p:cNvCxnSpPr/>
          <p:nvPr/>
        </p:nvCxnSpPr>
        <p:spPr>
          <a:xfrm flipV="1">
            <a:off x="3258939" y="2123699"/>
            <a:ext cx="0" cy="36181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9" name="Pyöristetty suorakulmio 58"/>
          <p:cNvSpPr/>
          <p:nvPr/>
        </p:nvSpPr>
        <p:spPr>
          <a:xfrm>
            <a:off x="2894167" y="3710293"/>
            <a:ext cx="1275407" cy="53526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 err="1" smtClean="0"/>
              <a:t>Ko</a:t>
            </a:r>
            <a:r>
              <a:rPr lang="fi-FI" sz="900" b="1" dirty="0" smtClean="0"/>
              <a:t>: velkajärjestelyn aloittamispäätös</a:t>
            </a:r>
            <a:endParaRPr lang="fi-FI" sz="900" b="1" dirty="0"/>
          </a:p>
        </p:txBody>
      </p:sp>
      <p:sp>
        <p:nvSpPr>
          <p:cNvPr id="60" name="Pyöristetty suorakulmio 59"/>
          <p:cNvSpPr/>
          <p:nvPr/>
        </p:nvSpPr>
        <p:spPr>
          <a:xfrm>
            <a:off x="4228093" y="3710293"/>
            <a:ext cx="1265403" cy="53526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 err="1" smtClean="0"/>
              <a:t>Ko</a:t>
            </a:r>
            <a:r>
              <a:rPr lang="fi-FI" sz="900" b="1" dirty="0" smtClean="0"/>
              <a:t>: velkajärjestelyn hylkäävä päätös</a:t>
            </a:r>
            <a:endParaRPr lang="fi-FI" sz="900" b="1" dirty="0"/>
          </a:p>
        </p:txBody>
      </p:sp>
      <p:cxnSp>
        <p:nvCxnSpPr>
          <p:cNvPr id="61" name="Suora nuoliyhdysviiva 60"/>
          <p:cNvCxnSpPr/>
          <p:nvPr/>
        </p:nvCxnSpPr>
        <p:spPr>
          <a:xfrm flipV="1">
            <a:off x="3262103" y="3411513"/>
            <a:ext cx="0" cy="28259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4" name="Tekstiruutu 63"/>
          <p:cNvSpPr txBox="1"/>
          <p:nvPr/>
        </p:nvSpPr>
        <p:spPr>
          <a:xfrm>
            <a:off x="5984508" y="3599222"/>
            <a:ext cx="1100238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900" b="1" dirty="0" smtClean="0">
                <a:solidFill>
                  <a:schemeClr val="bg1"/>
                </a:solidFill>
              </a:rPr>
              <a:t>Lakiasioiden ilmoitus Taitoalle perinnän jatkumisesta</a:t>
            </a:r>
            <a:endParaRPr lang="fi-FI" sz="900" b="1" dirty="0">
              <a:solidFill>
                <a:schemeClr val="bg1"/>
              </a:solidFill>
            </a:endParaRPr>
          </a:p>
        </p:txBody>
      </p:sp>
      <p:cxnSp>
        <p:nvCxnSpPr>
          <p:cNvPr id="65" name="Suora nuoliyhdysviiva 64"/>
          <p:cNvCxnSpPr/>
          <p:nvPr/>
        </p:nvCxnSpPr>
        <p:spPr>
          <a:xfrm>
            <a:off x="5521214" y="4030897"/>
            <a:ext cx="46899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1" name="Suorakulmio 70"/>
          <p:cNvSpPr/>
          <p:nvPr/>
        </p:nvSpPr>
        <p:spPr>
          <a:xfrm>
            <a:off x="302952" y="2947299"/>
            <a:ext cx="1156332" cy="4239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900" b="1" dirty="0" smtClean="0">
                <a:solidFill>
                  <a:prstClr val="black"/>
                </a:solidFill>
                <a:cs typeface="Arial"/>
              </a:rPr>
              <a:t>Velkajärjestely-hakemus vireille käräjäoikeuteen</a:t>
            </a:r>
            <a:endParaRPr lang="fi-FI" sz="900" b="1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76" name="Suora nuoliyhdysviiva 75"/>
          <p:cNvCxnSpPr/>
          <p:nvPr/>
        </p:nvCxnSpPr>
        <p:spPr>
          <a:xfrm>
            <a:off x="753137" y="2566277"/>
            <a:ext cx="0" cy="39268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8" name="Suora nuoliyhdysviiva 77"/>
          <p:cNvCxnSpPr/>
          <p:nvPr/>
        </p:nvCxnSpPr>
        <p:spPr>
          <a:xfrm>
            <a:off x="745936" y="3406165"/>
            <a:ext cx="2074" cy="24897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2" name="Pyöristetty suorakulmio 91"/>
          <p:cNvSpPr/>
          <p:nvPr/>
        </p:nvSpPr>
        <p:spPr>
          <a:xfrm>
            <a:off x="7022456" y="807735"/>
            <a:ext cx="1275407" cy="580133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 err="1" smtClean="0"/>
              <a:t>Ko</a:t>
            </a:r>
            <a:r>
              <a:rPr lang="fi-FI" sz="900" b="1" dirty="0" smtClean="0"/>
              <a:t>: velkajärjestelyn maksuohjelman vahvistamispäätös</a:t>
            </a:r>
            <a:endParaRPr lang="fi-FI" sz="900" b="1" dirty="0"/>
          </a:p>
        </p:txBody>
      </p:sp>
      <p:cxnSp>
        <p:nvCxnSpPr>
          <p:cNvPr id="97" name="Suora nuoliyhdysviiva 96"/>
          <p:cNvCxnSpPr/>
          <p:nvPr/>
        </p:nvCxnSpPr>
        <p:spPr>
          <a:xfrm>
            <a:off x="7470280" y="1424323"/>
            <a:ext cx="0" cy="35802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Suora nuoliyhdysviiva 54"/>
          <p:cNvCxnSpPr/>
          <p:nvPr/>
        </p:nvCxnSpPr>
        <p:spPr>
          <a:xfrm flipV="1">
            <a:off x="3263132" y="1374010"/>
            <a:ext cx="5388" cy="35264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8" name="Ellipsi 67"/>
          <p:cNvSpPr/>
          <p:nvPr/>
        </p:nvSpPr>
        <p:spPr>
          <a:xfrm>
            <a:off x="4671197" y="650006"/>
            <a:ext cx="1230585" cy="113233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 smtClean="0"/>
              <a:t>Lakiasioiden mahdollinen lausuma käräjä-oikeuteen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93240" y="1680065"/>
            <a:ext cx="17796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b="1" dirty="0" smtClean="0"/>
              <a:t>Saldokysely ohjataan lakiasioihin</a:t>
            </a:r>
            <a:endParaRPr lang="fi-FI" sz="900" b="1" dirty="0"/>
          </a:p>
        </p:txBody>
      </p:sp>
      <p:sp>
        <p:nvSpPr>
          <p:cNvPr id="57" name="Tekstiruutu 56"/>
          <p:cNvSpPr txBox="1"/>
          <p:nvPr/>
        </p:nvSpPr>
        <p:spPr>
          <a:xfrm>
            <a:off x="2875377" y="1740509"/>
            <a:ext cx="1310071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900" b="1" dirty="0" smtClean="0">
                <a:solidFill>
                  <a:schemeClr val="bg1"/>
                </a:solidFill>
              </a:rPr>
              <a:t>Lakiasiat: saldotiedon antaminen</a:t>
            </a:r>
            <a:endParaRPr lang="fi-FI" sz="900" b="1" dirty="0">
              <a:solidFill>
                <a:schemeClr val="bg1"/>
              </a:solidFill>
            </a:endParaRPr>
          </a:p>
        </p:txBody>
      </p:sp>
      <p:cxnSp>
        <p:nvCxnSpPr>
          <p:cNvPr id="119" name="Suora nuoliyhdysviiva 118"/>
          <p:cNvCxnSpPr/>
          <p:nvPr/>
        </p:nvCxnSpPr>
        <p:spPr>
          <a:xfrm>
            <a:off x="2621125" y="2029454"/>
            <a:ext cx="35223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Ellipsi 22"/>
          <p:cNvSpPr/>
          <p:nvPr/>
        </p:nvSpPr>
        <p:spPr>
          <a:xfrm>
            <a:off x="1608315" y="3248313"/>
            <a:ext cx="1230585" cy="113233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 smtClean="0"/>
              <a:t>Lakiasioiden mahdollinen lausuma käräjä-oikeuteen</a:t>
            </a:r>
          </a:p>
        </p:txBody>
      </p:sp>
      <p:cxnSp>
        <p:nvCxnSpPr>
          <p:cNvPr id="19" name="Suora nuoliyhdysviiva 18"/>
          <p:cNvCxnSpPr/>
          <p:nvPr/>
        </p:nvCxnSpPr>
        <p:spPr>
          <a:xfrm>
            <a:off x="1453281" y="3980366"/>
            <a:ext cx="2941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7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27477" y="-522513"/>
            <a:ext cx="7870386" cy="1067504"/>
          </a:xfrm>
        </p:spPr>
        <p:txBody>
          <a:bodyPr/>
          <a:lstStyle/>
          <a:p>
            <a:r>
              <a:rPr lang="fi-FI" sz="2400" b="1" dirty="0" smtClean="0"/>
              <a:t>VELKAJÄRJESTELYPROSESSI: VAIHTOEHTOINEN MALLI</a:t>
            </a:r>
            <a:endParaRPr lang="fi-FI" sz="2400" b="1" dirty="0"/>
          </a:p>
        </p:txBody>
      </p:sp>
      <p:cxnSp>
        <p:nvCxnSpPr>
          <p:cNvPr id="5" name="Suora nuoliyhdysviiva 4"/>
          <p:cNvCxnSpPr/>
          <p:nvPr/>
        </p:nvCxnSpPr>
        <p:spPr>
          <a:xfrm>
            <a:off x="889974" y="1033995"/>
            <a:ext cx="2074" cy="24897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Suorakulmio 5"/>
          <p:cNvSpPr/>
          <p:nvPr/>
        </p:nvSpPr>
        <p:spPr>
          <a:xfrm>
            <a:off x="435427" y="652613"/>
            <a:ext cx="966811" cy="3514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800" dirty="0" smtClean="0">
                <a:solidFill>
                  <a:prstClr val="black"/>
                </a:solidFill>
                <a:cs typeface="Arial"/>
              </a:rPr>
              <a:t>Saldokysely ulkopuoliselta </a:t>
            </a:r>
            <a:endParaRPr lang="fi-FI" sz="800" dirty="0">
              <a:solidFill>
                <a:prstClr val="black"/>
              </a:solidFill>
              <a:cs typeface="Arial"/>
            </a:endParaRPr>
          </a:p>
          <a:p>
            <a:pPr lvl="0" algn="ctr"/>
            <a:r>
              <a:rPr lang="fi-FI" sz="800" dirty="0">
                <a:solidFill>
                  <a:prstClr val="black"/>
                </a:solidFill>
                <a:cs typeface="Arial"/>
              </a:rPr>
              <a:t>Kuntaperintään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435427" y="1282974"/>
            <a:ext cx="883988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</a:rPr>
              <a:t>Perintäyhtiö: saldotiedon antaminen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427477" y="2695340"/>
            <a:ext cx="1208847" cy="710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smtClean="0">
                <a:solidFill>
                  <a:schemeClr val="tx1"/>
                </a:solidFill>
              </a:rPr>
              <a:t>Käräjäoikeus lähettää hakemuksen </a:t>
            </a:r>
          </a:p>
          <a:p>
            <a:pPr algn="ctr"/>
            <a:r>
              <a:rPr lang="fi-FI" sz="800" dirty="0" smtClean="0">
                <a:solidFill>
                  <a:schemeClr val="tx1"/>
                </a:solidFill>
              </a:rPr>
              <a:t>(+ maksuohjelma-ehdotuksen) lausumille Kuntaperintään</a:t>
            </a:r>
          </a:p>
        </p:txBody>
      </p:sp>
      <p:sp>
        <p:nvSpPr>
          <p:cNvPr id="4" name="Ellipsi 3"/>
          <p:cNvSpPr/>
          <p:nvPr/>
        </p:nvSpPr>
        <p:spPr>
          <a:xfrm>
            <a:off x="1589902" y="1179271"/>
            <a:ext cx="1208789" cy="15160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smtClean="0"/>
              <a:t>Perintäyhtiön saldokysely: </a:t>
            </a:r>
          </a:p>
          <a:p>
            <a:pPr algn="ctr"/>
            <a:r>
              <a:rPr lang="fi-FI" sz="800" dirty="0" smtClean="0"/>
              <a:t>-Taitoa</a:t>
            </a:r>
          </a:p>
          <a:p>
            <a:pPr algn="ctr"/>
            <a:r>
              <a:rPr lang="fi-FI" sz="800" dirty="0" smtClean="0"/>
              <a:t>- Lakiasiat</a:t>
            </a:r>
          </a:p>
          <a:p>
            <a:pPr algn="ctr"/>
            <a:r>
              <a:rPr lang="fi-FI" sz="800" dirty="0"/>
              <a:t>- </a:t>
            </a:r>
            <a:r>
              <a:rPr lang="fi-FI" sz="800" dirty="0" smtClean="0"/>
              <a:t>Vesilaitos</a:t>
            </a:r>
          </a:p>
          <a:p>
            <a:pPr algn="ctr"/>
            <a:r>
              <a:rPr lang="fi-FI" sz="800" dirty="0" smtClean="0"/>
              <a:t>- Kirjasto</a:t>
            </a:r>
          </a:p>
          <a:p>
            <a:pPr algn="ctr"/>
            <a:r>
              <a:rPr lang="fi-FI" sz="800" dirty="0" smtClean="0"/>
              <a:t>-</a:t>
            </a:r>
            <a:r>
              <a:rPr lang="fi-FI" sz="800" dirty="0" err="1" smtClean="0"/>
              <a:t>Kito</a:t>
            </a:r>
            <a:endParaRPr lang="fi-FI" sz="800" dirty="0"/>
          </a:p>
        </p:txBody>
      </p:sp>
      <p:cxnSp>
        <p:nvCxnSpPr>
          <p:cNvPr id="13" name="Suora nuoliyhdysviiva 12"/>
          <p:cNvCxnSpPr/>
          <p:nvPr/>
        </p:nvCxnSpPr>
        <p:spPr>
          <a:xfrm flipV="1">
            <a:off x="1582834" y="2396001"/>
            <a:ext cx="294604" cy="347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Tekstiruutu 14"/>
          <p:cNvSpPr txBox="1"/>
          <p:nvPr/>
        </p:nvSpPr>
        <p:spPr>
          <a:xfrm>
            <a:off x="442972" y="3647135"/>
            <a:ext cx="905426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</a:rPr>
              <a:t>Perintäyhtiö: hakemuksen ja saldotiedon toimittaminen lakiasioihin</a:t>
            </a:r>
            <a:endParaRPr lang="fi-FI" sz="800" dirty="0">
              <a:solidFill>
                <a:schemeClr val="bg1"/>
              </a:solidFill>
            </a:endParaRPr>
          </a:p>
        </p:txBody>
      </p:sp>
      <p:cxnSp>
        <p:nvCxnSpPr>
          <p:cNvPr id="11" name="Suora nuoliyhdysviiva 10"/>
          <p:cNvCxnSpPr/>
          <p:nvPr/>
        </p:nvCxnSpPr>
        <p:spPr>
          <a:xfrm>
            <a:off x="1356912" y="924561"/>
            <a:ext cx="520526" cy="5223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>
            <a:off x="1362952" y="4064236"/>
            <a:ext cx="2941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Suorakulmio 21"/>
          <p:cNvSpPr/>
          <p:nvPr/>
        </p:nvSpPr>
        <p:spPr>
          <a:xfrm>
            <a:off x="2839601" y="2485517"/>
            <a:ext cx="1341936" cy="9193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800" dirty="0">
                <a:solidFill>
                  <a:schemeClr val="tx1"/>
                </a:solidFill>
              </a:rPr>
              <a:t>A. </a:t>
            </a:r>
            <a:endParaRPr lang="fi-FI" sz="800" dirty="0" smtClean="0">
              <a:solidFill>
                <a:schemeClr val="tx1"/>
              </a:solidFill>
            </a:endParaRPr>
          </a:p>
          <a:p>
            <a:pPr lvl="0" algn="ctr"/>
            <a:r>
              <a:rPr lang="fi-FI" sz="800" dirty="0" smtClean="0">
                <a:solidFill>
                  <a:schemeClr val="tx1"/>
                </a:solidFill>
              </a:rPr>
              <a:t>Selvittäjä lähettää käräjäoikeuden aloittamispäätöksen ja saldopyynnön Perintäyhtiölle</a:t>
            </a:r>
            <a:endParaRPr lang="fi-FI" sz="800" dirty="0">
              <a:solidFill>
                <a:schemeClr val="tx1"/>
              </a:solidFill>
            </a:endParaRPr>
          </a:p>
        </p:txBody>
      </p:sp>
      <p:sp>
        <p:nvSpPr>
          <p:cNvPr id="23" name="Ellipsi 22"/>
          <p:cNvSpPr/>
          <p:nvPr/>
        </p:nvSpPr>
        <p:spPr>
          <a:xfrm>
            <a:off x="1589902" y="3231237"/>
            <a:ext cx="1230585" cy="113233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smtClean="0"/>
              <a:t>Lakiasioiden mahdollinen lausuma käräjä-oikeuteen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81537" y="2487787"/>
            <a:ext cx="1381100" cy="9148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>
                <a:solidFill>
                  <a:schemeClr val="tx1"/>
                </a:solidFill>
              </a:rPr>
              <a:t>B. </a:t>
            </a:r>
            <a:endParaRPr lang="fi-FI" sz="800" dirty="0" smtClean="0">
              <a:solidFill>
                <a:schemeClr val="tx1"/>
              </a:solidFill>
            </a:endParaRPr>
          </a:p>
          <a:p>
            <a:pPr lvl="0" algn="ctr"/>
            <a:r>
              <a:rPr lang="fi-FI" sz="800" dirty="0" smtClean="0">
                <a:solidFill>
                  <a:schemeClr val="tx1"/>
                </a:solidFill>
              </a:rPr>
              <a:t>Velkaneuvonta </a:t>
            </a:r>
            <a:r>
              <a:rPr lang="fi-FI" sz="800" dirty="0">
                <a:solidFill>
                  <a:schemeClr val="tx1"/>
                </a:solidFill>
              </a:rPr>
              <a:t>lähettää käräjäoikeuden aloittamispäätöksen ja saldopyynnön </a:t>
            </a:r>
            <a:r>
              <a:rPr lang="fi-FI" sz="800" dirty="0" smtClean="0">
                <a:solidFill>
                  <a:schemeClr val="tx1"/>
                </a:solidFill>
              </a:rPr>
              <a:t>Perintäyhtiölle</a:t>
            </a:r>
            <a:endParaRPr lang="fi-FI" sz="800" dirty="0">
              <a:solidFill>
                <a:schemeClr val="tx1"/>
              </a:solidFill>
            </a:endParaRPr>
          </a:p>
        </p:txBody>
      </p:sp>
      <p:sp>
        <p:nvSpPr>
          <p:cNvPr id="26" name="Kaarinuoli ylös 25"/>
          <p:cNvSpPr/>
          <p:nvPr/>
        </p:nvSpPr>
        <p:spPr>
          <a:xfrm>
            <a:off x="2301376" y="4379757"/>
            <a:ext cx="2593910" cy="32722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4" name="Kaarinuoli ylös 23"/>
          <p:cNvSpPr/>
          <p:nvPr/>
        </p:nvSpPr>
        <p:spPr>
          <a:xfrm>
            <a:off x="2063840" y="4370484"/>
            <a:ext cx="1531832" cy="30000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5" name="Tekstiruutu 34"/>
          <p:cNvSpPr txBox="1"/>
          <p:nvPr/>
        </p:nvSpPr>
        <p:spPr>
          <a:xfrm>
            <a:off x="4219441" y="1450453"/>
            <a:ext cx="135169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</a:rPr>
              <a:t>Perintäyhtiö: saldotiedon toimittaminen velka-neuvontaan ja aloittamispäätöksen toimittaminen lakiasioihin</a:t>
            </a:r>
            <a:endParaRPr lang="fi-FI" sz="800" dirty="0">
              <a:solidFill>
                <a:schemeClr val="bg1"/>
              </a:solidFill>
            </a:endParaRPr>
          </a:p>
        </p:txBody>
      </p:sp>
      <p:cxnSp>
        <p:nvCxnSpPr>
          <p:cNvPr id="37" name="Suora nuoliyhdysviiva 36"/>
          <p:cNvCxnSpPr/>
          <p:nvPr/>
        </p:nvCxnSpPr>
        <p:spPr>
          <a:xfrm>
            <a:off x="4497439" y="948631"/>
            <a:ext cx="191824" cy="225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uora nuoliyhdysviiva 41"/>
          <p:cNvCxnSpPr/>
          <p:nvPr/>
        </p:nvCxnSpPr>
        <p:spPr>
          <a:xfrm flipV="1">
            <a:off x="4591387" y="2175097"/>
            <a:ext cx="1" cy="28259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1" name="Tekstiruutu 50"/>
          <p:cNvSpPr txBox="1"/>
          <p:nvPr/>
        </p:nvSpPr>
        <p:spPr>
          <a:xfrm>
            <a:off x="7455116" y="1481435"/>
            <a:ext cx="127402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</a:rPr>
              <a:t>Perintäyhtiö: päätöksen toimittaminen lakiasioihin. Päätöksen kirjaaminen.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54" name="Suorakulmio 53"/>
          <p:cNvSpPr/>
          <p:nvPr/>
        </p:nvSpPr>
        <p:spPr>
          <a:xfrm>
            <a:off x="2839601" y="649743"/>
            <a:ext cx="1653468" cy="529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smtClean="0">
                <a:solidFill>
                  <a:schemeClr val="tx1"/>
                </a:solidFill>
              </a:rPr>
              <a:t>A. Selvittäjä/ B. velkaneuvonta lähettää maksuohjelman lausumille</a:t>
            </a:r>
          </a:p>
        </p:txBody>
      </p:sp>
      <p:sp>
        <p:nvSpPr>
          <p:cNvPr id="56" name="Kaarinuoli alas 55"/>
          <p:cNvSpPr/>
          <p:nvPr/>
        </p:nvSpPr>
        <p:spPr>
          <a:xfrm rot="5400000">
            <a:off x="4412811" y="2338150"/>
            <a:ext cx="2779877" cy="52396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58" name="Suora nuoliyhdysviiva 57"/>
          <p:cNvCxnSpPr/>
          <p:nvPr/>
        </p:nvCxnSpPr>
        <p:spPr>
          <a:xfrm flipV="1">
            <a:off x="3513368" y="2175094"/>
            <a:ext cx="0" cy="28259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9" name="Pyöristetty suorakulmio 58"/>
          <p:cNvSpPr/>
          <p:nvPr/>
        </p:nvSpPr>
        <p:spPr>
          <a:xfrm>
            <a:off x="2894167" y="3710293"/>
            <a:ext cx="1275407" cy="53526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err="1" smtClean="0"/>
              <a:t>Ko</a:t>
            </a:r>
            <a:r>
              <a:rPr lang="fi-FI" sz="800" dirty="0" smtClean="0"/>
              <a:t>: velkajärjestelyn aloittamispäätös</a:t>
            </a:r>
            <a:endParaRPr lang="fi-FI" sz="800" dirty="0"/>
          </a:p>
        </p:txBody>
      </p:sp>
      <p:sp>
        <p:nvSpPr>
          <p:cNvPr id="60" name="Pyöristetty suorakulmio 59"/>
          <p:cNvSpPr/>
          <p:nvPr/>
        </p:nvSpPr>
        <p:spPr>
          <a:xfrm>
            <a:off x="4228093" y="3710293"/>
            <a:ext cx="1265403" cy="53526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err="1" smtClean="0"/>
              <a:t>Ko</a:t>
            </a:r>
            <a:r>
              <a:rPr lang="fi-FI" sz="800" dirty="0" smtClean="0"/>
              <a:t>: velkajärjestelyn hylkäävä päätös</a:t>
            </a:r>
            <a:endParaRPr lang="fi-FI" sz="800" dirty="0"/>
          </a:p>
        </p:txBody>
      </p:sp>
      <p:cxnSp>
        <p:nvCxnSpPr>
          <p:cNvPr id="61" name="Suora nuoliyhdysviiva 60"/>
          <p:cNvCxnSpPr/>
          <p:nvPr/>
        </p:nvCxnSpPr>
        <p:spPr>
          <a:xfrm flipV="1">
            <a:off x="3535801" y="3411513"/>
            <a:ext cx="0" cy="28259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4" name="Tekstiruutu 63"/>
          <p:cNvSpPr txBox="1"/>
          <p:nvPr/>
        </p:nvSpPr>
        <p:spPr>
          <a:xfrm>
            <a:off x="6000912" y="3653766"/>
            <a:ext cx="110023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</a:rPr>
              <a:t>Perintäyhtiö: päätöksen toimittaminen lakiasioihin. Perintä jatkuu normaalisti.</a:t>
            </a:r>
            <a:endParaRPr lang="fi-FI" sz="800" dirty="0">
              <a:solidFill>
                <a:schemeClr val="bg1"/>
              </a:solidFill>
            </a:endParaRPr>
          </a:p>
        </p:txBody>
      </p:sp>
      <p:cxnSp>
        <p:nvCxnSpPr>
          <p:cNvPr id="65" name="Suora nuoliyhdysviiva 64"/>
          <p:cNvCxnSpPr>
            <a:endCxn id="64" idx="1"/>
          </p:cNvCxnSpPr>
          <p:nvPr/>
        </p:nvCxnSpPr>
        <p:spPr>
          <a:xfrm flipV="1">
            <a:off x="5493496" y="4007709"/>
            <a:ext cx="507416" cy="679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1" name="Suorakulmio 70"/>
          <p:cNvSpPr/>
          <p:nvPr/>
        </p:nvSpPr>
        <p:spPr>
          <a:xfrm>
            <a:off x="428340" y="1982851"/>
            <a:ext cx="1016052" cy="4239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800" dirty="0" smtClean="0">
                <a:solidFill>
                  <a:prstClr val="black"/>
                </a:solidFill>
                <a:cs typeface="Arial"/>
              </a:rPr>
              <a:t>Velkajärjestely-hakemus vireille käräjäoikeuteen</a:t>
            </a:r>
            <a:endParaRPr lang="fi-FI" sz="80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76" name="Suora nuoliyhdysviiva 75"/>
          <p:cNvCxnSpPr/>
          <p:nvPr/>
        </p:nvCxnSpPr>
        <p:spPr>
          <a:xfrm>
            <a:off x="889974" y="1749411"/>
            <a:ext cx="2074" cy="24897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7" name="Suora nuoliyhdysviiva 76"/>
          <p:cNvCxnSpPr/>
          <p:nvPr/>
        </p:nvCxnSpPr>
        <p:spPr>
          <a:xfrm>
            <a:off x="877132" y="2428925"/>
            <a:ext cx="2074" cy="24897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8" name="Suora nuoliyhdysviiva 77"/>
          <p:cNvCxnSpPr/>
          <p:nvPr/>
        </p:nvCxnSpPr>
        <p:spPr>
          <a:xfrm>
            <a:off x="881787" y="3406165"/>
            <a:ext cx="2074" cy="24897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2" name="Tekstiruutu 81"/>
          <p:cNvSpPr txBox="1"/>
          <p:nvPr/>
        </p:nvSpPr>
        <p:spPr>
          <a:xfrm>
            <a:off x="4687143" y="652613"/>
            <a:ext cx="88398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</a:rPr>
              <a:t>Perintäyhtiö: lausuma-pyynnön toimittaminen lakiasioihin</a:t>
            </a:r>
            <a:endParaRPr lang="fi-FI" sz="800" dirty="0">
              <a:solidFill>
                <a:schemeClr val="bg1"/>
              </a:solidFill>
            </a:endParaRPr>
          </a:p>
        </p:txBody>
      </p:sp>
      <p:cxnSp>
        <p:nvCxnSpPr>
          <p:cNvPr id="83" name="Suora nuoliyhdysviiva 82"/>
          <p:cNvCxnSpPr/>
          <p:nvPr/>
        </p:nvCxnSpPr>
        <p:spPr>
          <a:xfrm flipV="1">
            <a:off x="4280327" y="1179271"/>
            <a:ext cx="0" cy="244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7" name="Tekstiruutu 86"/>
          <p:cNvSpPr txBox="1"/>
          <p:nvPr/>
        </p:nvSpPr>
        <p:spPr>
          <a:xfrm>
            <a:off x="2839601" y="1449889"/>
            <a:ext cx="134193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</a:rPr>
              <a:t>Perintäyhtiö: saldotiedon toimittaminen selvittäjälle ja aloittamispäätöksen toimittaminen lakiasioihin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92" name="Pyöristetty suorakulmio 91"/>
          <p:cNvSpPr/>
          <p:nvPr/>
        </p:nvSpPr>
        <p:spPr>
          <a:xfrm>
            <a:off x="7435925" y="652613"/>
            <a:ext cx="1275407" cy="580133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err="1" smtClean="0"/>
              <a:t>Ko</a:t>
            </a:r>
            <a:r>
              <a:rPr lang="fi-FI" sz="800" dirty="0" smtClean="0"/>
              <a:t>: velkajärjestelyn maksuohjelman vahvistamispäätös</a:t>
            </a:r>
            <a:endParaRPr lang="fi-FI" sz="800" dirty="0"/>
          </a:p>
        </p:txBody>
      </p:sp>
      <p:sp>
        <p:nvSpPr>
          <p:cNvPr id="93" name="Tekstiruutu 92"/>
          <p:cNvSpPr txBox="1"/>
          <p:nvPr/>
        </p:nvSpPr>
        <p:spPr>
          <a:xfrm>
            <a:off x="6488878" y="2457693"/>
            <a:ext cx="224026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800" dirty="0"/>
              <a:t>M</a:t>
            </a:r>
            <a:r>
              <a:rPr lang="fi-FI" sz="800" dirty="0" smtClean="0"/>
              <a:t>aksuohjelman maksujen seuraaminen ja kirjaaminen. Mahdolliset perintätoimenpiteet maksujen laiminlyönnin yhteydessä </a:t>
            </a:r>
          </a:p>
          <a:p>
            <a:pPr algn="ctr"/>
            <a:r>
              <a:rPr lang="fi-FI" sz="800" dirty="0" smtClean="0"/>
              <a:t>(oma prosessinsa).</a:t>
            </a:r>
            <a:endParaRPr lang="fi-FI" sz="800" dirty="0"/>
          </a:p>
        </p:txBody>
      </p:sp>
      <p:cxnSp>
        <p:nvCxnSpPr>
          <p:cNvPr id="97" name="Suora nuoliyhdysviiva 96"/>
          <p:cNvCxnSpPr/>
          <p:nvPr/>
        </p:nvCxnSpPr>
        <p:spPr>
          <a:xfrm>
            <a:off x="8079563" y="1255251"/>
            <a:ext cx="2074" cy="24897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" name="Suora nuoliyhdysviiva 97"/>
          <p:cNvCxnSpPr/>
          <p:nvPr/>
        </p:nvCxnSpPr>
        <p:spPr>
          <a:xfrm>
            <a:off x="8088844" y="2221376"/>
            <a:ext cx="2074" cy="24897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9" name="Tekstiruutu 98"/>
          <p:cNvSpPr txBox="1"/>
          <p:nvPr/>
        </p:nvSpPr>
        <p:spPr>
          <a:xfrm>
            <a:off x="7451830" y="3335741"/>
            <a:ext cx="1274028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/>
              <a:t>Mahdollinen maksuohjelman muutos (oma prosessinsa)</a:t>
            </a:r>
            <a:endParaRPr lang="fi-FI" sz="800" dirty="0"/>
          </a:p>
        </p:txBody>
      </p:sp>
      <p:cxnSp>
        <p:nvCxnSpPr>
          <p:cNvPr id="100" name="Suora nuoliyhdysviiva 99"/>
          <p:cNvCxnSpPr/>
          <p:nvPr/>
        </p:nvCxnSpPr>
        <p:spPr>
          <a:xfrm>
            <a:off x="8090918" y="3071695"/>
            <a:ext cx="2074" cy="24897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/>
          <p:nvPr/>
        </p:nvCxnSpPr>
        <p:spPr>
          <a:xfrm flipH="1" flipV="1">
            <a:off x="2619351" y="2250896"/>
            <a:ext cx="313012" cy="337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7" name="Suorakulmio 126"/>
          <p:cNvSpPr/>
          <p:nvPr/>
        </p:nvSpPr>
        <p:spPr>
          <a:xfrm>
            <a:off x="3943014" y="2524613"/>
            <a:ext cx="453119" cy="15284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smtClean="0">
                <a:solidFill>
                  <a:schemeClr val="tx1"/>
                </a:solidFill>
              </a:rPr>
              <a:t>tai</a:t>
            </a:r>
            <a:endParaRPr lang="fi-FI" sz="800" dirty="0">
              <a:solidFill>
                <a:schemeClr val="tx1"/>
              </a:solidFill>
            </a:endParaRPr>
          </a:p>
        </p:txBody>
      </p:sp>
      <p:cxnSp>
        <p:nvCxnSpPr>
          <p:cNvPr id="55" name="Suora nuoliyhdysviiva 54"/>
          <p:cNvCxnSpPr/>
          <p:nvPr/>
        </p:nvCxnSpPr>
        <p:spPr>
          <a:xfrm flipV="1">
            <a:off x="3520234" y="1179271"/>
            <a:ext cx="0" cy="25145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9" name="Suora nuoliyhdysviiva 118"/>
          <p:cNvCxnSpPr/>
          <p:nvPr/>
        </p:nvCxnSpPr>
        <p:spPr>
          <a:xfrm>
            <a:off x="2619351" y="1513806"/>
            <a:ext cx="364689" cy="115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8" name="Ellipsi 67"/>
          <p:cNvSpPr/>
          <p:nvPr/>
        </p:nvSpPr>
        <p:spPr>
          <a:xfrm>
            <a:off x="5930432" y="703039"/>
            <a:ext cx="1230585" cy="113233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smtClean="0"/>
              <a:t>Lakiasioiden mahdollinen lausuma käräjä-oikeuteen</a:t>
            </a:r>
          </a:p>
        </p:txBody>
      </p:sp>
      <p:sp>
        <p:nvSpPr>
          <p:cNvPr id="96" name="Nuoli oikealle 95"/>
          <p:cNvSpPr/>
          <p:nvPr/>
        </p:nvSpPr>
        <p:spPr>
          <a:xfrm>
            <a:off x="5602423" y="727784"/>
            <a:ext cx="1833502" cy="2516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84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TURKU_PPT_16-9</Template>
  <TotalTime>529</TotalTime>
  <Words>264</Words>
  <Application>Microsoft Office PowerPoint</Application>
  <PresentationFormat>Näytössä katseltava esitys (16:9)</PresentationFormat>
  <Paragraphs>60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Lucida Grande</vt:lpstr>
      <vt:lpstr>Kuvalliset</vt:lpstr>
      <vt:lpstr>Värilliset</vt:lpstr>
      <vt:lpstr>Office-teema</vt:lpstr>
      <vt:lpstr>VELKAJÄRJESTELYPROSESSI: EHDOTETTU MALLI  Liite 1</vt:lpstr>
      <vt:lpstr>VELKAJÄRJESTELYPROSESSI: VAIHTOEHTOINEN MALLI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VELKAJÄRJESTELYPROSESSI</dc:title>
  <dc:creator>Einiö Petra</dc:creator>
  <cp:lastModifiedBy>Lundgren Marika</cp:lastModifiedBy>
  <cp:revision>12</cp:revision>
  <cp:lastPrinted>2016-09-20T05:17:15Z</cp:lastPrinted>
  <dcterms:created xsi:type="dcterms:W3CDTF">2016-06-28T08:43:24Z</dcterms:created>
  <dcterms:modified xsi:type="dcterms:W3CDTF">2016-11-02T13:12:33Z</dcterms:modified>
</cp:coreProperties>
</file>