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27"/>
  </p:notesMasterIdLst>
  <p:handoutMasterIdLst>
    <p:handoutMasterId r:id="rId28"/>
  </p:handoutMasterIdLst>
  <p:sldIdLst>
    <p:sldId id="362" r:id="rId2"/>
    <p:sldId id="350" r:id="rId3"/>
    <p:sldId id="386" r:id="rId4"/>
    <p:sldId id="384" r:id="rId5"/>
    <p:sldId id="364" r:id="rId6"/>
    <p:sldId id="385" r:id="rId7"/>
    <p:sldId id="396" r:id="rId8"/>
    <p:sldId id="409" r:id="rId9"/>
    <p:sldId id="390" r:id="rId10"/>
    <p:sldId id="391" r:id="rId11"/>
    <p:sldId id="377" r:id="rId12"/>
    <p:sldId id="369" r:id="rId13"/>
    <p:sldId id="413" r:id="rId14"/>
    <p:sldId id="392" r:id="rId15"/>
    <p:sldId id="410" r:id="rId16"/>
    <p:sldId id="393" r:id="rId17"/>
    <p:sldId id="411" r:id="rId18"/>
    <p:sldId id="412" r:id="rId19"/>
    <p:sldId id="397" r:id="rId20"/>
    <p:sldId id="394" r:id="rId21"/>
    <p:sldId id="405" r:id="rId22"/>
    <p:sldId id="401" r:id="rId23"/>
    <p:sldId id="402" r:id="rId24"/>
    <p:sldId id="404" r:id="rId25"/>
    <p:sldId id="414" r:id="rId26"/>
  </p:sldIdLst>
  <p:sldSz cx="9144000" cy="6858000" type="screen4x3"/>
  <p:notesSz cx="6789738" cy="99298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427">
          <p15:clr>
            <a:srgbClr val="A4A3A4"/>
          </p15:clr>
        </p15:guide>
        <p15:guide id="3" pos="3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FFB92F"/>
    <a:srgbClr val="00468B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94643" autoAdjust="0"/>
  </p:normalViewPr>
  <p:slideViewPr>
    <p:cSldViewPr>
      <p:cViewPr varScale="1">
        <p:scale>
          <a:sx n="71" d="100"/>
          <a:sy n="71" d="100"/>
        </p:scale>
        <p:origin x="1242" y="60"/>
      </p:cViewPr>
      <p:guideLst>
        <p:guide orient="horz" pos="2160"/>
        <p:guide pos="5427"/>
        <p:guide pos="3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54" y="-86"/>
      </p:cViewPr>
      <p:guideLst>
        <p:guide orient="horz" pos="3128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2220" cy="496491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45947" y="1"/>
            <a:ext cx="2942220" cy="496491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A6D7DFD3-23EC-4407-A3E0-A65838309D1D}" type="datetimeFigureOut">
              <a:rPr lang="fi-FI" smtClean="0"/>
              <a:t>14.4.2016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E42F0EBA-38FD-4C54-A2B7-1BE923A75A7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69035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2220" cy="496491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45947" y="1"/>
            <a:ext cx="2942220" cy="496491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4BC47200-69AA-40B8-A453-7A0CF91D5E77}" type="datetimeFigureOut">
              <a:rPr lang="fi-FI" smtClean="0"/>
              <a:t>14.4.2016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8974" y="4716661"/>
            <a:ext cx="5431790" cy="4468416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11C9FDE4-8C83-4586-9F16-6A081C607B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6581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9FDE4-8C83-4586-9F16-6A081C607BA4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38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9FDE4-8C83-4586-9F16-6A081C607BA4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442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9FDE4-8C83-4586-9F16-6A081C607BA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1658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9FDE4-8C83-4586-9F16-6A081C607BA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22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6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1" y="5190777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1" y="2402549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41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B39F948-9C7C-46C2-92D3-4E0B61771056}" type="datetimeFigureOut">
              <a:rPr lang="fi-FI" smtClean="0">
                <a:solidFill>
                  <a:prstClr val="black"/>
                </a:solidFill>
              </a:rPr>
              <a:pPr/>
              <a:t>14.4.2016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DE8D223-4072-4044-9F6C-8D8376F81BEB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9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3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15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3" y="1835153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3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79999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0" y="2828019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0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3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4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2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11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81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6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3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4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8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99592" y="3140968"/>
            <a:ext cx="7733725" cy="1847183"/>
          </a:xfrm>
        </p:spPr>
        <p:txBody>
          <a:bodyPr>
            <a:normAutofit/>
          </a:bodyPr>
          <a:lstStyle/>
          <a:p>
            <a:pPr algn="ctr"/>
            <a:r>
              <a:rPr lang="fi-FI" sz="2400" dirty="0" smtClean="0"/>
              <a:t>Osayleiskaavan perusteet ja kynnysinvestoinnit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5012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4" y="0"/>
            <a:ext cx="9150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" y="0"/>
            <a:ext cx="9140925" cy="686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082" cy="68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251520" y="188640"/>
            <a:ext cx="864096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 b="1" dirty="0" smtClean="0"/>
              <a:t>Vesijohto </a:t>
            </a:r>
            <a:r>
              <a:rPr lang="fi-FI" sz="1600" b="1" dirty="0"/>
              <a:t>Kaarinasta </a:t>
            </a:r>
            <a:r>
              <a:rPr lang="fi-FI" sz="1600" dirty="0"/>
              <a:t>Tarkastelussa vaihtoehtoinen reitti vesijohdolle (eroavalta osuudelta): </a:t>
            </a:r>
            <a:endParaRPr lang="fi-FI" sz="1600" dirty="0" smtClean="0"/>
          </a:p>
          <a:p>
            <a:endParaRPr lang="fi-FI" sz="1600" dirty="0"/>
          </a:p>
          <a:p>
            <a:r>
              <a:rPr lang="fi-FI" sz="1600" dirty="0"/>
              <a:t>• 1; </a:t>
            </a:r>
            <a:r>
              <a:rPr lang="fi-FI" sz="1600" dirty="0" smtClean="0"/>
              <a:t>Vesiliikelaitoksen </a:t>
            </a:r>
            <a:r>
              <a:rPr lang="fi-FI" sz="1600" dirty="0"/>
              <a:t>verkostosta, </a:t>
            </a:r>
          </a:p>
          <a:p>
            <a:r>
              <a:rPr lang="fi-FI" sz="1600" dirty="0"/>
              <a:t>• 2; Kaarinan vesilaitoksen </a:t>
            </a:r>
            <a:r>
              <a:rPr lang="fi-FI" sz="1600" dirty="0" smtClean="0"/>
              <a:t>verkostosta ja loppuosa </a:t>
            </a:r>
            <a:r>
              <a:rPr lang="fi-FI" sz="1600" dirty="0"/>
              <a:t>samaa reittiä. </a:t>
            </a:r>
            <a:endParaRPr lang="fi-FI" sz="1600" dirty="0" smtClean="0"/>
          </a:p>
          <a:p>
            <a:endParaRPr lang="fi-FI" sz="1600" b="1" dirty="0" smtClean="0"/>
          </a:p>
          <a:p>
            <a:r>
              <a:rPr lang="fi-FI" sz="1600" b="1" dirty="0" smtClean="0"/>
              <a:t>Kustannukset</a:t>
            </a:r>
            <a:r>
              <a:rPr lang="fi-FI" sz="1600" b="1" dirty="0"/>
              <a:t>: </a:t>
            </a:r>
            <a:endParaRPr lang="fi-FI" sz="1600" dirty="0"/>
          </a:p>
          <a:p>
            <a:r>
              <a:rPr lang="fi-FI" sz="1600" dirty="0"/>
              <a:t>• 1: kaivamalla 300m, mereen upottamalla 2500m </a:t>
            </a:r>
            <a:r>
              <a:rPr lang="fi-FI" sz="1600" b="1" dirty="0" smtClean="0"/>
              <a:t>400 </a:t>
            </a:r>
            <a:r>
              <a:rPr lang="fi-FI" sz="1600" b="1" dirty="0"/>
              <a:t>000 </a:t>
            </a:r>
            <a:r>
              <a:rPr lang="fi-FI" sz="1600" dirty="0"/>
              <a:t>€ </a:t>
            </a:r>
          </a:p>
          <a:p>
            <a:r>
              <a:rPr lang="fi-FI" sz="1600" dirty="0"/>
              <a:t>• 2: kaivamalla 1900 m, mereen upottamalla 500 m </a:t>
            </a:r>
            <a:r>
              <a:rPr lang="fi-FI" sz="1600" b="1" dirty="0" smtClean="0"/>
              <a:t>585 </a:t>
            </a:r>
            <a:r>
              <a:rPr lang="fi-FI" sz="1600" b="1" dirty="0"/>
              <a:t>000 </a:t>
            </a:r>
            <a:r>
              <a:rPr lang="fi-FI" sz="1600" dirty="0"/>
              <a:t>€ Länsi-Kaarinan rakentuessa </a:t>
            </a:r>
            <a:r>
              <a:rPr lang="fi-FI" sz="1600" dirty="0" smtClean="0"/>
              <a:t> </a:t>
            </a:r>
          </a:p>
          <a:p>
            <a:r>
              <a:rPr lang="fi-FI" sz="1600" dirty="0"/>
              <a:t> </a:t>
            </a:r>
            <a:r>
              <a:rPr lang="fi-FI" sz="1600" dirty="0" smtClean="0"/>
              <a:t>     kaivamalla </a:t>
            </a:r>
            <a:r>
              <a:rPr lang="fi-FI" sz="1600" dirty="0"/>
              <a:t>tehtävä lyhenisi 0,5-1 km </a:t>
            </a:r>
            <a:r>
              <a:rPr lang="fi-FI" sz="1600" dirty="0" smtClean="0"/>
              <a:t> </a:t>
            </a:r>
            <a:r>
              <a:rPr lang="fi-FI" sz="1600" dirty="0"/>
              <a:t>linjaus 2 maksaisi </a:t>
            </a:r>
            <a:r>
              <a:rPr lang="fi-FI" sz="1600" dirty="0" smtClean="0"/>
              <a:t>410.000 - 500 </a:t>
            </a:r>
            <a:r>
              <a:rPr lang="fi-FI" sz="1600" dirty="0"/>
              <a:t>000 €. </a:t>
            </a:r>
            <a:endParaRPr lang="fi-FI" sz="1600" dirty="0" smtClean="0"/>
          </a:p>
          <a:p>
            <a:endParaRPr lang="fi-FI" sz="1600" b="1" dirty="0"/>
          </a:p>
          <a:p>
            <a:r>
              <a:rPr lang="fi-FI" sz="1600" b="1" dirty="0" smtClean="0"/>
              <a:t>Linjaus </a:t>
            </a:r>
            <a:r>
              <a:rPr lang="fi-FI" sz="1600" b="1" dirty="0"/>
              <a:t>1 on halvempi rakentaa. </a:t>
            </a:r>
            <a:endParaRPr lang="fi-FI" sz="1600" dirty="0"/>
          </a:p>
          <a:p>
            <a:endParaRPr lang="fi-FI" sz="1600" dirty="0"/>
          </a:p>
          <a:p>
            <a:endParaRPr lang="fi-FI" sz="16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645024"/>
            <a:ext cx="4044462" cy="3026271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251520" y="2852936"/>
            <a:ext cx="47525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Linjauksen 1 etuna on se, että ohjaus </a:t>
            </a:r>
            <a:r>
              <a:rPr lang="fi-FI" sz="1600" dirty="0" smtClean="0"/>
              <a:t>ja </a:t>
            </a:r>
            <a:r>
              <a:rPr lang="fi-FI" sz="1600" dirty="0"/>
              <a:t>veden käsittely tehdään Turun vesiliikelaitoksen toimesta eikä tarvita </a:t>
            </a:r>
            <a:r>
              <a:rPr lang="fi-FI" sz="1600" dirty="0" smtClean="0"/>
              <a:t>erillistä </a:t>
            </a:r>
            <a:r>
              <a:rPr lang="fi-FI" sz="1600" dirty="0"/>
              <a:t>painepiiriä. Toimintavarmuus on parempi</a:t>
            </a:r>
            <a:r>
              <a:rPr lang="fi-FI" sz="1600" dirty="0" smtClean="0"/>
              <a:t>.</a:t>
            </a:r>
          </a:p>
          <a:p>
            <a:r>
              <a:rPr lang="fi-FI" sz="1600" dirty="0" smtClean="0"/>
              <a:t> </a:t>
            </a:r>
            <a:endParaRPr lang="fi-FI" sz="1600" dirty="0"/>
          </a:p>
          <a:p>
            <a:r>
              <a:rPr lang="fi-FI" sz="1600" dirty="0" smtClean="0"/>
              <a:t>Jäteveden </a:t>
            </a:r>
            <a:r>
              <a:rPr lang="fi-FI" sz="1600" dirty="0"/>
              <a:t>osalta tilanne on vielä selvempi, koska purkupiste kohdassa 1 on lähempänä puhdistamoa eikä jätevettä kannata kierrättää Kaarinan kautta. </a:t>
            </a:r>
          </a:p>
          <a:p>
            <a:pPr lvl="0"/>
            <a:endParaRPr lang="fi-FI" sz="1600" b="1" dirty="0" smtClean="0">
              <a:solidFill>
                <a:prstClr val="black"/>
              </a:solidFill>
            </a:endParaRPr>
          </a:p>
          <a:p>
            <a:pPr lvl="0"/>
            <a:r>
              <a:rPr lang="fi-FI" sz="1600" b="1" dirty="0" smtClean="0">
                <a:solidFill>
                  <a:prstClr val="black"/>
                </a:solidFill>
              </a:rPr>
              <a:t>Linjaus </a:t>
            </a:r>
            <a:r>
              <a:rPr lang="fi-FI" sz="1600" b="1" dirty="0">
                <a:solidFill>
                  <a:prstClr val="black"/>
                </a:solidFill>
              </a:rPr>
              <a:t>1 on teknisesti parempi ja taloudellisesti halvempi. </a:t>
            </a:r>
            <a:endParaRPr lang="fi-FI" sz="1600" dirty="0">
              <a:solidFill>
                <a:prstClr val="black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842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347864" y="476672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/>
              <a:t>Kynnysinvestoinnit</a:t>
            </a:r>
            <a:endParaRPr lang="fi-FI" sz="24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48" y="1024519"/>
            <a:ext cx="9035752" cy="1796883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680212" y="3078075"/>
            <a:ext cx="4071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/>
              <a:t>Kynnysinvestoinnit eriteltynä</a:t>
            </a:r>
            <a:endParaRPr lang="fi-FI" sz="240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02429"/>
            <a:ext cx="8668559" cy="33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84911" y="201613"/>
            <a:ext cx="7412952" cy="998538"/>
          </a:xfrm>
        </p:spPr>
        <p:txBody>
          <a:bodyPr/>
          <a:lstStyle/>
          <a:p>
            <a:r>
              <a:rPr lang="fi-FI" b="0" dirty="0" smtClean="0"/>
              <a:t>Vesihuollon </a:t>
            </a:r>
            <a:r>
              <a:rPr lang="fi-FI" b="0" dirty="0"/>
              <a:t>järjestäminen </a:t>
            </a:r>
            <a:r>
              <a:rPr lang="fi-FI" b="0" dirty="0" smtClean="0"/>
              <a:t>YKR-alueella</a:t>
            </a:r>
            <a:br>
              <a:rPr lang="fi-FI" b="0" dirty="0" smtClean="0"/>
            </a:br>
            <a:r>
              <a:rPr lang="fi-FI" b="0" dirty="0" smtClean="0"/>
              <a:t> 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77" y="1025979"/>
            <a:ext cx="7258563" cy="51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8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388880"/>
            <a:ext cx="5715731" cy="435061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731" y="96172"/>
            <a:ext cx="3410302" cy="244989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77407"/>
            <a:ext cx="4320480" cy="1436257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351" y="5377407"/>
            <a:ext cx="4695187" cy="1229692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491" y="3996500"/>
            <a:ext cx="5715731" cy="1043061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-144016" y="3347432"/>
            <a:ext cx="3347864" cy="573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/>
          <p:cNvSpPr txBox="1"/>
          <p:nvPr/>
        </p:nvSpPr>
        <p:spPr>
          <a:xfrm>
            <a:off x="0" y="3381655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Vesihuollon järjestäminen YKR-alueella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4718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5256152" cy="508918"/>
          </a:xfrm>
        </p:spPr>
        <p:txBody>
          <a:bodyPr>
            <a:normAutofit/>
          </a:bodyPr>
          <a:lstStyle/>
          <a:p>
            <a:r>
              <a:rPr lang="fi-FI" sz="2400" dirty="0" smtClean="0"/>
              <a:t>Vesihuoltolaki</a:t>
            </a:r>
            <a:endParaRPr lang="fi-FI" sz="2400" dirty="0"/>
          </a:p>
        </p:txBody>
      </p:sp>
      <p:sp>
        <p:nvSpPr>
          <p:cNvPr id="3" name="Suorakulmio 2"/>
          <p:cNvSpPr/>
          <p:nvPr/>
        </p:nvSpPr>
        <p:spPr>
          <a:xfrm>
            <a:off x="168922" y="1772816"/>
            <a:ext cx="9001000" cy="270843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fi-FI" sz="1000" b="1" dirty="0"/>
              <a:t>5 § </a:t>
            </a:r>
          </a:p>
          <a:p>
            <a:r>
              <a:rPr lang="fi-FI" sz="1000" b="1" dirty="0"/>
              <a:t>Vesihuollon yleinen kehittäminen</a:t>
            </a:r>
          </a:p>
          <a:p>
            <a:r>
              <a:rPr lang="fi-FI" sz="1000" dirty="0"/>
              <a:t>Kunnan tulee kehittää vesihuoltoa alueellaan yhdyskuntakehitystä vastaavasti tämän lain tavoitteiden toteuttamiseksi yhteistyössä alueensa vesihuoltolaitosten, laitoksille vettä toimittavien ja niiden jätevesiä käsittelevien sekä muiden kuntien kanssa sekä osallistua vesihuollon alueelliseen yleissuunnitteluun.</a:t>
            </a:r>
          </a:p>
          <a:p>
            <a:endParaRPr lang="fi-FI" sz="1000" b="1" dirty="0" smtClean="0"/>
          </a:p>
          <a:p>
            <a:r>
              <a:rPr lang="fi-FI" sz="1000" b="1" dirty="0" smtClean="0"/>
              <a:t>6</a:t>
            </a:r>
            <a:r>
              <a:rPr lang="fi-FI" sz="1000" b="1" dirty="0"/>
              <a:t> § </a:t>
            </a:r>
          </a:p>
          <a:p>
            <a:r>
              <a:rPr lang="fi-FI" sz="1000" b="1" dirty="0" smtClean="0"/>
              <a:t>Vesihuollon </a:t>
            </a:r>
            <a:r>
              <a:rPr lang="fi-FI" sz="1000" b="1" dirty="0"/>
              <a:t>järjestäminen</a:t>
            </a:r>
          </a:p>
          <a:p>
            <a:r>
              <a:rPr lang="fi-FI" sz="1000" dirty="0"/>
              <a:t>Kiinteistön omistaja tai haltija vastaa kiinteistönsä vesihuollosta sen mukaan kuin tässä laissa ja muussa laissa säädetään.</a:t>
            </a:r>
          </a:p>
          <a:p>
            <a:r>
              <a:rPr lang="fi-FI" sz="1000" b="1" dirty="0">
                <a:solidFill>
                  <a:schemeClr val="bg1"/>
                </a:solidFill>
              </a:rPr>
              <a:t>Jos suurehkon asukasjoukon tarve taikka terveydelliset tai ympäristönsuojelulliset syyt sitä vaativat, kunnan tulee huolehtia siitä, että ryhdytään toimenpiteisiin</a:t>
            </a:r>
            <a:r>
              <a:rPr lang="fi-FI" sz="1000" dirty="0"/>
              <a:t> tarvetta vastaavan vesihuoltolaitoksen perustamiseksi, vesihuoltolaitoksen toiminta-alueen laajentamiseksi tai muun tarpeellisen vesihuollon palvelun saatavuuden turvaamiseksi.</a:t>
            </a:r>
          </a:p>
          <a:p>
            <a:endParaRPr lang="fi-FI" sz="1000" dirty="0" smtClean="0"/>
          </a:p>
          <a:p>
            <a:endParaRPr lang="fi-FI" sz="1000" b="1" dirty="0" smtClean="0"/>
          </a:p>
          <a:p>
            <a:r>
              <a:rPr lang="fi-FI" sz="1000" b="1" dirty="0" smtClean="0"/>
              <a:t>7</a:t>
            </a:r>
            <a:r>
              <a:rPr lang="fi-FI" sz="1000" b="1" dirty="0"/>
              <a:t> § </a:t>
            </a:r>
            <a:r>
              <a:rPr lang="fi-FI" sz="1000" b="1" dirty="0" smtClean="0"/>
              <a:t>Vesihuoltolaitosten </a:t>
            </a:r>
            <a:r>
              <a:rPr lang="fi-FI" sz="1000" b="1" dirty="0"/>
              <a:t>toiminta-alueet</a:t>
            </a:r>
          </a:p>
          <a:p>
            <a:r>
              <a:rPr lang="fi-FI" sz="1000" b="1" dirty="0">
                <a:solidFill>
                  <a:schemeClr val="bg1"/>
                </a:solidFill>
              </a:rPr>
              <a:t>Kunnan alueella vesihuoltolaitosten toiminta-alueiden tulee kattaa alueet, joilla kiinteistöjen liittäminen vesihuoltolaitoksen vesijohtoon tai jätevesiviemäriin on tarpeen toteutuneen tai suunnitellun yhdyskuntakehityksen vuoksi</a:t>
            </a:r>
            <a:r>
              <a:rPr lang="fi-FI" sz="1000" b="1" dirty="0" smtClean="0">
                <a:solidFill>
                  <a:schemeClr val="bg1"/>
                </a:solidFill>
              </a:rPr>
              <a:t>.</a:t>
            </a:r>
            <a:endParaRPr lang="fi-FI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67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/>
          <p:cNvSpPr/>
          <p:nvPr/>
        </p:nvSpPr>
        <p:spPr>
          <a:xfrm>
            <a:off x="395536" y="1124744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dirty="0" smtClean="0">
                <a:solidFill>
                  <a:schemeClr val="bg1"/>
                </a:solidFill>
              </a:rPr>
              <a:t>Vesiosuuskunnan toiminta-alue-ehdotus (sininen ja vihreä)</a:t>
            </a:r>
          </a:p>
          <a:p>
            <a:pPr lvl="0"/>
            <a:endParaRPr lang="fi-FI" dirty="0" smtClean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48" y="2127508"/>
            <a:ext cx="9154348" cy="47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259632" y="2708920"/>
            <a:ext cx="6552728" cy="724942"/>
          </a:xfrm>
        </p:spPr>
        <p:txBody>
          <a:bodyPr>
            <a:normAutofit fontScale="90000"/>
          </a:bodyPr>
          <a:lstStyle/>
          <a:p>
            <a:pPr algn="ctr"/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2400" dirty="0" smtClean="0"/>
              <a:t>Kadunrakentamisen kynnysinvestoinnit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3517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835696" y="980728"/>
            <a:ext cx="5724636" cy="504989"/>
          </a:xfrm>
        </p:spPr>
        <p:txBody>
          <a:bodyPr>
            <a:normAutofit fontScale="90000"/>
          </a:bodyPr>
          <a:lstStyle/>
          <a:p>
            <a:r>
              <a:rPr lang="fi-FI" sz="1800" dirty="0" smtClean="0"/>
              <a:t> Rakennemalli RM35: ydinkaupunkiseutu ja asuinalueet</a:t>
            </a:r>
            <a:endParaRPr lang="fi-FI" sz="1800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BD74-EA17-574A-98E7-0901538991B3}" type="slidenum">
              <a:rPr lang="fi-FI" smtClean="0"/>
              <a:t>2</a:t>
            </a:fld>
            <a:endParaRPr lang="fi-FI" dirty="0"/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1475656" y="348779"/>
            <a:ext cx="7307872" cy="69755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468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dirty="0" smtClean="0"/>
              <a:t>Satava-Kakskerta osayleiskaavan</a:t>
            </a:r>
            <a:r>
              <a:rPr lang="fi-FI" sz="2400" dirty="0"/>
              <a:t> </a:t>
            </a:r>
            <a:r>
              <a:rPr lang="fi-FI" sz="2400" dirty="0" smtClean="0"/>
              <a:t>lähtökohdat</a:t>
            </a:r>
            <a:endParaRPr lang="fi-FI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8887"/>
            <a:ext cx="8861118" cy="495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6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611560" y="548680"/>
            <a:ext cx="7992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/>
              <a:t>Hirvensalon kynnysinvestointina </a:t>
            </a:r>
            <a:r>
              <a:rPr lang="fi-FI" sz="1600" dirty="0" smtClean="0"/>
              <a:t>nelikaistaistus</a:t>
            </a:r>
            <a:r>
              <a:rPr lang="fi-FI" sz="1600" b="1" dirty="0" smtClean="0"/>
              <a:t> </a:t>
            </a:r>
            <a:r>
              <a:rPr lang="fi-FI" sz="1600" dirty="0"/>
              <a:t>koko välillä </a:t>
            </a:r>
            <a:r>
              <a:rPr lang="fi-FI" sz="1600" dirty="0" err="1"/>
              <a:t>Kukolantien</a:t>
            </a:r>
            <a:r>
              <a:rPr lang="fi-FI" sz="1600" dirty="0"/>
              <a:t> risteys – </a:t>
            </a:r>
            <a:r>
              <a:rPr lang="fi-FI" sz="1600" dirty="0" err="1"/>
              <a:t>Vähäheikkiläntie</a:t>
            </a:r>
            <a:r>
              <a:rPr lang="fi-FI" sz="1600" dirty="0"/>
              <a:t> tulee tarpeelliseksi ruuhkien takia. Tältä osuudelta on </a:t>
            </a:r>
            <a:r>
              <a:rPr lang="fi-FI" sz="1600" dirty="0" err="1"/>
              <a:t>nelikaistaistuksen</a:t>
            </a:r>
            <a:r>
              <a:rPr lang="fi-FI" sz="1600" dirty="0"/>
              <a:t> yleissuunnitelma parhaillaan valmisteltavana. Yleissuunnitelmaluonnoksien pohjalta on nelikaistaistamisen kustannuksiksi arvioitu työlukuna </a:t>
            </a:r>
            <a:r>
              <a:rPr lang="fi-FI" sz="1600" b="1" dirty="0"/>
              <a:t>4 </a:t>
            </a:r>
            <a:r>
              <a:rPr lang="fi-FI" sz="1600" b="1" dirty="0" smtClean="0"/>
              <a:t>milj. € </a:t>
            </a:r>
            <a:r>
              <a:rPr lang="fi-FI" sz="1600" dirty="0"/>
              <a:t>euroa.</a:t>
            </a:r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88840"/>
            <a:ext cx="6438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467544" y="116632"/>
            <a:ext cx="79928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1600" b="1" dirty="0"/>
              <a:t>Hirvensalon kynnysinvestointina </a:t>
            </a:r>
            <a:r>
              <a:rPr lang="fi-FI" sz="1600" dirty="0" err="1"/>
              <a:t>Uittamonsilta</a:t>
            </a:r>
            <a:r>
              <a:rPr lang="fi-FI" sz="1600" dirty="0"/>
              <a:t> </a:t>
            </a:r>
            <a:r>
              <a:rPr lang="fi-FI" sz="1600" dirty="0" smtClean="0"/>
              <a:t>ja katuyhteys </a:t>
            </a:r>
            <a:r>
              <a:rPr lang="fi-FI" sz="1600" dirty="0"/>
              <a:t>Hirvensalosta </a:t>
            </a:r>
            <a:r>
              <a:rPr lang="fi-FI" sz="1600" dirty="0" smtClean="0"/>
              <a:t>Uittamoon</a:t>
            </a:r>
          </a:p>
          <a:p>
            <a:pPr lvl="0"/>
            <a:endParaRPr lang="fi-FI" sz="1600" dirty="0"/>
          </a:p>
          <a:p>
            <a:r>
              <a:rPr lang="fi-FI" sz="1600" dirty="0" smtClean="0"/>
              <a:t>Sillasta </a:t>
            </a:r>
            <a:r>
              <a:rPr lang="fi-FI" sz="1600" dirty="0"/>
              <a:t>ja katuyhteydestä on tehty luonnossuunnitelmatason vaihtoehtotarkastelu ja valitusta vaihtoehdosta on laskettu alustava kustannusarvio. Sillan kustannusarvio päätypenkereineen on noin 20 </a:t>
            </a:r>
            <a:r>
              <a:rPr lang="fi-FI" sz="1600" dirty="0" smtClean="0"/>
              <a:t>milj. € </a:t>
            </a:r>
            <a:r>
              <a:rPr lang="fi-FI" sz="1600" dirty="0"/>
              <a:t>ja lopun katuyhteyden kustannusarvio 9 </a:t>
            </a:r>
            <a:r>
              <a:rPr lang="fi-FI" sz="1600" dirty="0" smtClean="0"/>
              <a:t>milj. €, </a:t>
            </a:r>
            <a:r>
              <a:rPr lang="fi-FI" sz="1600" dirty="0"/>
              <a:t>yhteensä </a:t>
            </a:r>
            <a:r>
              <a:rPr lang="fi-FI" sz="1600" b="1" dirty="0"/>
              <a:t>29 </a:t>
            </a:r>
            <a:r>
              <a:rPr lang="fi-FI" sz="1600" b="1" dirty="0" smtClean="0"/>
              <a:t>milj. €.</a:t>
            </a:r>
            <a:endParaRPr lang="fi-FI" sz="1600" dirty="0"/>
          </a:p>
          <a:p>
            <a:endParaRPr lang="fi-FI" sz="1600" dirty="0" smtClean="0"/>
          </a:p>
          <a:p>
            <a:r>
              <a:rPr lang="fi-FI" sz="1600" dirty="0" smtClean="0"/>
              <a:t>Kadun </a:t>
            </a:r>
            <a:r>
              <a:rPr lang="fi-FI" sz="1600" dirty="0"/>
              <a:t>pohjaolosuhteet ovat huonot Hirvensalon puolella ja kadunpinnan  tasausta saatetaan joutua nostamaan tulevien merivesitulvien korkeuden yläpuolelle. Tämä toteutuessaan voi johtaa kadun perustamiseen paalulaatalle, millä olisi kadun kustannuksia nostava vaikutus vielä 4000 – 4500 euroa/metri. Lisäkustannuksia tulisi vielä noin </a:t>
            </a:r>
            <a:r>
              <a:rPr lang="fi-FI" sz="1600" b="1" dirty="0"/>
              <a:t>4 </a:t>
            </a:r>
            <a:r>
              <a:rPr lang="fi-FI" sz="1600" b="1" dirty="0" smtClean="0"/>
              <a:t>milj. €</a:t>
            </a:r>
            <a:r>
              <a:rPr lang="fi-FI" sz="1600" dirty="0" smtClean="0"/>
              <a:t>.</a:t>
            </a:r>
            <a:endParaRPr lang="fi-FI" sz="16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429000"/>
            <a:ext cx="5760640" cy="32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43000" y="404664"/>
            <a:ext cx="9001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 </a:t>
            </a:r>
            <a:endParaRPr lang="fi-FI" dirty="0"/>
          </a:p>
          <a:p>
            <a:pPr lvl="0"/>
            <a:r>
              <a:rPr lang="fi-FI" sz="1400" b="1" dirty="0"/>
              <a:t>Kakskerrantien kynnysinvestoinnit </a:t>
            </a:r>
            <a:r>
              <a:rPr lang="fi-FI" sz="1400" dirty="0"/>
              <a:t>Satavan saaren kohdalla</a:t>
            </a:r>
          </a:p>
          <a:p>
            <a:r>
              <a:rPr lang="fi-FI" sz="1400" b="1" dirty="0"/>
              <a:t> </a:t>
            </a:r>
            <a:endParaRPr lang="fi-FI" sz="1400" b="1" dirty="0" smtClean="0"/>
          </a:p>
          <a:p>
            <a:r>
              <a:rPr lang="fi-FI" sz="1400" b="1" dirty="0" smtClean="0"/>
              <a:t>Hoidon </a:t>
            </a:r>
            <a:r>
              <a:rPr lang="fi-FI" sz="1400" dirty="0"/>
              <a:t>arvioidut kustannukset ovat n.</a:t>
            </a:r>
            <a:r>
              <a:rPr lang="fi-FI" sz="1400" b="1" dirty="0"/>
              <a:t> 9 </a:t>
            </a:r>
            <a:r>
              <a:rPr lang="fi-FI" sz="1400" b="1" dirty="0" smtClean="0"/>
              <a:t>000 €</a:t>
            </a:r>
            <a:r>
              <a:rPr lang="fi-FI" sz="1400" b="1" dirty="0"/>
              <a:t>/km/vuosi</a:t>
            </a:r>
            <a:r>
              <a:rPr lang="fi-FI" sz="1400" dirty="0"/>
              <a:t>, yhteensä n. 45 </a:t>
            </a:r>
            <a:r>
              <a:rPr lang="fi-FI" sz="1400" dirty="0" smtClean="0"/>
              <a:t>000 €</a:t>
            </a:r>
            <a:r>
              <a:rPr lang="fi-FI" sz="1400" dirty="0"/>
              <a:t>/vuosi. Kilometrihinnassa on huomioitu kadun koko poikkileikkaus sisältäen ajoradan, kevyen liikenteen väylän ja viherkaistan. Tie muuttuisi II-hoitoluokan kaduksi, koska kyseessä on bussireitti.</a:t>
            </a:r>
          </a:p>
          <a:p>
            <a:endParaRPr lang="fi-FI" sz="1400" b="1" dirty="0" smtClean="0"/>
          </a:p>
          <a:p>
            <a:r>
              <a:rPr lang="fi-FI" sz="1400" b="1" dirty="0" smtClean="0"/>
              <a:t>Ylläpitopäällystys</a:t>
            </a:r>
            <a:endParaRPr lang="fi-FI" sz="1400" dirty="0"/>
          </a:p>
          <a:p>
            <a:endParaRPr lang="fi-FI" sz="1400" dirty="0" smtClean="0"/>
          </a:p>
          <a:p>
            <a:r>
              <a:rPr lang="fi-FI" sz="1400" dirty="0" smtClean="0"/>
              <a:t>Väylä </a:t>
            </a:r>
            <a:r>
              <a:rPr lang="fi-FI" sz="1400" dirty="0"/>
              <a:t>joudutaan  päällystämään noin kymmenen vuoden välein. Arvio kustannuksista (10 €/m2) on 350.000 € / päällystyskerta,  vuosikuluna vastaa </a:t>
            </a:r>
            <a:r>
              <a:rPr lang="fi-FI" sz="1400" b="1" dirty="0"/>
              <a:t>35.000 € / vuosi</a:t>
            </a:r>
            <a:r>
              <a:rPr lang="fi-FI" sz="1400" dirty="0"/>
              <a:t>.</a:t>
            </a:r>
          </a:p>
          <a:p>
            <a:endParaRPr lang="fi-FI" sz="1400" b="1" dirty="0" smtClean="0"/>
          </a:p>
          <a:p>
            <a:r>
              <a:rPr lang="fi-FI" sz="1400" b="1" dirty="0" smtClean="0"/>
              <a:t>Kunnostus</a:t>
            </a:r>
            <a:endParaRPr lang="fi-FI" sz="1400" dirty="0" smtClean="0"/>
          </a:p>
          <a:p>
            <a:endParaRPr lang="fi-FI" sz="1400" dirty="0"/>
          </a:p>
          <a:p>
            <a:r>
              <a:rPr lang="fi-FI" sz="1400" dirty="0" smtClean="0"/>
              <a:t>Asfalttipäällyste on arvioitu uusittavaksi lähiaikoina kokonaan.  Ennen päällystystä ajorata edellyttää urajyrsintää, painumakohtien, kaatojen ja vauriokohtien kunnostusta.  Kunnossapitokorjausten kustannuksiksi arvioidaan yhteensä ajoradan osalta 525.000 € (15 €/m2) ja kevyen liikenteen väylän osalta 70.000 €.  Ojien ja rumpujen kunnostukseen arvioidaan  50 000€ , pysäkkikorjauksiin 50 000 € ja katumaalauksiin 5000 €.</a:t>
            </a:r>
          </a:p>
          <a:p>
            <a:r>
              <a:rPr lang="fi-FI" sz="1400" dirty="0" smtClean="0"/>
              <a:t>Kokonaishinta </a:t>
            </a:r>
            <a:r>
              <a:rPr lang="fi-FI" sz="1400" dirty="0"/>
              <a:t>Kakskerrantien kunnostukselle  5 km:n matkalta  on n. </a:t>
            </a:r>
            <a:r>
              <a:rPr lang="fi-FI" sz="1400" b="1" dirty="0" smtClean="0"/>
              <a:t>700.000 </a:t>
            </a:r>
            <a:r>
              <a:rPr lang="fi-FI" sz="1400" b="1" dirty="0"/>
              <a:t>€</a:t>
            </a:r>
            <a:r>
              <a:rPr lang="fi-FI" sz="1400" dirty="0"/>
              <a:t>.</a:t>
            </a:r>
          </a:p>
          <a:p>
            <a:endParaRPr lang="fi-FI" sz="140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4797152"/>
            <a:ext cx="4468936" cy="19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116100" y="188640"/>
            <a:ext cx="903649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err="1"/>
              <a:t>Kakskerrantien</a:t>
            </a:r>
            <a:r>
              <a:rPr lang="fi-FI" sz="1600" b="1" dirty="0"/>
              <a:t> kynnysinvestoinnit </a:t>
            </a:r>
            <a:endParaRPr lang="fi-FI" sz="1600" b="1" dirty="0" smtClean="0"/>
          </a:p>
          <a:p>
            <a:endParaRPr lang="fi-FI" sz="1600" b="1" dirty="0"/>
          </a:p>
          <a:p>
            <a:r>
              <a:rPr lang="fi-FI" sz="1600" dirty="0" smtClean="0"/>
              <a:t>Tieosuudella </a:t>
            </a:r>
            <a:r>
              <a:rPr lang="fi-FI" sz="1600" dirty="0"/>
              <a:t>on kolme siltaa, jotka siirtyisivät samalla kaupungin omistukseen. Silloissa on </a:t>
            </a:r>
            <a:r>
              <a:rPr lang="fi-FI" sz="1600" dirty="0" err="1"/>
              <a:t>kumibitumikermieristeet</a:t>
            </a:r>
            <a:r>
              <a:rPr lang="fi-FI" sz="1600" dirty="0"/>
              <a:t>. Niiden laskennallinen käyttöikä on 35, </a:t>
            </a:r>
            <a:r>
              <a:rPr lang="fi-FI" sz="1600" dirty="0" smtClean="0"/>
              <a:t>uusille </a:t>
            </a:r>
            <a:r>
              <a:rPr lang="fi-FI" sz="1600" dirty="0" err="1"/>
              <a:t>kermeille</a:t>
            </a:r>
            <a:r>
              <a:rPr lang="fi-FI" sz="1600" dirty="0"/>
              <a:t> lasketaan 40 vuotta.</a:t>
            </a:r>
          </a:p>
          <a:p>
            <a:r>
              <a:rPr lang="fi-FI" sz="1600" dirty="0" smtClean="0"/>
              <a:t>Satavan </a:t>
            </a:r>
            <a:r>
              <a:rPr lang="fi-FI" sz="1600" dirty="0"/>
              <a:t>sillassa T-2084 (rakennettu 1989) vesieristeen laskennallinen käyttöikä (</a:t>
            </a:r>
            <a:r>
              <a:rPr lang="fi-FI" sz="1600" dirty="0" smtClean="0"/>
              <a:t>35 v</a:t>
            </a:r>
            <a:r>
              <a:rPr lang="fi-FI" sz="1600" dirty="0"/>
              <a:t>) loppuu 2024, </a:t>
            </a:r>
            <a:r>
              <a:rPr lang="fi-FI" sz="1600" dirty="0" err="1" smtClean="0"/>
              <a:t>Salmelansalmen</a:t>
            </a:r>
            <a:r>
              <a:rPr lang="fi-FI" sz="1600" dirty="0" smtClean="0"/>
              <a:t> (</a:t>
            </a:r>
            <a:r>
              <a:rPr lang="fi-FI" sz="1600" dirty="0" err="1" smtClean="0"/>
              <a:t>Höyttistensalmen</a:t>
            </a:r>
            <a:r>
              <a:rPr lang="fi-FI" sz="1600" dirty="0" smtClean="0"/>
              <a:t>) </a:t>
            </a:r>
            <a:r>
              <a:rPr lang="fi-FI" sz="1600" dirty="0"/>
              <a:t>sillassa T-1804 (rakennettu 1979) vesieriste on laskennallisesti loppu ja </a:t>
            </a:r>
            <a:r>
              <a:rPr lang="fi-FI" sz="1600" dirty="0" err="1"/>
              <a:t>Salmelansalmen</a:t>
            </a:r>
            <a:r>
              <a:rPr lang="fi-FI" sz="1600" dirty="0"/>
              <a:t> kevyen liikenteen sillassa T-2310 (rakennettu 1991) vuonna 2026. Lisäksi tulisi varautua Satavan sillan teräspalkkien maalaukseen, tällä hetkellä sillassa on havaittavissa ruostumista.</a:t>
            </a:r>
          </a:p>
          <a:p>
            <a:r>
              <a:rPr lang="fi-FI" sz="1600" dirty="0"/>
              <a:t> </a:t>
            </a:r>
          </a:p>
          <a:p>
            <a:r>
              <a:rPr lang="fi-FI" sz="1600" dirty="0"/>
              <a:t>Siltojen pintarakenteiden uusiminen, mikäli betonikorjauksia ei tarvitse uusia, </a:t>
            </a:r>
            <a:r>
              <a:rPr lang="fi-FI" sz="1600" dirty="0" smtClean="0"/>
              <a:t>maksaa 500 €/m</a:t>
            </a:r>
            <a:r>
              <a:rPr lang="fi-FI" sz="1600" baseline="30000" dirty="0" smtClean="0"/>
              <a:t>2</a:t>
            </a:r>
            <a:r>
              <a:rPr lang="fi-FI" sz="1600" dirty="0" smtClean="0"/>
              <a:t>:</a:t>
            </a:r>
          </a:p>
          <a:p>
            <a:endParaRPr lang="fi-FI" sz="1600" dirty="0" smtClean="0"/>
          </a:p>
          <a:p>
            <a:r>
              <a:rPr lang="fi-FI" sz="1600" dirty="0" smtClean="0"/>
              <a:t>- Satavan silta (noin 2860 m²)                   1 430 000 €</a:t>
            </a:r>
          </a:p>
          <a:p>
            <a:r>
              <a:rPr lang="fi-FI" sz="1600" dirty="0" smtClean="0"/>
              <a:t>- </a:t>
            </a:r>
            <a:r>
              <a:rPr lang="fi-FI" sz="1600" dirty="0" err="1" smtClean="0"/>
              <a:t>Salmelansalmen</a:t>
            </a:r>
            <a:r>
              <a:rPr lang="fi-FI" sz="1600" dirty="0" smtClean="0"/>
              <a:t> </a:t>
            </a:r>
            <a:r>
              <a:rPr lang="fi-FI" sz="1600" dirty="0"/>
              <a:t>silta (noin </a:t>
            </a:r>
            <a:r>
              <a:rPr lang="fi-FI" sz="1600" dirty="0" smtClean="0"/>
              <a:t>210 m²)           105 000 €</a:t>
            </a:r>
            <a:endParaRPr lang="fi-FI" sz="1600" dirty="0"/>
          </a:p>
          <a:p>
            <a:r>
              <a:rPr lang="fi-FI" sz="1600" dirty="0" smtClean="0"/>
              <a:t>- </a:t>
            </a:r>
            <a:r>
              <a:rPr lang="fi-FI" sz="1600" dirty="0" err="1" smtClean="0"/>
              <a:t>Salmelansalmen</a:t>
            </a:r>
            <a:r>
              <a:rPr lang="fi-FI" sz="1600" dirty="0" smtClean="0"/>
              <a:t> </a:t>
            </a:r>
            <a:r>
              <a:rPr lang="fi-FI" sz="1600" dirty="0" err="1"/>
              <a:t>kls</a:t>
            </a:r>
            <a:r>
              <a:rPr lang="fi-FI" sz="1600" dirty="0"/>
              <a:t> (noin </a:t>
            </a:r>
            <a:r>
              <a:rPr lang="fi-FI" sz="1600" dirty="0" smtClean="0"/>
              <a:t>90 m²)                 45</a:t>
            </a:r>
            <a:r>
              <a:rPr lang="fi-FI" sz="1600" dirty="0"/>
              <a:t> </a:t>
            </a:r>
            <a:r>
              <a:rPr lang="fi-FI" sz="1600" dirty="0" smtClean="0"/>
              <a:t>000 €</a:t>
            </a:r>
            <a:endParaRPr lang="fi-FI" sz="1600" dirty="0"/>
          </a:p>
          <a:p>
            <a:r>
              <a:rPr lang="fi-FI" sz="1600" dirty="0"/>
              <a:t>Satavan sillan teräsrakenteiden maalaukseen tulisi varata n. 100 </a:t>
            </a:r>
            <a:r>
              <a:rPr lang="fi-FI" sz="1600" dirty="0" smtClean="0"/>
              <a:t>000 €, yhteensä </a:t>
            </a:r>
            <a:r>
              <a:rPr lang="fi-FI" sz="1600" b="1" dirty="0"/>
              <a:t>1 680 </a:t>
            </a:r>
            <a:r>
              <a:rPr lang="fi-FI" sz="1600" b="1" dirty="0" smtClean="0"/>
              <a:t>000 €</a:t>
            </a:r>
            <a:endParaRPr lang="fi-FI" sz="1600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581128"/>
            <a:ext cx="4783011" cy="2035324"/>
          </a:xfrm>
          <a:prstGeom prst="rect">
            <a:avLst/>
          </a:prstGeom>
        </p:spPr>
      </p:pic>
      <p:sp>
        <p:nvSpPr>
          <p:cNvPr id="3" name="Ellipsi 2"/>
          <p:cNvSpPr/>
          <p:nvPr/>
        </p:nvSpPr>
        <p:spPr>
          <a:xfrm>
            <a:off x="4355976" y="4581128"/>
            <a:ext cx="216024" cy="193383"/>
          </a:xfrm>
          <a:prstGeom prst="ellipse">
            <a:avLst/>
          </a:prstGeom>
          <a:noFill/>
          <a:ln w="25400">
            <a:solidFill>
              <a:schemeClr val="accent5">
                <a:alpha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Ellipsi 5"/>
          <p:cNvSpPr/>
          <p:nvPr/>
        </p:nvSpPr>
        <p:spPr>
          <a:xfrm>
            <a:off x="2411760" y="5949280"/>
            <a:ext cx="216024" cy="193383"/>
          </a:xfrm>
          <a:prstGeom prst="ellipse">
            <a:avLst/>
          </a:prstGeom>
          <a:noFill/>
          <a:ln w="25400">
            <a:solidFill>
              <a:schemeClr val="accent5">
                <a:alpha val="9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kstiruutu 3"/>
          <p:cNvSpPr txBox="1"/>
          <p:nvPr/>
        </p:nvSpPr>
        <p:spPr>
          <a:xfrm>
            <a:off x="2997912" y="4565735"/>
            <a:ext cx="1358064" cy="338554"/>
          </a:xfrm>
          <a:prstGeom prst="rect">
            <a:avLst/>
          </a:prstGeom>
          <a:solidFill>
            <a:schemeClr val="bg2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1600" dirty="0" smtClean="0">
                <a:solidFill>
                  <a:schemeClr val="accent3">
                    <a:lumMod val="50000"/>
                  </a:schemeClr>
                </a:solidFill>
              </a:rPr>
              <a:t>Satavan silta</a:t>
            </a:r>
            <a:endParaRPr lang="fi-FI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2787041" y="5876694"/>
            <a:ext cx="4001416" cy="338554"/>
          </a:xfrm>
          <a:prstGeom prst="rect">
            <a:avLst/>
          </a:prstGeom>
          <a:solidFill>
            <a:schemeClr val="bg2">
              <a:alpha val="31000"/>
            </a:schemeClr>
          </a:solidFill>
        </p:spPr>
        <p:txBody>
          <a:bodyPr wrap="none" rtlCol="0">
            <a:spAutoFit/>
          </a:bodyPr>
          <a:lstStyle/>
          <a:p>
            <a:r>
              <a:rPr lang="fi-FI" sz="1600" dirty="0" err="1" smtClean="0">
                <a:solidFill>
                  <a:schemeClr val="accent3">
                    <a:lumMod val="50000"/>
                  </a:schemeClr>
                </a:solidFill>
              </a:rPr>
              <a:t>Salmelansalmen</a:t>
            </a:r>
            <a:r>
              <a:rPr lang="fi-FI" sz="1600" dirty="0" smtClean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fi-FI" sz="1600" dirty="0" err="1" smtClean="0">
                <a:solidFill>
                  <a:schemeClr val="accent3">
                    <a:lumMod val="50000"/>
                  </a:schemeClr>
                </a:solidFill>
              </a:rPr>
              <a:t>Höyttistensalmen</a:t>
            </a:r>
            <a:r>
              <a:rPr lang="fi-FI" sz="1600" dirty="0" smtClean="0">
                <a:solidFill>
                  <a:schemeClr val="accent3">
                    <a:lumMod val="50000"/>
                  </a:schemeClr>
                </a:solidFill>
              </a:rPr>
              <a:t>) silta</a:t>
            </a:r>
            <a:endParaRPr lang="fi-FI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755576" y="764704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Yhteenveto</a:t>
            </a:r>
            <a:endParaRPr lang="fi-FI" dirty="0"/>
          </a:p>
          <a:p>
            <a:r>
              <a:rPr lang="fi-FI" b="1" dirty="0"/>
              <a:t>  </a:t>
            </a:r>
            <a:endParaRPr lang="fi-FI" dirty="0"/>
          </a:p>
          <a:p>
            <a:r>
              <a:rPr lang="fi-FI" dirty="0"/>
              <a:t>Kakskerrantien osan muuttaminen kaduksi tuo kaupungille kunnostuskorjauskustannuksia yhteensä noin </a:t>
            </a:r>
            <a:r>
              <a:rPr lang="fi-FI" b="1" dirty="0"/>
              <a:t>2 380 000 €</a:t>
            </a:r>
            <a:r>
              <a:rPr lang="fi-FI" dirty="0"/>
              <a:t> sekä vuosittaisia ylläpitokustannuksia noin </a:t>
            </a:r>
            <a:r>
              <a:rPr lang="fi-FI" b="1" dirty="0"/>
              <a:t>80 000 € / vuosi.</a:t>
            </a:r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996952"/>
            <a:ext cx="85058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115616" y="2708920"/>
            <a:ext cx="6552728" cy="724942"/>
          </a:xfrm>
        </p:spPr>
        <p:txBody>
          <a:bodyPr>
            <a:normAutofit fontScale="90000"/>
          </a:bodyPr>
          <a:lstStyle/>
          <a:p>
            <a:pPr algn="ctr"/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400" dirty="0" smtClean="0"/>
              <a:t>Kiitos!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319095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3BD74-EA17-574A-98E7-0901538991B3}" type="slidenum">
              <a:rPr lang="fi-FI" smtClean="0"/>
              <a:t>3</a:t>
            </a:fld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28570"/>
            <a:ext cx="8064896" cy="5246312"/>
          </a:xfrm>
          <a:prstGeom prst="rect">
            <a:avLst/>
          </a:prstGeom>
        </p:spPr>
      </p:pic>
      <p:sp>
        <p:nvSpPr>
          <p:cNvPr id="7" name="Otsikko 3"/>
          <p:cNvSpPr txBox="1">
            <a:spLocks/>
          </p:cNvSpPr>
          <p:nvPr/>
        </p:nvSpPr>
        <p:spPr>
          <a:xfrm>
            <a:off x="580296" y="681016"/>
            <a:ext cx="4608512" cy="864097"/>
          </a:xfrm>
          <a:prstGeom prst="rect">
            <a:avLst/>
          </a:prstGeom>
        </p:spPr>
        <p:txBody>
          <a:bodyPr vert="horz" lIns="0" tIns="0" rIns="0" bIns="0" rtlCol="0" anchor="b">
            <a:normAutofit fontScale="25000" lnSpcReduction="20000"/>
          </a:bodyPr>
          <a:lstStyle>
            <a:lvl1pPr algn="l" defTabSz="4572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i-FI" sz="6400" dirty="0" smtClean="0"/>
              <a:t>Rakennemallin RM35 ydinkaupunkiseutu</a:t>
            </a:r>
            <a:r>
              <a:rPr lang="fi-FI" sz="1800" dirty="0" smtClean="0"/>
              <a:t/>
            </a:r>
            <a:br>
              <a:rPr lang="fi-FI" sz="1800" dirty="0" smtClean="0"/>
            </a:br>
            <a:endParaRPr lang="fi-FI" sz="1800" dirty="0"/>
          </a:p>
        </p:txBody>
      </p:sp>
      <p:sp>
        <p:nvSpPr>
          <p:cNvPr id="9" name="Otsikko 3"/>
          <p:cNvSpPr txBox="1">
            <a:spLocks/>
          </p:cNvSpPr>
          <p:nvPr/>
        </p:nvSpPr>
        <p:spPr>
          <a:xfrm>
            <a:off x="1547664" y="3411273"/>
            <a:ext cx="3858166" cy="323434"/>
          </a:xfrm>
          <a:prstGeom prst="rect">
            <a:avLst/>
          </a:prstGeom>
        </p:spPr>
        <p:txBody>
          <a:bodyPr vert="horz" lIns="0" tIns="0" rIns="0" bIns="0" rtlCol="0" anchor="b">
            <a:normAutofit fontScale="25000" lnSpcReduction="20000"/>
          </a:bodyPr>
          <a:lstStyle>
            <a:lvl1pPr algn="l" defTabSz="4572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fi-FI" sz="1800" dirty="0" smtClean="0"/>
              <a:t/>
            </a:r>
            <a:br>
              <a:rPr lang="fi-FI" sz="1800" dirty="0" smtClean="0"/>
            </a:br>
            <a:r>
              <a:rPr lang="fi-FI" sz="6400" dirty="0" smtClean="0"/>
              <a:t>Harva YKR-taajama</a:t>
            </a:r>
            <a:endParaRPr lang="fi-FI" sz="6400" dirty="0"/>
          </a:p>
        </p:txBody>
      </p:sp>
      <p:sp>
        <p:nvSpPr>
          <p:cNvPr id="2" name="Alanuoli 1"/>
          <p:cNvSpPr/>
          <p:nvPr/>
        </p:nvSpPr>
        <p:spPr>
          <a:xfrm>
            <a:off x="1691680" y="1113064"/>
            <a:ext cx="288032" cy="1113065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5148064" y="4258827"/>
            <a:ext cx="3858166" cy="323434"/>
          </a:xfrm>
          <a:solidFill>
            <a:schemeClr val="accent2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fi-FI" sz="1800" dirty="0" smtClean="0"/>
              <a:t/>
            </a:r>
            <a:br>
              <a:rPr lang="fi-FI" sz="1800" dirty="0" smtClean="0"/>
            </a:br>
            <a:r>
              <a:rPr lang="fi-FI" sz="1800" dirty="0" smtClean="0">
                <a:solidFill>
                  <a:schemeClr val="tx2"/>
                </a:solidFill>
              </a:rPr>
              <a:t>Maakuntakaavaluonnoksen selvitysalue</a:t>
            </a:r>
            <a:endParaRPr lang="fi-FI" sz="1800" dirty="0">
              <a:solidFill>
                <a:schemeClr val="tx2"/>
              </a:solidFill>
            </a:endParaRPr>
          </a:p>
        </p:txBody>
      </p:sp>
      <p:sp>
        <p:nvSpPr>
          <p:cNvPr id="3" name="Nuoli oikealle 2"/>
          <p:cNvSpPr/>
          <p:nvPr/>
        </p:nvSpPr>
        <p:spPr>
          <a:xfrm rot="10432947">
            <a:off x="4736278" y="4571143"/>
            <a:ext cx="978408" cy="432523"/>
          </a:xfrm>
          <a:prstGeom prst="righ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75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 txBox="1">
            <a:spLocks/>
          </p:cNvSpPr>
          <p:nvPr/>
        </p:nvSpPr>
        <p:spPr>
          <a:xfrm>
            <a:off x="1835696" y="0"/>
            <a:ext cx="5544184" cy="697558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468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400" dirty="0" err="1" smtClean="0"/>
              <a:t>Satava-Kakskerta</a:t>
            </a:r>
            <a:r>
              <a:rPr lang="fi-FI" sz="2400" dirty="0" smtClean="0"/>
              <a:t> osayleiskaava</a:t>
            </a:r>
            <a:br>
              <a:rPr lang="fi-FI" sz="2400" dirty="0" smtClean="0"/>
            </a:br>
            <a:r>
              <a:rPr lang="fi-FI" sz="2400" dirty="0" smtClean="0"/>
              <a:t>Lähtökohdat</a:t>
            </a:r>
            <a:endParaRPr lang="fi-FI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" y="1693316"/>
            <a:ext cx="5135184" cy="50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iruutu 11"/>
          <p:cNvSpPr txBox="1"/>
          <p:nvPr/>
        </p:nvSpPr>
        <p:spPr>
          <a:xfrm>
            <a:off x="839146" y="839217"/>
            <a:ext cx="781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Yleiskaava </a:t>
            </a:r>
            <a:r>
              <a:rPr lang="fi-FI" dirty="0" smtClean="0">
                <a:solidFill>
                  <a:schemeClr val="bg1"/>
                </a:solidFill>
              </a:rPr>
              <a:t>2029:n luonnoksen pohjaksi valittu </a:t>
            </a:r>
            <a:r>
              <a:rPr lang="fi-FI" dirty="0">
                <a:solidFill>
                  <a:schemeClr val="bg1"/>
                </a:solidFill>
              </a:rPr>
              <a:t>kehityskuva ”Kasvukäytävät</a:t>
            </a:r>
            <a:r>
              <a:rPr lang="fi-FI" dirty="0" smtClean="0">
                <a:solidFill>
                  <a:schemeClr val="bg1"/>
                </a:solidFill>
              </a:rPr>
              <a:t>” – Satavaan ei uusia asukkaita ennen 2030-lukua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93316"/>
            <a:ext cx="4209426" cy="390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5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39603"/>
            <a:ext cx="940165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971600" y="98072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Maakuntakaavaluonnoksen A-alue (rajaus mustalla) / lausunnon A-alue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4211960" y="2996952"/>
            <a:ext cx="33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A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4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40768"/>
            <a:ext cx="9156381" cy="5517232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603473" y="908720"/>
            <a:ext cx="789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>
                <a:solidFill>
                  <a:schemeClr val="bg1"/>
                </a:solidFill>
              </a:rPr>
              <a:t>Alustava osayleiskaavan maankäyttö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" name="Tekstiruutu 1"/>
          <p:cNvSpPr txBox="1"/>
          <p:nvPr/>
        </p:nvSpPr>
        <p:spPr>
          <a:xfrm>
            <a:off x="4355976" y="26369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220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403648" y="1772816"/>
            <a:ext cx="6552728" cy="1949078"/>
          </a:xfrm>
        </p:spPr>
        <p:txBody>
          <a:bodyPr>
            <a:normAutofit/>
          </a:bodyPr>
          <a:lstStyle/>
          <a:p>
            <a:pPr algn="ctr"/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2800" dirty="0" smtClean="0"/>
              <a:t>Vesihuollon kynnysinvestoinnit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0971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65" y="1158239"/>
            <a:ext cx="7639249" cy="4639711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76265" y="340949"/>
            <a:ext cx="7412952" cy="817290"/>
          </a:xfrm>
        </p:spPr>
        <p:txBody>
          <a:bodyPr/>
          <a:lstStyle/>
          <a:p>
            <a:r>
              <a:rPr lang="fi-FI" b="0" dirty="0" smtClean="0"/>
              <a:t>Tilanne ilman investointeja</a:t>
            </a:r>
            <a:br>
              <a:rPr lang="fi-FI" b="0" dirty="0" smtClean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0734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7313" cy="69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Turun kaupunki">
      <a:dk1>
        <a:sysClr val="windowText" lastClr="000000"/>
      </a:dk1>
      <a:lt1>
        <a:sysClr val="window" lastClr="FFFFFF"/>
      </a:lt1>
      <a:dk2>
        <a:srgbClr val="298AAD"/>
      </a:dk2>
      <a:lt2>
        <a:srgbClr val="EEECE1"/>
      </a:lt2>
      <a:accent1>
        <a:srgbClr val="00468B"/>
      </a:accent1>
      <a:accent2>
        <a:srgbClr val="FFB92F"/>
      </a:accent2>
      <a:accent3>
        <a:srgbClr val="B61130"/>
      </a:accent3>
      <a:accent4>
        <a:srgbClr val="FC670D"/>
      </a:accent4>
      <a:accent5>
        <a:srgbClr val="298AAD"/>
      </a:accent5>
      <a:accent6>
        <a:srgbClr val="2C9024"/>
      </a:accent6>
      <a:hlink>
        <a:srgbClr val="0000FF"/>
      </a:hlink>
      <a:folHlink>
        <a:srgbClr val="800080"/>
      </a:folHlink>
    </a:clrScheme>
    <a:fontScheme name="Turun kaupunk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Turun kaupunki">
      <a:dk1>
        <a:sysClr val="windowText" lastClr="000000"/>
      </a:dk1>
      <a:lt1>
        <a:sysClr val="window" lastClr="FFFFFF"/>
      </a:lt1>
      <a:dk2>
        <a:srgbClr val="298AAD"/>
      </a:dk2>
      <a:lt2>
        <a:srgbClr val="EEECE1"/>
      </a:lt2>
      <a:accent1>
        <a:srgbClr val="00468B"/>
      </a:accent1>
      <a:accent2>
        <a:srgbClr val="FFB92F"/>
      </a:accent2>
      <a:accent3>
        <a:srgbClr val="B61130"/>
      </a:accent3>
      <a:accent4>
        <a:srgbClr val="FC670D"/>
      </a:accent4>
      <a:accent5>
        <a:srgbClr val="298AAD"/>
      </a:accent5>
      <a:accent6>
        <a:srgbClr val="2C9024"/>
      </a:accent6>
      <a:hlink>
        <a:srgbClr val="0000FF"/>
      </a:hlink>
      <a:folHlink>
        <a:srgbClr val="800080"/>
      </a:folHlink>
    </a:clrScheme>
    <a:fontScheme name="Turun kaupunk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139888</TotalTime>
  <Words>432</Words>
  <Application>Microsoft Office PowerPoint</Application>
  <PresentationFormat>Näytössä katseltava diaesitys (4:3)</PresentationFormat>
  <Paragraphs>91</Paragraphs>
  <Slides>25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9" baseType="lpstr">
      <vt:lpstr>Arial</vt:lpstr>
      <vt:lpstr>Courier New</vt:lpstr>
      <vt:lpstr>Lucida Grande</vt:lpstr>
      <vt:lpstr>Värilliset</vt:lpstr>
      <vt:lpstr>Osayleiskaavan perusteet ja kynnysinvestoinnit</vt:lpstr>
      <vt:lpstr> Rakennemalli RM35: ydinkaupunkiseutu ja asuinalueet</vt:lpstr>
      <vt:lpstr> Maakuntakaavaluonnoksen selvitysalue</vt:lpstr>
      <vt:lpstr>PowerPoint-esitys</vt:lpstr>
      <vt:lpstr>PowerPoint-esitys</vt:lpstr>
      <vt:lpstr>PowerPoint-esitys</vt:lpstr>
      <vt:lpstr> Vesihuollon kynnysinvestoinnit</vt:lpstr>
      <vt:lpstr>Tilanne ilman investointeja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Vesihuollon järjestäminen YKR-alueella  </vt:lpstr>
      <vt:lpstr>PowerPoint-esitys</vt:lpstr>
      <vt:lpstr>Vesihuoltolaki</vt:lpstr>
      <vt:lpstr>PowerPoint-esitys</vt:lpstr>
      <vt:lpstr>  Kadunrakentamisen kynnysinvestoinnit</vt:lpstr>
      <vt:lpstr>PowerPoint-esitys</vt:lpstr>
      <vt:lpstr>PowerPoint-esitys</vt:lpstr>
      <vt:lpstr>PowerPoint-esitys</vt:lpstr>
      <vt:lpstr>PowerPoint-esitys</vt:lpstr>
      <vt:lpstr>PowerPoint-esitys</vt:lpstr>
      <vt:lpstr>  Kiitos!</vt:lpstr>
    </vt:vector>
  </TitlesOfParts>
  <Company>Turun kaupunki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otsikko</dc:title>
  <dc:creator>Hovi Christina</dc:creator>
  <cp:lastModifiedBy>Lundgren Marika</cp:lastModifiedBy>
  <cp:revision>474</cp:revision>
  <cp:lastPrinted>2014-04-15T07:42:30Z</cp:lastPrinted>
  <dcterms:created xsi:type="dcterms:W3CDTF">2013-04-04T11:04:42Z</dcterms:created>
  <dcterms:modified xsi:type="dcterms:W3CDTF">2016-04-14T11:16:57Z</dcterms:modified>
</cp:coreProperties>
</file>