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7"/>
    <p:sldMasterId id="2147483655" r:id="rId8"/>
  </p:sldMasterIdLst>
  <p:notesMasterIdLst>
    <p:notesMasterId r:id="rId23"/>
  </p:notesMasterIdLst>
  <p:handoutMasterIdLst>
    <p:handoutMasterId r:id="rId24"/>
  </p:handoutMasterIdLst>
  <p:sldIdLst>
    <p:sldId id="270" r:id="rId9"/>
    <p:sldId id="320" r:id="rId10"/>
    <p:sldId id="316" r:id="rId11"/>
    <p:sldId id="322" r:id="rId12"/>
    <p:sldId id="323" r:id="rId13"/>
    <p:sldId id="321" r:id="rId14"/>
    <p:sldId id="313" r:id="rId15"/>
    <p:sldId id="314" r:id="rId16"/>
    <p:sldId id="315" r:id="rId17"/>
    <p:sldId id="326" r:id="rId18"/>
    <p:sldId id="324" r:id="rId19"/>
    <p:sldId id="317" r:id="rId20"/>
    <p:sldId id="299" r:id="rId21"/>
    <p:sldId id="29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0" autoAdjust="0"/>
    <p:restoredTop sz="99900" autoAdjust="0"/>
  </p:normalViewPr>
  <p:slideViewPr>
    <p:cSldViewPr snapToGrid="0" snapToObjects="1">
      <p:cViewPr varScale="1">
        <p:scale>
          <a:sx n="154" d="100"/>
          <a:sy n="154" d="100"/>
        </p:scale>
        <p:origin x="402" y="144"/>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3/24/2016</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6653A-D76F-4216-AAC3-30BBAF4B9AEA}" type="datetimeFigureOut">
              <a:rPr lang="fi-FI" smtClean="0"/>
              <a:t>24.3.2016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48C5E-C4AE-4ABF-B592-E8BFA92FEBB4}" type="slidenum">
              <a:rPr lang="fi-FI" smtClean="0"/>
              <a:t>‹#›</a:t>
            </a:fld>
            <a:endParaRPr lang="fi-FI"/>
          </a:p>
        </p:txBody>
      </p:sp>
    </p:spTree>
    <p:extLst>
      <p:ext uri="{BB962C8B-B14F-4D97-AF65-F5344CB8AC3E}">
        <p14:creationId xmlns:p14="http://schemas.microsoft.com/office/powerpoint/2010/main" val="354855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baseline="0" dirty="0" smtClean="0"/>
              <a:t>Kun esittäjä klikkaa yhtä kuudesta </a:t>
            </a:r>
            <a:r>
              <a:rPr lang="fi-FI" baseline="0" smtClean="0"/>
              <a:t>pallurasta, </a:t>
            </a:r>
            <a:r>
              <a:rPr lang="fi-FI" baseline="0" dirty="0" smtClean="0"/>
              <a:t>esitys hyppää ”piilotettuun diaan”, josta löytyy otsikon mukainen dia</a:t>
            </a:r>
          </a:p>
          <a:p>
            <a:pPr marL="171450" indent="-171450">
              <a:buFontTx/>
              <a:buChar char="-"/>
            </a:pPr>
            <a:r>
              <a:rPr lang="fi-FI" baseline="0" dirty="0" smtClean="0"/>
              <a:t>Kuvat tulevat piilotettuihin dioihin.</a:t>
            </a:r>
          </a:p>
          <a:p>
            <a:pPr marL="171450" indent="-171450">
              <a:buFontTx/>
              <a:buChar char="-"/>
            </a:pPr>
            <a:r>
              <a:rPr lang="fi-FI" baseline="0" dirty="0" err="1" smtClean="0"/>
              <a:t>Piilodioissa</a:t>
            </a:r>
            <a:r>
              <a:rPr lang="fi-FI" baseline="0" dirty="0" smtClean="0"/>
              <a:t> ”Palaa sisällysluetteloon” -linkki.</a:t>
            </a:r>
            <a:endParaRPr lang="fi-FI" dirty="0"/>
          </a:p>
        </p:txBody>
      </p:sp>
      <p:sp>
        <p:nvSpPr>
          <p:cNvPr id="4" name="Dian numeron paikkamerkki 3"/>
          <p:cNvSpPr>
            <a:spLocks noGrp="1"/>
          </p:cNvSpPr>
          <p:nvPr>
            <p:ph type="sldNum" sz="quarter" idx="10"/>
          </p:nvPr>
        </p:nvSpPr>
        <p:spPr/>
        <p:txBody>
          <a:bodyPr/>
          <a:lstStyle/>
          <a:p>
            <a:fld id="{8462D96E-B540-4F78-BFF9-654260E9DC4F}" type="slidenum">
              <a:rPr lang="fi-FI" smtClean="0">
                <a:solidFill>
                  <a:prstClr val="black"/>
                </a:solidFill>
              </a:rPr>
              <a:pPr/>
              <a:t>12</a:t>
            </a:fld>
            <a:endParaRPr lang="fi-FI">
              <a:solidFill>
                <a:prstClr val="black"/>
              </a:solidFill>
            </a:endParaRPr>
          </a:p>
        </p:txBody>
      </p:sp>
    </p:spTree>
    <p:extLst>
      <p:ext uri="{BB962C8B-B14F-4D97-AF65-F5344CB8AC3E}">
        <p14:creationId xmlns:p14="http://schemas.microsoft.com/office/powerpoint/2010/main" val="984179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1_Tyhj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a:xfrm>
            <a:off x="457200" y="4767264"/>
            <a:ext cx="2133600" cy="273844"/>
          </a:xfrm>
          <a:prstGeom prst="rect">
            <a:avLst/>
          </a:prstGeom>
        </p:spPr>
        <p:txBody>
          <a:bodyPr/>
          <a:lstStyle/>
          <a:p>
            <a:fld id="{E326B372-C8F8-4581-A770-AAE54F912C1E}" type="datetime1">
              <a:rPr lang="fi-FI" smtClean="0">
                <a:solidFill>
                  <a:prstClr val="black">
                    <a:tint val="75000"/>
                  </a:prstClr>
                </a:solidFill>
              </a:rPr>
              <a:pPr/>
              <a:t>24.3.2016</a:t>
            </a:fld>
            <a:endParaRPr lang="fi-FI" dirty="0">
              <a:solidFill>
                <a:prstClr val="black">
                  <a:tint val="75000"/>
                </a:prstClr>
              </a:solidFill>
            </a:endParaRPr>
          </a:p>
        </p:txBody>
      </p:sp>
      <p:sp>
        <p:nvSpPr>
          <p:cNvPr id="6" name="Alatunnisteen paikkamerkki 5"/>
          <p:cNvSpPr>
            <a:spLocks noGrp="1"/>
          </p:cNvSpPr>
          <p:nvPr>
            <p:ph type="ftr" sz="quarter" idx="11"/>
          </p:nvPr>
        </p:nvSpPr>
        <p:spPr>
          <a:xfrm>
            <a:off x="3124200" y="4767264"/>
            <a:ext cx="2895600" cy="273844"/>
          </a:xfrm>
          <a:prstGeom prst="rect">
            <a:avLst/>
          </a:prstGeom>
        </p:spPr>
        <p:txBody>
          <a:bodyPr/>
          <a:lstStyle/>
          <a:p>
            <a:r>
              <a:rPr lang="fi-FI" smtClean="0">
                <a:solidFill>
                  <a:prstClr val="black">
                    <a:tint val="75000"/>
                  </a:prstClr>
                </a:solidFill>
              </a:rPr>
              <a:t>Sari Forsman</a:t>
            </a:r>
            <a:endParaRPr lang="fi-FI">
              <a:solidFill>
                <a:prstClr val="black">
                  <a:tint val="75000"/>
                </a:prstClr>
              </a:solidFill>
            </a:endParaRPr>
          </a:p>
        </p:txBody>
      </p:sp>
      <p:sp>
        <p:nvSpPr>
          <p:cNvPr id="7" name="Dian numeron paikkamerkki 6"/>
          <p:cNvSpPr>
            <a:spLocks noGrp="1"/>
          </p:cNvSpPr>
          <p:nvPr>
            <p:ph type="sldNum" sz="quarter" idx="12"/>
          </p:nvPr>
        </p:nvSpPr>
        <p:spPr>
          <a:xfrm>
            <a:off x="6553200" y="4767264"/>
            <a:ext cx="2133600" cy="273844"/>
          </a:xfrm>
          <a:prstGeom prst="rect">
            <a:avLst/>
          </a:prstGeom>
        </p:spPr>
        <p:txBody>
          <a:bodyPr/>
          <a:lstStyle/>
          <a:p>
            <a:fld id="{5313BD74-EA17-574A-98E7-0901538991B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30374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Otsikko ja sisältö">
    <p:spTree>
      <p:nvGrpSpPr>
        <p:cNvPr id="1" name=""/>
        <p:cNvGrpSpPr/>
        <p:nvPr/>
      </p:nvGrpSpPr>
      <p:grpSpPr>
        <a:xfrm>
          <a:off x="0" y="0"/>
          <a:ext cx="0" cy="0"/>
          <a:chOff x="0" y="0"/>
          <a:chExt cx="0" cy="0"/>
        </a:xfrm>
      </p:grpSpPr>
      <p:sp>
        <p:nvSpPr>
          <p:cNvPr id="15" name="Otsikko 14"/>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quarter" idx="13"/>
          </p:nvPr>
        </p:nvSpPr>
        <p:spPr>
          <a:xfrm>
            <a:off x="684214" y="1168003"/>
            <a:ext cx="7775575" cy="33480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4"/>
          </p:nvPr>
        </p:nvSpPr>
        <p:spPr>
          <a:xfrm>
            <a:off x="457200" y="4767263"/>
            <a:ext cx="2133600" cy="273844"/>
          </a:xfrm>
          <a:prstGeom prst="rect">
            <a:avLst/>
          </a:prstGeom>
        </p:spPr>
        <p:txBody>
          <a:bodyPr/>
          <a:lstStyle/>
          <a:p>
            <a:fld id="{3CC6C37C-50FE-4074-B1CC-F593BBF2B27D}" type="datetime1">
              <a:rPr lang="fi-FI" smtClean="0"/>
              <a:t>24.3.2016</a:t>
            </a:fld>
            <a:endParaRPr lang="fi-FI" dirty="0"/>
          </a:p>
        </p:txBody>
      </p:sp>
      <p:sp>
        <p:nvSpPr>
          <p:cNvPr id="6" name="Alatunnisteen paikkamerkki 5"/>
          <p:cNvSpPr>
            <a:spLocks noGrp="1"/>
          </p:cNvSpPr>
          <p:nvPr>
            <p:ph type="ftr" sz="quarter" idx="15"/>
          </p:nvPr>
        </p:nvSpPr>
        <p:spPr>
          <a:xfrm>
            <a:off x="3124200" y="4767263"/>
            <a:ext cx="2895600" cy="273844"/>
          </a:xfrm>
          <a:prstGeom prst="rect">
            <a:avLst/>
          </a:prstGeom>
        </p:spPr>
        <p:txBody>
          <a:bodyPr/>
          <a:lstStyle/>
          <a:p>
            <a:r>
              <a:rPr lang="fi-FI" smtClean="0"/>
              <a:t>Esittäjän nimi</a:t>
            </a:r>
            <a:endParaRPr lang="fi-FI"/>
          </a:p>
        </p:txBody>
      </p:sp>
      <p:sp>
        <p:nvSpPr>
          <p:cNvPr id="7" name="Dian numeron paikkamerkki 6"/>
          <p:cNvSpPr>
            <a:spLocks noGrp="1"/>
          </p:cNvSpPr>
          <p:nvPr>
            <p:ph type="sldNum" sz="quarter" idx="16"/>
          </p:nvPr>
        </p:nvSpPr>
        <p:spPr>
          <a:xfrm>
            <a:off x="6553200" y="4767263"/>
            <a:ext cx="2133600" cy="273844"/>
          </a:xfrm>
          <a:prstGeom prst="rect">
            <a:avLst/>
          </a:prstGeom>
        </p:spPr>
        <p:txBody>
          <a:bodyPr/>
          <a:lstStyle/>
          <a:p>
            <a:fld id="{5313BD74-EA17-574A-98E7-0901538991B3}" type="slidenum">
              <a:rPr lang="fi-FI" smtClean="0"/>
              <a:t>‹#›</a:t>
            </a:fld>
            <a:endParaRPr lang="fi-FI"/>
          </a:p>
        </p:txBody>
      </p:sp>
    </p:spTree>
    <p:extLst>
      <p:ext uri="{BB962C8B-B14F-4D97-AF65-F5344CB8AC3E}">
        <p14:creationId xmlns:p14="http://schemas.microsoft.com/office/powerpoint/2010/main" val="2148014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80447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 id="2147483692" r:id="rId8"/>
    <p:sldLayoutId id="2147483693" r:id="rId9"/>
    <p:sldLayoutId id="2147483694" r:id="rId10"/>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noProof="0" dirty="0" err="1" smtClean="0"/>
              <a:t>Kh</a:t>
            </a:r>
            <a:r>
              <a:rPr lang="fi-FI" noProof="0" dirty="0" smtClean="0"/>
              <a:t> </a:t>
            </a:r>
            <a:r>
              <a:rPr lang="fi-FI" smtClean="0"/>
              <a:t>29.3.</a:t>
            </a:r>
            <a:r>
              <a:rPr lang="fi-FI" noProof="0" smtClean="0"/>
              <a:t>2016</a:t>
            </a:r>
            <a:endParaRPr lang="fi-FI" noProof="0" dirty="0"/>
          </a:p>
        </p:txBody>
      </p:sp>
      <p:sp>
        <p:nvSpPr>
          <p:cNvPr id="3" name="Title 2"/>
          <p:cNvSpPr>
            <a:spLocks noGrp="1"/>
          </p:cNvSpPr>
          <p:nvPr>
            <p:ph type="ctrTitle"/>
          </p:nvPr>
        </p:nvSpPr>
        <p:spPr/>
        <p:txBody>
          <a:bodyPr/>
          <a:lstStyle/>
          <a:p>
            <a:r>
              <a:rPr lang="fi-FI" sz="4000" noProof="0" dirty="0" smtClean="0"/>
              <a:t>Avustusten </a:t>
            </a:r>
            <a:r>
              <a:rPr lang="fi-FI" sz="4000" dirty="0" smtClean="0"/>
              <a:t>hallinta</a:t>
            </a:r>
            <a:r>
              <a:rPr lang="fi-FI" sz="4000" noProof="0" dirty="0" smtClean="0"/>
              <a:t>mallin uudistaminen</a:t>
            </a:r>
            <a:br>
              <a:rPr lang="fi-FI" sz="4000" noProof="0" dirty="0" smtClean="0"/>
            </a:br>
            <a:r>
              <a:rPr lang="fi-FI" sz="4000" noProof="0" dirty="0" smtClean="0"/>
              <a:t/>
            </a:r>
            <a:br>
              <a:rPr lang="fi-FI" sz="4000" noProof="0" dirty="0" smtClean="0"/>
            </a:br>
            <a:endParaRPr lang="fi-FI" sz="4000" noProof="0" dirty="0"/>
          </a:p>
        </p:txBody>
      </p:sp>
    </p:spTree>
    <p:extLst>
      <p:ext uri="{BB962C8B-B14F-4D97-AF65-F5344CB8AC3E}">
        <p14:creationId xmlns:p14="http://schemas.microsoft.com/office/powerpoint/2010/main" val="79063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Avustusten yleisohje</a:t>
            </a:r>
            <a:br>
              <a:rPr lang="fi-FI" dirty="0" smtClean="0"/>
            </a:br>
            <a:r>
              <a:rPr lang="fi-FI" sz="1800" dirty="0" smtClean="0"/>
              <a:t>Kaupunginhallitus</a:t>
            </a:r>
            <a:endParaRPr lang="fi-FI" dirty="0"/>
          </a:p>
        </p:txBody>
      </p:sp>
      <p:sp>
        <p:nvSpPr>
          <p:cNvPr id="3" name="Sisällön paikkamerkki 2"/>
          <p:cNvSpPr>
            <a:spLocks noGrp="1"/>
          </p:cNvSpPr>
          <p:nvPr>
            <p:ph sz="quarter" idx="13"/>
          </p:nvPr>
        </p:nvSpPr>
        <p:spPr>
          <a:xfrm>
            <a:off x="800945" y="1245825"/>
            <a:ext cx="7775575" cy="3348038"/>
          </a:xfrm>
        </p:spPr>
        <p:txBody>
          <a:bodyPr/>
          <a:lstStyle/>
          <a:p>
            <a:pPr marL="0" lvl="1" indent="0">
              <a:buNone/>
            </a:pPr>
            <a:r>
              <a:rPr lang="fi-FI" sz="1600" dirty="0" smtClean="0"/>
              <a:t>Avustushakemukset </a:t>
            </a:r>
            <a:r>
              <a:rPr lang="fi-FI" sz="1600" dirty="0"/>
              <a:t>tehdään ensisijaisesti sähköiseen järjestelmään ja hakemukset  myös käsitellään järjestelmäavusteisesti. </a:t>
            </a:r>
          </a:p>
          <a:p>
            <a:pPr marL="0" lvl="1" indent="0">
              <a:buNone/>
            </a:pPr>
            <a:r>
              <a:rPr lang="fi-FI" sz="1600" dirty="0" smtClean="0"/>
              <a:t>Myöhästyneenä </a:t>
            </a:r>
            <a:r>
              <a:rPr lang="fi-FI" sz="1600" dirty="0"/>
              <a:t>saapuneita hakemuksia ei oteta käsiteltäväksi. </a:t>
            </a:r>
          </a:p>
          <a:p>
            <a:pPr marL="0" lvl="1" indent="0">
              <a:buNone/>
            </a:pPr>
            <a:r>
              <a:rPr lang="fi-FI" sz="1600" dirty="0" smtClean="0"/>
              <a:t>Avustus </a:t>
            </a:r>
            <a:r>
              <a:rPr lang="fi-FI" sz="1600" dirty="0"/>
              <a:t>maksetaan päätöksen tultua lainvoimaiseksi ja kun toimialan mahdollisesti määrittelemät muut maksuehdot ovat täyttyneet, ellei päätöksessä ole maksuaikataulusta muuta mainittu. </a:t>
            </a:r>
          </a:p>
          <a:p>
            <a:pPr marL="0" lvl="1" indent="0">
              <a:buNone/>
            </a:pPr>
            <a:r>
              <a:rPr lang="fi-FI" sz="1600" dirty="0"/>
              <a:t>Avustuksen ennakkoa voidaan myöntää päätöksessä tarkemmin määritellyin ehdoin edellisenä vuonna yleisavustusta saaneelle </a:t>
            </a:r>
            <a:r>
              <a:rPr lang="fi-FI" sz="1600" dirty="0" smtClean="0"/>
              <a:t>hakijalle</a:t>
            </a:r>
            <a:r>
              <a:rPr lang="fi-FI" sz="1600" dirty="0"/>
              <a:t>. Avustuksen saajan on sitouduttava tarvittaessa palauttamaan saamansa avustus ja saajan tulee vaadittaessa asettaa palauttamiselle turvaava </a:t>
            </a:r>
            <a:r>
              <a:rPr lang="fi-FI" sz="1600" dirty="0" smtClean="0"/>
              <a:t>vakuus</a:t>
            </a:r>
            <a:r>
              <a:rPr lang="fi-FI" sz="1600" dirty="0"/>
              <a:t>.</a:t>
            </a:r>
          </a:p>
          <a:p>
            <a:pPr marL="0" lvl="1" indent="0">
              <a:buNone/>
            </a:pPr>
            <a:endParaRPr lang="fi-FI" sz="1600" dirty="0"/>
          </a:p>
          <a:p>
            <a:pPr marL="0" lvl="1" indent="0">
              <a:buNone/>
            </a:pPr>
            <a:endParaRPr lang="fi-FI" sz="1600" dirty="0"/>
          </a:p>
          <a:p>
            <a:endParaRPr lang="fi-FI" dirty="0"/>
          </a:p>
        </p:txBody>
      </p:sp>
    </p:spTree>
    <p:extLst>
      <p:ext uri="{BB962C8B-B14F-4D97-AF65-F5344CB8AC3E}">
        <p14:creationId xmlns:p14="http://schemas.microsoft.com/office/powerpoint/2010/main" val="138068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357504"/>
            <a:ext cx="8280056" cy="486054"/>
          </a:xfrm>
        </p:spPr>
        <p:txBody>
          <a:bodyPr>
            <a:normAutofit/>
          </a:bodyPr>
          <a:lstStyle/>
          <a:p>
            <a:r>
              <a:rPr lang="fi-FI" sz="2400" dirty="0"/>
              <a:t>T</a:t>
            </a:r>
            <a:r>
              <a:rPr lang="fi-FI" sz="2400" dirty="0" smtClean="0"/>
              <a:t>avoiteprosessin kuvaus</a:t>
            </a:r>
            <a:endParaRPr lang="fi-FI" sz="2400" dirty="0"/>
          </a:p>
        </p:txBody>
      </p:sp>
      <p:sp>
        <p:nvSpPr>
          <p:cNvPr id="4" name="Päivämäärän paikkamerkki 3"/>
          <p:cNvSpPr>
            <a:spLocks noGrp="1"/>
          </p:cNvSpPr>
          <p:nvPr>
            <p:ph type="dt" sz="half" idx="14"/>
          </p:nvPr>
        </p:nvSpPr>
        <p:spPr/>
        <p:txBody>
          <a:bodyPr/>
          <a:lstStyle/>
          <a:p>
            <a:fld id="{EEAC6AFC-963A-4F90-86EA-682AA6BFAAF6}" type="datetime1">
              <a:rPr lang="fi-FI" smtClean="0"/>
              <a:t>24.3.2016</a:t>
            </a:fld>
            <a:endParaRPr lang="fi-FI" dirty="0"/>
          </a:p>
        </p:txBody>
      </p:sp>
      <p:sp>
        <p:nvSpPr>
          <p:cNvPr id="5" name="Alatunnisteen paikkamerkki 4"/>
          <p:cNvSpPr>
            <a:spLocks noGrp="1"/>
          </p:cNvSpPr>
          <p:nvPr>
            <p:ph type="ftr" sz="quarter" idx="15"/>
          </p:nvPr>
        </p:nvSpPr>
        <p:spPr/>
        <p:txBody>
          <a:bodyPr/>
          <a:lstStyle/>
          <a:p>
            <a:r>
              <a:rPr lang="fi-FI" smtClean="0"/>
              <a:t>Esittäjän nimi</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11</a:t>
            </a:fld>
            <a:endParaRPr lang="fi-FI"/>
          </a:p>
        </p:txBody>
      </p:sp>
      <p:pic>
        <p:nvPicPr>
          <p:cNvPr id="7" name="Picture 2"/>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brightnessContrast bright="-15000" contrast="82000"/>
                    </a14:imgEffect>
                  </a14:imgLayer>
                </a14:imgProps>
              </a:ext>
              <a:ext uri="{28A0092B-C50C-407E-A947-70E740481C1C}">
                <a14:useLocalDpi xmlns:a14="http://schemas.microsoft.com/office/drawing/2010/main" val="0"/>
              </a:ext>
            </a:extLst>
          </a:blip>
          <a:srcRect/>
          <a:stretch>
            <a:fillRect/>
          </a:stretch>
        </p:blipFill>
        <p:spPr bwMode="auto">
          <a:xfrm>
            <a:off x="107504" y="843557"/>
            <a:ext cx="8856983" cy="419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79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489" y="0"/>
            <a:ext cx="7474511" cy="5143500"/>
          </a:xfrm>
          <a:prstGeom prst="rect">
            <a:avLst/>
          </a:prstGeom>
        </p:spPr>
      </p:pic>
      <p:sp>
        <p:nvSpPr>
          <p:cNvPr id="3" name="Title Placeholder 2"/>
          <p:cNvSpPr>
            <a:spLocks noGrp="1"/>
          </p:cNvSpPr>
          <p:nvPr>
            <p:ph type="title"/>
          </p:nvPr>
        </p:nvSpPr>
        <p:spPr>
          <a:xfrm>
            <a:off x="1203912" y="25435"/>
            <a:ext cx="7412952" cy="748904"/>
          </a:xfrm>
        </p:spPr>
        <p:txBody>
          <a:bodyPr/>
          <a:lstStyle/>
          <a:p>
            <a:pPr algn="ctr"/>
            <a:r>
              <a:rPr lang="fi-FI" noProof="0" dirty="0" err="1" smtClean="0">
                <a:solidFill>
                  <a:schemeClr val="bg1"/>
                </a:solidFill>
              </a:rPr>
              <a:t>Mun</a:t>
            </a:r>
            <a:r>
              <a:rPr lang="fi-FI" dirty="0" smtClean="0">
                <a:solidFill>
                  <a:schemeClr val="bg1"/>
                </a:solidFill>
              </a:rPr>
              <a:t>Turku</a:t>
            </a:r>
            <a:r>
              <a:rPr lang="fi-FI" dirty="0" smtClean="0"/>
              <a:t> vuonna 2029</a:t>
            </a:r>
            <a:endParaRPr lang="fi-FI" noProof="0" dirty="0"/>
          </a:p>
        </p:txBody>
      </p:sp>
      <p:sp>
        <p:nvSpPr>
          <p:cNvPr id="5" name="Suorakulmio 4"/>
          <p:cNvSpPr/>
          <p:nvPr/>
        </p:nvSpPr>
        <p:spPr>
          <a:xfrm>
            <a:off x="3781098" y="2369879"/>
            <a:ext cx="2253937" cy="1187368"/>
          </a:xfrm>
          <a:prstGeom prst="rect">
            <a:avLst/>
          </a:prstGeom>
          <a:effectLst>
            <a:outerShdw blurRad="40000" dist="23000" dir="5400000" rotWithShape="0">
              <a:srgbClr val="000000">
                <a:alpha val="35000"/>
              </a:srgbClr>
            </a:outerShdw>
            <a:reflection blurRad="6350" stA="50000" endA="300" endPos="38500" dist="50800" dir="5400000" sy="-100000" algn="bl" rotWithShape="0"/>
          </a:effectLst>
          <a:scene3d>
            <a:camera prst="isometricOffAxis1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fi-FI" b="1" dirty="0" err="1" smtClean="0">
                <a:solidFill>
                  <a:prstClr val="white"/>
                </a:solidFill>
              </a:rPr>
              <a:t>MunTurku</a:t>
            </a:r>
            <a:endParaRPr lang="fi-FI" b="1" dirty="0">
              <a:solidFill>
                <a:prstClr val="white"/>
              </a:solidFill>
            </a:endParaRPr>
          </a:p>
        </p:txBody>
      </p:sp>
      <p:sp>
        <p:nvSpPr>
          <p:cNvPr id="6" name="Ellipsi 5">
            <a:hlinkClick r:id="" action="ppaction://noaction"/>
          </p:cNvPr>
          <p:cNvSpPr/>
          <p:nvPr/>
        </p:nvSpPr>
        <p:spPr>
          <a:xfrm>
            <a:off x="992150" y="1002054"/>
            <a:ext cx="2628685" cy="1285302"/>
          </a:xfrm>
          <a:prstGeom prst="ellipse">
            <a:avLst/>
          </a:prstGeom>
          <a:solidFill>
            <a:srgbClr val="7DCDC8"/>
          </a:solidFill>
          <a:ln>
            <a:noFill/>
          </a:ln>
          <a:effectLst>
            <a:glow rad="228600">
              <a:schemeClr val="accent1">
                <a:satMod val="175000"/>
                <a:alpha val="40000"/>
              </a:schemeClr>
            </a:glow>
            <a:outerShdw blurRad="225425" dist="50800" dir="5220000" algn="ctr">
              <a:srgbClr val="000000">
                <a:alpha val="33000"/>
              </a:srgbClr>
            </a:outerShdw>
            <a:reflection blurRad="6350" stA="50000" endA="275" endPos="40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smtClean="0">
                <a:solidFill>
                  <a:srgbClr val="1F497D"/>
                </a:solidFill>
              </a:rPr>
              <a:t>Hälytykset ja herätteet</a:t>
            </a:r>
            <a:endParaRPr lang="fi-FI" sz="1400" b="1" dirty="0">
              <a:solidFill>
                <a:prstClr val="white"/>
              </a:solidFill>
            </a:endParaRPr>
          </a:p>
          <a:p>
            <a:pPr marL="285750" indent="-285750" algn="ctr">
              <a:buFont typeface="Wingdings" panose="05000000000000000000" pitchFamily="2" charset="2"/>
              <a:buChar char="Ø"/>
            </a:pPr>
            <a:r>
              <a:rPr lang="fi-FI" sz="1400" dirty="0" smtClean="0">
                <a:solidFill>
                  <a:prstClr val="white"/>
                </a:solidFill>
              </a:rPr>
              <a:t>”rokotus vanhenee”</a:t>
            </a:r>
            <a:endParaRPr lang="fi-FI" sz="1400" dirty="0">
              <a:solidFill>
                <a:prstClr val="white"/>
              </a:solidFill>
            </a:endParaRPr>
          </a:p>
        </p:txBody>
      </p:sp>
      <p:sp>
        <p:nvSpPr>
          <p:cNvPr id="7" name="Ellipsi 6">
            <a:hlinkClick r:id="" action="ppaction://noaction"/>
          </p:cNvPr>
          <p:cNvSpPr/>
          <p:nvPr/>
        </p:nvSpPr>
        <p:spPr>
          <a:xfrm>
            <a:off x="6242793" y="897158"/>
            <a:ext cx="2521324" cy="1354266"/>
          </a:xfrm>
          <a:prstGeom prst="ellipse">
            <a:avLst/>
          </a:prstGeom>
          <a:solidFill>
            <a:schemeClr val="accent1"/>
          </a:solidFill>
          <a:ln>
            <a:noFill/>
          </a:ln>
          <a:effectLst>
            <a:glow rad="228600">
              <a:schemeClr val="accent2">
                <a:satMod val="175000"/>
                <a:alpha val="40000"/>
              </a:schemeClr>
            </a:glow>
            <a:outerShdw blurRad="184150" dist="241300" dir="11520000" sx="110000" sy="110000" algn="ctr">
              <a:srgbClr val="000000">
                <a:alpha val="18000"/>
              </a:srgbClr>
            </a:outerShdw>
            <a:reflection blurRad="6350" stA="50000" endA="300" endPos="385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smtClean="0">
                <a:solidFill>
                  <a:srgbClr val="1F497D"/>
                </a:solidFill>
              </a:rPr>
              <a:t>Demokratia</a:t>
            </a:r>
            <a:endParaRPr lang="fi-FI" sz="1400" b="1" dirty="0" smtClean="0">
              <a:solidFill>
                <a:prstClr val="white"/>
              </a:solidFill>
            </a:endParaRPr>
          </a:p>
          <a:p>
            <a:pPr marL="742950" lvl="1" indent="-285750">
              <a:buFont typeface="Wingdings" panose="05000000000000000000" pitchFamily="2" charset="2"/>
              <a:buChar char="Ø"/>
            </a:pPr>
            <a:r>
              <a:rPr lang="fi-FI" sz="1200" dirty="0" smtClean="0">
                <a:solidFill>
                  <a:prstClr val="white"/>
                </a:solidFill>
              </a:rPr>
              <a:t>Mielipide asuinalueen kaavasta</a:t>
            </a:r>
            <a:endParaRPr lang="fi-FI" sz="1200" dirty="0">
              <a:solidFill>
                <a:prstClr val="white"/>
              </a:solidFill>
            </a:endParaRPr>
          </a:p>
        </p:txBody>
      </p:sp>
      <p:sp>
        <p:nvSpPr>
          <p:cNvPr id="9" name="Ellipsi 8">
            <a:hlinkClick r:id="" action="ppaction://noaction"/>
          </p:cNvPr>
          <p:cNvSpPr/>
          <p:nvPr/>
        </p:nvSpPr>
        <p:spPr>
          <a:xfrm>
            <a:off x="992150" y="2461900"/>
            <a:ext cx="2706624" cy="1626108"/>
          </a:xfrm>
          <a:prstGeom prst="ellipse">
            <a:avLst/>
          </a:prstGeom>
          <a:solidFill>
            <a:schemeClr val="accent6"/>
          </a:solidFill>
          <a:ln>
            <a:noFill/>
          </a:ln>
          <a:effectLst>
            <a:glow rad="228600">
              <a:schemeClr val="accent6">
                <a:satMod val="175000"/>
                <a:alpha val="40000"/>
              </a:schemeClr>
            </a:glow>
            <a:outerShdw blurRad="225425" dist="50800" dir="5220000" algn="ctr">
              <a:srgbClr val="000000">
                <a:alpha val="33000"/>
              </a:srgbClr>
            </a:outerShdw>
            <a:reflection blurRad="6350" stA="50000" endA="275" endPos="40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smtClean="0">
                <a:solidFill>
                  <a:srgbClr val="1F497D"/>
                </a:solidFill>
              </a:rPr>
              <a:t>Puolesta asiointi</a:t>
            </a:r>
          </a:p>
          <a:p>
            <a:pPr marL="285750" indent="-285750">
              <a:buFont typeface="Wingdings" panose="05000000000000000000" pitchFamily="2" charset="2"/>
              <a:buChar char="Ø"/>
            </a:pPr>
            <a:r>
              <a:rPr lang="fi-FI" sz="1400" dirty="0" smtClean="0">
                <a:solidFill>
                  <a:prstClr val="white"/>
                </a:solidFill>
              </a:rPr>
              <a:t>Omat lapset</a:t>
            </a:r>
          </a:p>
          <a:p>
            <a:pPr marL="285750" indent="-285750">
              <a:buFont typeface="Wingdings" panose="05000000000000000000" pitchFamily="2" charset="2"/>
              <a:buChar char="Ø"/>
            </a:pPr>
            <a:r>
              <a:rPr lang="fi-FI" sz="1400" dirty="0" smtClean="0">
                <a:solidFill>
                  <a:prstClr val="white"/>
                </a:solidFill>
              </a:rPr>
              <a:t>Eläkeiän saavuttaneet vanhemmat</a:t>
            </a:r>
          </a:p>
        </p:txBody>
      </p:sp>
      <p:sp>
        <p:nvSpPr>
          <p:cNvPr id="10" name="Ellipsi 9">
            <a:hlinkClick r:id="" action="ppaction://noaction"/>
          </p:cNvPr>
          <p:cNvSpPr/>
          <p:nvPr/>
        </p:nvSpPr>
        <p:spPr>
          <a:xfrm>
            <a:off x="5907287" y="2610725"/>
            <a:ext cx="2904721" cy="1569778"/>
          </a:xfrm>
          <a:prstGeom prst="ellipse">
            <a:avLst/>
          </a:prstGeom>
          <a:solidFill>
            <a:schemeClr val="accent2"/>
          </a:solidFill>
          <a:ln>
            <a:noFill/>
          </a:ln>
          <a:effectLst>
            <a:glow rad="228600">
              <a:schemeClr val="accent3">
                <a:satMod val="175000"/>
                <a:alpha val="40000"/>
              </a:schemeClr>
            </a:glow>
            <a:outerShdw blurRad="184150" dist="241300" dir="11520000" sx="110000" sy="110000" algn="ctr">
              <a:srgbClr val="000000">
                <a:alpha val="18000"/>
              </a:srgbClr>
            </a:outerShdw>
            <a:reflection blurRad="6350" stA="50000" endA="275" endPos="40000" dist="1016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smtClean="0">
                <a:solidFill>
                  <a:srgbClr val="46BFEA"/>
                </a:solidFill>
              </a:rPr>
              <a:t/>
            </a:r>
            <a:br>
              <a:rPr lang="fi-FI" sz="1400" b="1" dirty="0" smtClean="0">
                <a:solidFill>
                  <a:srgbClr val="46BFEA"/>
                </a:solidFill>
              </a:rPr>
            </a:br>
            <a:r>
              <a:rPr lang="fi-FI" sz="1400" b="1" dirty="0" err="1" smtClean="0">
                <a:solidFill>
                  <a:srgbClr val="46BFEA"/>
                </a:solidFill>
              </a:rPr>
              <a:t>Palvelukonfiguraattori</a:t>
            </a:r>
            <a:endParaRPr lang="fi-FI" sz="1400" b="1" dirty="0">
              <a:solidFill>
                <a:srgbClr val="46BFEA"/>
              </a:solidFill>
            </a:endParaRPr>
          </a:p>
          <a:p>
            <a:pPr marL="628650" lvl="1" indent="-171450">
              <a:buFont typeface="Wingdings" panose="05000000000000000000" pitchFamily="2" charset="2"/>
              <a:buChar char="Ø"/>
            </a:pPr>
            <a:r>
              <a:rPr lang="fi-FI" sz="1200" dirty="0" smtClean="0">
                <a:solidFill>
                  <a:prstClr val="white"/>
                </a:solidFill>
              </a:rPr>
              <a:t>Omakotitalon rakentajalle ”rakentajan polku”</a:t>
            </a:r>
          </a:p>
        </p:txBody>
      </p:sp>
      <p:cxnSp>
        <p:nvCxnSpPr>
          <p:cNvPr id="12" name="Suora nuoliyhdysviiva 11"/>
          <p:cNvCxnSpPr/>
          <p:nvPr/>
        </p:nvCxnSpPr>
        <p:spPr>
          <a:xfrm>
            <a:off x="3113649" y="1964963"/>
            <a:ext cx="873705" cy="572922"/>
          </a:xfrm>
          <a:prstGeom prst="straightConnector1">
            <a:avLst/>
          </a:prstGeom>
          <a:ln>
            <a:tailEnd type="arrow"/>
          </a:ln>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3" name="Suora nuoliyhdysviiva 12"/>
          <p:cNvCxnSpPr/>
          <p:nvPr/>
        </p:nvCxnSpPr>
        <p:spPr>
          <a:xfrm flipV="1">
            <a:off x="3375717" y="3102175"/>
            <a:ext cx="611637" cy="55000"/>
          </a:xfrm>
          <a:prstGeom prst="straightConnector1">
            <a:avLst/>
          </a:prstGeom>
          <a:ln>
            <a:tailEnd type="arrow"/>
          </a:ln>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5" name="Suora nuoliyhdysviiva 14"/>
          <p:cNvCxnSpPr/>
          <p:nvPr/>
        </p:nvCxnSpPr>
        <p:spPr>
          <a:xfrm flipH="1">
            <a:off x="5789114" y="1835524"/>
            <a:ext cx="887351" cy="507461"/>
          </a:xfrm>
          <a:prstGeom prst="straightConnector1">
            <a:avLst/>
          </a:prstGeom>
          <a:ln>
            <a:tailEnd type="arrow"/>
          </a:ln>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8" name="Suora nuoliyhdysviiva 17"/>
          <p:cNvCxnSpPr/>
          <p:nvPr/>
        </p:nvCxnSpPr>
        <p:spPr>
          <a:xfrm flipH="1" flipV="1">
            <a:off x="5691379" y="2984396"/>
            <a:ext cx="687312" cy="290558"/>
          </a:xfrm>
          <a:prstGeom prst="straightConnector1">
            <a:avLst/>
          </a:prstGeom>
          <a:ln>
            <a:tailEnd type="arrow"/>
          </a:ln>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52" name="Ellipsi 51">
            <a:hlinkClick r:id="" action="ppaction://noaction"/>
          </p:cNvPr>
          <p:cNvSpPr/>
          <p:nvPr/>
        </p:nvSpPr>
        <p:spPr>
          <a:xfrm>
            <a:off x="4566614" y="4112247"/>
            <a:ext cx="1937320" cy="1025262"/>
          </a:xfrm>
          <a:prstGeom prst="ellipse">
            <a:avLst/>
          </a:prstGeom>
          <a:solidFill>
            <a:schemeClr val="accent1"/>
          </a:solidFill>
          <a:ln>
            <a:noFill/>
          </a:ln>
          <a:effectLst>
            <a:glow rad="228600">
              <a:schemeClr val="accent1">
                <a:satMod val="175000"/>
                <a:alpha val="40000"/>
              </a:schemeClr>
            </a:glow>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smtClean="0">
                <a:solidFill>
                  <a:srgbClr val="1F497D"/>
                </a:solidFill>
              </a:rPr>
              <a:t>Esineiden </a:t>
            </a:r>
            <a:r>
              <a:rPr lang="fi-FI" sz="1400" b="1" dirty="0" smtClean="0">
                <a:solidFill>
                  <a:srgbClr val="1F497D"/>
                </a:solidFill>
              </a:rPr>
              <a:t>internet</a:t>
            </a:r>
            <a:endParaRPr lang="fi-FI" sz="1400" b="1" dirty="0">
              <a:solidFill>
                <a:srgbClr val="1F497D"/>
              </a:solidFill>
            </a:endParaRPr>
          </a:p>
        </p:txBody>
      </p:sp>
      <p:cxnSp>
        <p:nvCxnSpPr>
          <p:cNvPr id="53" name="Suora nuoliyhdysviiva 52"/>
          <p:cNvCxnSpPr/>
          <p:nvPr/>
        </p:nvCxnSpPr>
        <p:spPr>
          <a:xfrm flipH="1" flipV="1">
            <a:off x="5355772" y="3299726"/>
            <a:ext cx="179502" cy="788282"/>
          </a:xfrm>
          <a:prstGeom prst="straightConnector1">
            <a:avLst/>
          </a:prstGeom>
          <a:ln>
            <a:tailEnd type="arrow"/>
          </a:ln>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59" name="Ellipsi 58">
            <a:hlinkClick r:id="" action="ppaction://noaction"/>
          </p:cNvPr>
          <p:cNvSpPr/>
          <p:nvPr/>
        </p:nvSpPr>
        <p:spPr>
          <a:xfrm>
            <a:off x="1787549" y="4112247"/>
            <a:ext cx="2433816" cy="1000491"/>
          </a:xfrm>
          <a:prstGeom prst="ellipse">
            <a:avLst/>
          </a:prstGeom>
          <a:solidFill>
            <a:srgbClr val="00B0F0"/>
          </a:solidFill>
          <a:ln>
            <a:noFill/>
          </a:ln>
          <a:effectLst>
            <a:glow rad="228600">
              <a:schemeClr val="accent2">
                <a:satMod val="175000"/>
                <a:alpha val="40000"/>
              </a:schemeClr>
            </a:glow>
            <a:outerShdw blurRad="225425" dist="50800" dir="5220000" algn="ctr">
              <a:srgbClr val="000000">
                <a:alpha val="33000"/>
              </a:srgbClr>
            </a:outerShdw>
            <a:reflection blurRad="6350" stA="50000" endA="300" endPos="38500" dist="508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smtClean="0">
                <a:solidFill>
                  <a:srgbClr val="1F497D"/>
                </a:solidFill>
              </a:rPr>
              <a:t>Monikanavaisuus ja avoin oppimisympäristö</a:t>
            </a:r>
            <a:endParaRPr lang="fi-FI" sz="1400" b="1" dirty="0">
              <a:solidFill>
                <a:srgbClr val="1F497D"/>
              </a:solidFill>
            </a:endParaRPr>
          </a:p>
        </p:txBody>
      </p:sp>
      <p:cxnSp>
        <p:nvCxnSpPr>
          <p:cNvPr id="66" name="Suora nuoliyhdysviiva 65"/>
          <p:cNvCxnSpPr/>
          <p:nvPr/>
        </p:nvCxnSpPr>
        <p:spPr>
          <a:xfrm flipV="1">
            <a:off x="3306965" y="3489659"/>
            <a:ext cx="680389" cy="622589"/>
          </a:xfrm>
          <a:prstGeom prst="straightConnector1">
            <a:avLst/>
          </a:prstGeom>
          <a:ln>
            <a:tailEnd type="arrow"/>
          </a:ln>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34743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8227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87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3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a:xfrm>
            <a:off x="1137831" y="2732517"/>
            <a:ext cx="7632950" cy="1810300"/>
          </a:xfrm>
        </p:spPr>
        <p:txBody>
          <a:bodyPr/>
          <a:lstStyle/>
          <a:p>
            <a:pPr algn="ctr"/>
            <a:r>
              <a:rPr lang="fi-FI" sz="1800" b="1" dirty="0"/>
              <a:t>Kaupungin tehtävänä on strategiansa mukaan luoda puitteet, </a:t>
            </a:r>
            <a:br>
              <a:rPr lang="fi-FI" sz="1800" b="1" dirty="0"/>
            </a:br>
            <a:r>
              <a:rPr lang="fi-FI" sz="1800" b="1" dirty="0"/>
              <a:t> joissa yksilöt, yhteisöt ja järjestöt pääsevät osallistumaan ja tuottamaan tarpeitaan vastaavia palveluja ja toimintaa. Kolmannen sektorin palveluntuottajien toimintaedellytyksiä vahvistetaan kumppanuuksilla ja avustuspolitiikan uudistamisella strategisia tavoitteita tukeviksi.</a:t>
            </a:r>
            <a:endParaRPr lang="fi-FI" dirty="0"/>
          </a:p>
        </p:txBody>
      </p:sp>
    </p:spTree>
    <p:extLst>
      <p:ext uri="{BB962C8B-B14F-4D97-AF65-F5344CB8AC3E}">
        <p14:creationId xmlns:p14="http://schemas.microsoft.com/office/powerpoint/2010/main" val="2987771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4911" y="165803"/>
            <a:ext cx="7412952" cy="748902"/>
          </a:xfrm>
        </p:spPr>
        <p:txBody>
          <a:bodyPr/>
          <a:lstStyle/>
          <a:p>
            <a:r>
              <a:rPr lang="fi-FI" dirty="0" smtClean="0"/>
              <a:t>Uudistuksen tavoitehyödyistä</a:t>
            </a:r>
            <a:endParaRPr lang="fi-FI" dirty="0"/>
          </a:p>
        </p:txBody>
      </p:sp>
      <p:sp>
        <p:nvSpPr>
          <p:cNvPr id="3" name="Sisällön paikkamerkki 2"/>
          <p:cNvSpPr>
            <a:spLocks noGrp="1"/>
          </p:cNvSpPr>
          <p:nvPr>
            <p:ph sz="quarter" idx="13"/>
          </p:nvPr>
        </p:nvSpPr>
        <p:spPr>
          <a:xfrm>
            <a:off x="884911" y="914704"/>
            <a:ext cx="7775575" cy="3997763"/>
          </a:xfrm>
        </p:spPr>
        <p:txBody>
          <a:bodyPr/>
          <a:lstStyle/>
          <a:p>
            <a:pPr marL="285750" lvl="1" indent="-285750">
              <a:lnSpc>
                <a:spcPct val="100000"/>
              </a:lnSpc>
            </a:pPr>
            <a:r>
              <a:rPr lang="fi-FI" sz="1600" b="1" dirty="0" smtClean="0"/>
              <a:t>Kaupunkitasoinen avustusten myöntämisprosessin hallinta</a:t>
            </a:r>
          </a:p>
          <a:p>
            <a:pPr lvl="3">
              <a:lnSpc>
                <a:spcPct val="100000"/>
              </a:lnSpc>
            </a:pPr>
            <a:r>
              <a:rPr lang="fi-FI" sz="1600" dirty="0"/>
              <a:t>Avustusrekisteri, </a:t>
            </a:r>
            <a:r>
              <a:rPr lang="fi-FI" sz="1600" dirty="0" smtClean="0"/>
              <a:t>hakukalenteri</a:t>
            </a:r>
            <a:r>
              <a:rPr lang="fi-FI" sz="1600" dirty="0"/>
              <a:t>, prosessin omistajuus</a:t>
            </a:r>
          </a:p>
          <a:p>
            <a:pPr lvl="3">
              <a:lnSpc>
                <a:spcPct val="100000"/>
              </a:lnSpc>
            </a:pPr>
            <a:r>
              <a:rPr lang="fi-FI" sz="1600" dirty="0" smtClean="0"/>
              <a:t>Avustusasiantuntijoiden matriisimainen työskentelytapa sekä keskitetty </a:t>
            </a:r>
            <a:r>
              <a:rPr lang="fi-FI" sz="1600" dirty="0"/>
              <a:t>yleistasoinen neuvonta ja </a:t>
            </a:r>
            <a:r>
              <a:rPr lang="fi-FI" sz="1600" dirty="0" smtClean="0"/>
              <a:t>ohjaus</a:t>
            </a:r>
          </a:p>
          <a:p>
            <a:pPr marL="285750" lvl="1" indent="-285750">
              <a:lnSpc>
                <a:spcPct val="100000"/>
              </a:lnSpc>
            </a:pPr>
            <a:r>
              <a:rPr lang="fi-FI" sz="1600" b="1" dirty="0" smtClean="0"/>
              <a:t>Sähköinen hakumenettely, hakemusten käsittely ja päätösten tiedoksianto</a:t>
            </a:r>
          </a:p>
          <a:p>
            <a:pPr lvl="3">
              <a:lnSpc>
                <a:spcPct val="100000"/>
              </a:lnSpc>
            </a:pPr>
            <a:r>
              <a:rPr lang="fi-FI" sz="1600" dirty="0" smtClean="0"/>
              <a:t>Asiakastyytyväisyyden lisääntyminen, </a:t>
            </a:r>
            <a:r>
              <a:rPr lang="fi-FI" sz="1600" dirty="0"/>
              <a:t>myöntämisprosessin </a:t>
            </a:r>
            <a:r>
              <a:rPr lang="fi-FI" sz="1600" dirty="0" smtClean="0"/>
              <a:t>keveneminen, neuvontatarpeen väheneminen ja henkilöresurssien käytön monipuolistuminen</a:t>
            </a:r>
          </a:p>
          <a:p>
            <a:pPr lvl="3">
              <a:lnSpc>
                <a:spcPct val="100000"/>
              </a:lnSpc>
            </a:pPr>
            <a:r>
              <a:rPr lang="fi-FI" sz="1600" dirty="0" smtClean="0"/>
              <a:t>Tietojen parempi hyödyntäminen raportoinnin kehittyessä </a:t>
            </a:r>
            <a:endParaRPr lang="fi-FI" sz="1600" dirty="0"/>
          </a:p>
          <a:p>
            <a:pPr marL="285750" lvl="1" indent="-285750">
              <a:lnSpc>
                <a:spcPct val="100000"/>
              </a:lnSpc>
            </a:pPr>
            <a:r>
              <a:rPr lang="fi-FI" sz="1600" dirty="0" smtClean="0"/>
              <a:t> </a:t>
            </a:r>
            <a:r>
              <a:rPr lang="fi-FI" sz="1600" b="1" dirty="0" smtClean="0"/>
              <a:t>Strategisten painopisteiden huomiointi</a:t>
            </a:r>
          </a:p>
          <a:p>
            <a:pPr lvl="3">
              <a:lnSpc>
                <a:spcPct val="100000"/>
              </a:lnSpc>
            </a:pPr>
            <a:r>
              <a:rPr lang="fi-FI" sz="1600" dirty="0" smtClean="0"/>
              <a:t>Palveluyhteistyö kansalais- ja järjestötoiminnan kanssa</a:t>
            </a:r>
          </a:p>
          <a:p>
            <a:pPr lvl="1">
              <a:lnSpc>
                <a:spcPct val="100000"/>
              </a:lnSpc>
            </a:pPr>
            <a:endParaRPr lang="fi-FI" sz="1600" dirty="0" smtClean="0"/>
          </a:p>
          <a:p>
            <a:pPr>
              <a:lnSpc>
                <a:spcPct val="100000"/>
              </a:lnSpc>
            </a:pPr>
            <a:endParaRPr lang="fi-FI" dirty="0" smtClean="0"/>
          </a:p>
          <a:p>
            <a:pPr>
              <a:lnSpc>
                <a:spcPct val="100000"/>
              </a:lnSpc>
            </a:pPr>
            <a:endParaRPr lang="fi-FI" dirty="0"/>
          </a:p>
        </p:txBody>
      </p:sp>
    </p:spTree>
    <p:extLst>
      <p:ext uri="{BB962C8B-B14F-4D97-AF65-F5344CB8AC3E}">
        <p14:creationId xmlns:p14="http://schemas.microsoft.com/office/powerpoint/2010/main" val="3938469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Avustustoiminnan hallinnasta</a:t>
            </a:r>
            <a:br>
              <a:rPr lang="fi-FI" dirty="0" smtClean="0"/>
            </a:br>
            <a:r>
              <a:rPr lang="fi-FI" sz="1800" dirty="0" smtClean="0"/>
              <a:t>Prosessi</a:t>
            </a:r>
            <a:endParaRPr lang="fi-FI" sz="1800" dirty="0"/>
          </a:p>
        </p:txBody>
      </p:sp>
      <p:sp>
        <p:nvSpPr>
          <p:cNvPr id="3" name="Sisällön paikkamerkki 2"/>
          <p:cNvSpPr>
            <a:spLocks noGrp="1"/>
          </p:cNvSpPr>
          <p:nvPr>
            <p:ph sz="quarter" idx="13"/>
          </p:nvPr>
        </p:nvSpPr>
        <p:spPr>
          <a:xfrm>
            <a:off x="684214" y="1168003"/>
            <a:ext cx="7775575" cy="3822286"/>
          </a:xfrm>
        </p:spPr>
        <p:txBody>
          <a:bodyPr/>
          <a:lstStyle/>
          <a:p>
            <a:pPr marL="285750" indent="-285750">
              <a:buFont typeface="Arial" panose="020B0604020202020204" pitchFamily="34" charset="0"/>
              <a:buChar char="•"/>
            </a:pPr>
            <a:r>
              <a:rPr lang="fi-FI" sz="1600" dirty="0" smtClean="0"/>
              <a:t>Nykyinen avustusten myöntämismenettely on hallinnollisena prosessina samankaltainen, mutta prosessi, avustusperiaatteet ja kohteet, joihin avustusta voidaan hakea, näkyvät kuntalaiselle toimialoittain erilaisena, hajanaisena jopa sekavana. </a:t>
            </a:r>
          </a:p>
          <a:p>
            <a:pPr marL="285750" indent="-285750">
              <a:buFont typeface="Arial" panose="020B0604020202020204" pitchFamily="34" charset="0"/>
              <a:buChar char="•"/>
            </a:pPr>
            <a:r>
              <a:rPr lang="fi-FI" sz="1600" dirty="0" smtClean="0"/>
              <a:t>Uudessa menettelyssä asiakas jättää digitaalisen asiointikanavan kautta järjestelmäavusteisesti sähköisen hakemuksen, minkä jälkeen toimielinten avustuksista vastaavat viran- ja toimenhaltijat valmistelevat ja toimielimet päättävät avustusten myöntämisestä nykyistä vastaavalla tavalla kaupungin yleisten ja niitä täsmentävien toimialakohtaisten ohjeiden pohjalta. </a:t>
            </a:r>
          </a:p>
          <a:p>
            <a:pPr marL="285750" indent="-285750">
              <a:buFont typeface="Arial" panose="020B0604020202020204" pitchFamily="34" charset="0"/>
              <a:buChar char="•"/>
            </a:pPr>
            <a:r>
              <a:rPr lang="fi-FI" sz="1600" dirty="0"/>
              <a:t>Uudistuksella ei muuteta avustusten päätöksentekokäytäntöä, joka säilyy asianomaisilla toimielimillä ja viranhaltijoilla.  Avustusten yleisohjeesta päättää kaupunginhallitus ja lauta-/ja johtokunnat päättävät avustustensa jakoperiaatteet.</a:t>
            </a:r>
          </a:p>
          <a:p>
            <a:pPr marL="285750" indent="-285750">
              <a:buFont typeface="Arial" panose="020B0604020202020204" pitchFamily="34" charset="0"/>
              <a:buChar char="•"/>
            </a:pPr>
            <a:endParaRPr lang="fi-FI" sz="1600" dirty="0" smtClean="0"/>
          </a:p>
          <a:p>
            <a:pPr marL="285750" indent="-285750">
              <a:buFont typeface="Arial" panose="020B0604020202020204" pitchFamily="34" charset="0"/>
              <a:buChar char="•"/>
            </a:pPr>
            <a:endParaRPr lang="fi-FI" sz="1600" dirty="0" smtClean="0"/>
          </a:p>
        </p:txBody>
      </p:sp>
    </p:spTree>
    <p:extLst>
      <p:ext uri="{BB962C8B-B14F-4D97-AF65-F5344CB8AC3E}">
        <p14:creationId xmlns:p14="http://schemas.microsoft.com/office/powerpoint/2010/main" val="31022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04060" y="282534"/>
            <a:ext cx="7412952" cy="748902"/>
          </a:xfrm>
        </p:spPr>
        <p:txBody>
          <a:bodyPr/>
          <a:lstStyle/>
          <a:p>
            <a:r>
              <a:rPr lang="fi-FI" dirty="0"/>
              <a:t>Avustustoiminnan </a:t>
            </a:r>
            <a:r>
              <a:rPr lang="fi-FI" dirty="0" smtClean="0"/>
              <a:t>hallinnasta</a:t>
            </a:r>
            <a:br>
              <a:rPr lang="fi-FI" dirty="0" smtClean="0"/>
            </a:br>
            <a:r>
              <a:rPr lang="fi-FI" sz="1600" dirty="0" smtClean="0"/>
              <a:t>Organisointi</a:t>
            </a:r>
            <a:endParaRPr lang="fi-FI" dirty="0"/>
          </a:p>
        </p:txBody>
      </p:sp>
      <p:sp>
        <p:nvSpPr>
          <p:cNvPr id="3" name="Sisällön paikkamerkki 2"/>
          <p:cNvSpPr>
            <a:spLocks noGrp="1"/>
          </p:cNvSpPr>
          <p:nvPr>
            <p:ph sz="quarter" idx="13"/>
          </p:nvPr>
        </p:nvSpPr>
        <p:spPr>
          <a:xfrm>
            <a:off x="703599" y="1232982"/>
            <a:ext cx="7775575" cy="3891063"/>
          </a:xfrm>
        </p:spPr>
        <p:txBody>
          <a:bodyPr/>
          <a:lstStyle/>
          <a:p>
            <a:pPr marL="285750" indent="-285750">
              <a:buFont typeface="Arial" panose="020B0604020202020204" pitchFamily="34" charset="0"/>
              <a:buChar char="•"/>
            </a:pPr>
            <a:r>
              <a:rPr lang="fi-FI" sz="1600" dirty="0" smtClean="0"/>
              <a:t>Uudesta, kaupunkitasoisesta koordinaatiosta </a:t>
            </a:r>
            <a:r>
              <a:rPr lang="fi-FI" sz="1600" dirty="0"/>
              <a:t>vastaa hallintoryhmän johtaja, jonka johdolla ylläpidetään </a:t>
            </a:r>
            <a:r>
              <a:rPr lang="fi-FI" sz="1600" dirty="0" smtClean="0"/>
              <a:t>avustusten hakukalenteria ja päätyyppejä sekä avustustoiminnan toimintaohjeistusta ja sisäisen </a:t>
            </a:r>
            <a:r>
              <a:rPr lang="fi-FI" sz="1600" dirty="0"/>
              <a:t>valvonnan periaatteita. Koordinaatiotyö tehdään yhteistyössä matriisimaisesti toimivien toimialojen avustusvastaavien kanssa. </a:t>
            </a:r>
            <a:endParaRPr lang="fi-FI" sz="1600" dirty="0" smtClean="0"/>
          </a:p>
          <a:p>
            <a:pPr marL="285750" indent="-285750">
              <a:buFont typeface="Arial" panose="020B0604020202020204" pitchFamily="34" charset="0"/>
              <a:buChar char="•"/>
            </a:pPr>
            <a:r>
              <a:rPr lang="fi-FI" sz="1600" dirty="0" smtClean="0"/>
              <a:t>Yleistason neuvonnasta ja ohjauksesta  vastaa kaupungin asiakkuudet ja osallisuus –vastuualue toimien yhteistyössä toimialojen avustusvastaavien ja hallintoryhmän johtajan kanssa. </a:t>
            </a:r>
          </a:p>
          <a:p>
            <a:pPr marL="285750" indent="-285750">
              <a:buFont typeface="Arial" panose="020B0604020202020204" pitchFamily="34" charset="0"/>
              <a:buChar char="•"/>
            </a:pPr>
            <a:r>
              <a:rPr lang="fi-FI" sz="1600" dirty="0" smtClean="0"/>
              <a:t>Uudistuksen ensimmäisessä vaiheessa menettelyssä vahvistetaan käytettäväksi ns. Kulta 2 sovelluksen lomakkeistoa. Sovelluksen kautta syntyy avustusrekisteri. Lisäksi </a:t>
            </a:r>
            <a:r>
              <a:rPr lang="fi-FI" sz="1600"/>
              <a:t>pyritään hyödyntämään </a:t>
            </a:r>
            <a:r>
              <a:rPr lang="fi-FI" sz="1600" smtClean="0"/>
              <a:t>kansallisia </a:t>
            </a:r>
            <a:r>
              <a:rPr lang="fi-FI" sz="1600" dirty="0"/>
              <a:t>tietokantoja (YTJ, </a:t>
            </a:r>
            <a:r>
              <a:rPr lang="fi-FI" sz="1600"/>
              <a:t>yhdistysrekisteri</a:t>
            </a:r>
            <a:r>
              <a:rPr lang="fi-FI" sz="1600" smtClean="0"/>
              <a:t>).</a:t>
            </a:r>
            <a:endParaRPr lang="fi-FI" sz="1600" dirty="0"/>
          </a:p>
          <a:p>
            <a:pPr marL="285750" indent="-285750">
              <a:buFont typeface="Arial" panose="020B0604020202020204" pitchFamily="34" charset="0"/>
              <a:buChar char="•"/>
            </a:pPr>
            <a:endParaRPr lang="fi-FI" sz="1600" dirty="0" smtClean="0"/>
          </a:p>
          <a:p>
            <a:pPr marL="285750" indent="-285750">
              <a:buFont typeface="Arial" panose="020B0604020202020204" pitchFamily="34" charset="0"/>
              <a:buChar char="•"/>
            </a:pPr>
            <a:endParaRPr lang="fi-FI" sz="1600" dirty="0" smtClean="0"/>
          </a:p>
          <a:p>
            <a:pPr marL="285750" indent="-285750">
              <a:buFont typeface="Arial" panose="020B0604020202020204" pitchFamily="34" charset="0"/>
              <a:buChar char="•"/>
            </a:pPr>
            <a:endParaRPr lang="fi-FI" sz="1800" dirty="0"/>
          </a:p>
          <a:p>
            <a:endParaRPr lang="fi-FI" dirty="0"/>
          </a:p>
        </p:txBody>
      </p:sp>
    </p:spTree>
    <p:extLst>
      <p:ext uri="{BB962C8B-B14F-4D97-AF65-F5344CB8AC3E}">
        <p14:creationId xmlns:p14="http://schemas.microsoft.com/office/powerpoint/2010/main" val="537929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2971" y="165803"/>
            <a:ext cx="7412952" cy="748902"/>
          </a:xfrm>
        </p:spPr>
        <p:txBody>
          <a:bodyPr/>
          <a:lstStyle/>
          <a:p>
            <a:r>
              <a:rPr lang="fi-FI" dirty="0" smtClean="0"/>
              <a:t>Uudistuksen toteuttamisesta</a:t>
            </a:r>
            <a:br>
              <a:rPr lang="fi-FI" dirty="0" smtClean="0"/>
            </a:br>
            <a:r>
              <a:rPr lang="fi-FI" sz="1800" dirty="0" smtClean="0"/>
              <a:t>Menettely</a:t>
            </a:r>
            <a:endParaRPr lang="fi-FI" dirty="0"/>
          </a:p>
        </p:txBody>
      </p:sp>
      <p:sp>
        <p:nvSpPr>
          <p:cNvPr id="3" name="Sisällön paikkamerkki 2"/>
          <p:cNvSpPr>
            <a:spLocks noGrp="1"/>
          </p:cNvSpPr>
          <p:nvPr>
            <p:ph sz="quarter" idx="13"/>
          </p:nvPr>
        </p:nvSpPr>
        <p:spPr>
          <a:xfrm>
            <a:off x="684214" y="1060998"/>
            <a:ext cx="7775575" cy="3695827"/>
          </a:xfrm>
        </p:spPr>
        <p:txBody>
          <a:bodyPr/>
          <a:lstStyle/>
          <a:p>
            <a:pPr marL="285750" indent="-285750">
              <a:buFont typeface="Arial" panose="020B0604020202020204" pitchFamily="34" charset="0"/>
              <a:buChar char="•"/>
            </a:pPr>
            <a:r>
              <a:rPr lang="fi-FI" dirty="0" smtClean="0"/>
              <a:t>Kaupunginhallitus hyväksyy kaupungin avustustoiminnan hallintamallin ja avustuksia koskevat yleisohjeet otettavaksi </a:t>
            </a:r>
            <a:r>
              <a:rPr lang="fi-FI" smtClean="0"/>
              <a:t>käyttöön </a:t>
            </a:r>
            <a:r>
              <a:rPr lang="fi-FI" smtClean="0"/>
              <a:t>1.5.2016 </a:t>
            </a:r>
            <a:r>
              <a:rPr lang="fi-FI" dirty="0" smtClean="0"/>
              <a:t>alkaen. </a:t>
            </a:r>
          </a:p>
          <a:p>
            <a:pPr marL="285750" indent="-285750">
              <a:buFont typeface="Arial" panose="020B0604020202020204" pitchFamily="34" charset="0"/>
              <a:buChar char="•"/>
            </a:pPr>
            <a:r>
              <a:rPr lang="fi-FI" dirty="0" smtClean="0"/>
              <a:t>Toteuttamisprosessissa noudatetaan kaupunginhallituksen 29.9.2014 § 368 hyväksymää kehittämismallia ja siihen pohjautuvaa projektiohjeistusta. Projektiehdotus (P2) on hyväksytty kaupungin johtoryhmässä.</a:t>
            </a:r>
          </a:p>
          <a:p>
            <a:pPr marL="285750" indent="-285750">
              <a:buFont typeface="Arial" panose="020B0604020202020204" pitchFamily="34" charset="0"/>
              <a:buChar char="•"/>
            </a:pPr>
            <a:r>
              <a:rPr lang="fi-FI" dirty="0" smtClean="0"/>
              <a:t>Projektin omistaa konsernin hallintoryhmän johtaja Tuomas Heikkinen. Ohjausta varten perustetaan erillinen ohjausryhmä ja projektin toteuttamista varten toimialojen edustajista koottu projektiryhmä. </a:t>
            </a:r>
          </a:p>
          <a:p>
            <a:pPr marL="285750" indent="-285750">
              <a:buFont typeface="Arial" panose="020B0604020202020204" pitchFamily="34" charset="0"/>
              <a:buChar char="•"/>
            </a:pPr>
            <a:r>
              <a:rPr lang="fi-FI" dirty="0" smtClean="0"/>
              <a:t>Projektin tavoitehyötyjen saavuttaminen edellyttää myös toimielinten ml. </a:t>
            </a:r>
            <a:r>
              <a:rPr lang="fi-FI" dirty="0"/>
              <a:t>k</a:t>
            </a:r>
            <a:r>
              <a:rPr lang="fi-FI" dirty="0" smtClean="0"/>
              <a:t>aupunginhallituksen avustusprosessien, -periaatteiden ja avustusten jakokriteerien tarkastelua ja sen vuoksi myös luottamushenkilöistä koostuvaa työryhmää joko osana projektia tai erillisenä kokonaisuutena.</a:t>
            </a:r>
          </a:p>
          <a:p>
            <a:r>
              <a:rPr lang="fi-FI" dirty="0" smtClean="0"/>
              <a:t> </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384405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9551" y="253352"/>
            <a:ext cx="7412952" cy="748902"/>
          </a:xfrm>
        </p:spPr>
        <p:txBody>
          <a:bodyPr/>
          <a:lstStyle/>
          <a:p>
            <a:r>
              <a:rPr lang="fi-FI" dirty="0" smtClean="0"/>
              <a:t>Avustuksia koskevasta ohjeistuksesta</a:t>
            </a:r>
            <a:br>
              <a:rPr lang="fi-FI" dirty="0" smtClean="0"/>
            </a:br>
            <a:r>
              <a:rPr lang="fi-FI" sz="1800" dirty="0" smtClean="0"/>
              <a:t>Kolme tasoa</a:t>
            </a:r>
            <a:endParaRPr lang="fi-FI" dirty="0"/>
          </a:p>
        </p:txBody>
      </p:sp>
      <p:sp>
        <p:nvSpPr>
          <p:cNvPr id="3" name="Sisällön paikkamerkki 2"/>
          <p:cNvSpPr>
            <a:spLocks noGrp="1"/>
          </p:cNvSpPr>
          <p:nvPr>
            <p:ph sz="quarter" idx="13"/>
          </p:nvPr>
        </p:nvSpPr>
        <p:spPr>
          <a:xfrm>
            <a:off x="839551" y="1313918"/>
            <a:ext cx="7775575" cy="3348038"/>
          </a:xfrm>
        </p:spPr>
        <p:txBody>
          <a:bodyPr/>
          <a:lstStyle/>
          <a:p>
            <a:r>
              <a:rPr lang="fi-FI" sz="1600" dirty="0" smtClean="0"/>
              <a:t>Avustusten myöntämistä tukeva ohjeistus on kolmitasoinen;</a:t>
            </a:r>
          </a:p>
          <a:p>
            <a:r>
              <a:rPr lang="fi-FI" sz="1600" dirty="0" smtClean="0"/>
              <a:t>1. Kaupunkitasoinen avustusten yleisohje, jonka kaupunginhallitus hyväksyy </a:t>
            </a:r>
            <a:r>
              <a:rPr lang="fi-FI" sz="1200" dirty="0" smtClean="0"/>
              <a:t>(korvaa </a:t>
            </a:r>
            <a:r>
              <a:rPr lang="fi-FI" sz="1200" dirty="0" err="1"/>
              <a:t>kh</a:t>
            </a:r>
            <a:r>
              <a:rPr lang="fi-FI" sz="1200" dirty="0"/>
              <a:t>. 21.12.1998 § 1380</a:t>
            </a:r>
            <a:r>
              <a:rPr lang="fi-FI" sz="1200" dirty="0" smtClean="0"/>
              <a:t>)</a:t>
            </a:r>
          </a:p>
          <a:p>
            <a:r>
              <a:rPr lang="fi-FI" sz="1600" dirty="0" smtClean="0"/>
              <a:t>2. Toimialakohtaiset avustusten periaatteet ja jakoperusteet, jotka lauta- ja johtokunnat hyväksyvät </a:t>
            </a:r>
          </a:p>
          <a:p>
            <a:r>
              <a:rPr lang="fi-FI" sz="1600" dirty="0" smtClean="0"/>
              <a:t>3. Verkkosivustolla ylläpidettävä käytännön työtä ohjaava ja avustusten hakijoita ja hakemusten käsittelijöitä tukeva avustusten tietokokonaisuus, jonka päivittämisestä huolehtii avustusmatriisi hallintoryhmän johtajan johdolla.</a:t>
            </a:r>
          </a:p>
          <a:p>
            <a:endParaRPr lang="fi-FI" dirty="0"/>
          </a:p>
        </p:txBody>
      </p:sp>
    </p:spTree>
    <p:extLst>
      <p:ext uri="{BB962C8B-B14F-4D97-AF65-F5344CB8AC3E}">
        <p14:creationId xmlns:p14="http://schemas.microsoft.com/office/powerpoint/2010/main" val="1070992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4911" y="263079"/>
            <a:ext cx="7412952" cy="748902"/>
          </a:xfrm>
        </p:spPr>
        <p:txBody>
          <a:bodyPr/>
          <a:lstStyle/>
          <a:p>
            <a:r>
              <a:rPr lang="fi-FI" dirty="0" smtClean="0"/>
              <a:t>Avustusten yleisohje </a:t>
            </a:r>
            <a:br>
              <a:rPr lang="fi-FI" dirty="0" smtClean="0"/>
            </a:br>
            <a:r>
              <a:rPr lang="fi-FI" sz="1800" dirty="0" smtClean="0"/>
              <a:t>(kaupunginhallitus)</a:t>
            </a:r>
            <a:endParaRPr lang="fi-FI" sz="1800" dirty="0"/>
          </a:p>
        </p:txBody>
      </p:sp>
      <p:sp>
        <p:nvSpPr>
          <p:cNvPr id="3" name="Sisällön paikkamerkki 2"/>
          <p:cNvSpPr>
            <a:spLocks noGrp="1"/>
          </p:cNvSpPr>
          <p:nvPr>
            <p:ph sz="quarter" idx="13"/>
          </p:nvPr>
        </p:nvSpPr>
        <p:spPr>
          <a:xfrm>
            <a:off x="703599" y="1333373"/>
            <a:ext cx="7775575" cy="3348038"/>
          </a:xfrm>
        </p:spPr>
        <p:txBody>
          <a:bodyPr/>
          <a:lstStyle/>
          <a:p>
            <a:pPr marL="285750" lvl="1" indent="-285750"/>
            <a:r>
              <a:rPr lang="fi-FI" sz="1600" smtClean="0"/>
              <a:t>Ohje sisältää </a:t>
            </a:r>
            <a:r>
              <a:rPr lang="fi-FI" sz="1600" dirty="0" smtClean="0"/>
              <a:t>seuraavat asiakokonaisuudet; Avustusten </a:t>
            </a:r>
            <a:r>
              <a:rPr lang="fi-FI" sz="1600" dirty="0"/>
              <a:t>myöntämisperiaatteet ja –</a:t>
            </a:r>
            <a:r>
              <a:rPr lang="fi-FI" sz="1600" dirty="0" smtClean="0"/>
              <a:t>edellytykset, avustushakemusten </a:t>
            </a:r>
            <a:r>
              <a:rPr lang="fi-FI" sz="1600" dirty="0"/>
              <a:t>käsittely ja </a:t>
            </a:r>
            <a:r>
              <a:rPr lang="fi-FI" sz="1600" dirty="0" smtClean="0"/>
              <a:t>päätöksenteko, maksatus </a:t>
            </a:r>
            <a:r>
              <a:rPr lang="fi-FI" sz="1600" dirty="0"/>
              <a:t>ja </a:t>
            </a:r>
            <a:r>
              <a:rPr lang="fi-FI" sz="1600" dirty="0" smtClean="0"/>
              <a:t>ennakko sekä valvonta ja julkisia </a:t>
            </a:r>
            <a:r>
              <a:rPr lang="fi-FI" sz="1600" dirty="0"/>
              <a:t>hankintoja koskevien oikeusohjeiden </a:t>
            </a:r>
            <a:r>
              <a:rPr lang="fi-FI" sz="1600" dirty="0" smtClean="0"/>
              <a:t>huomioiminen.</a:t>
            </a:r>
          </a:p>
          <a:p>
            <a:pPr marL="285750" lvl="1" indent="-285750"/>
            <a:r>
              <a:rPr lang="fi-FI" sz="1600" dirty="0" smtClean="0"/>
              <a:t>Ohjeen yleisessä osassa todetaan kaupungin tehtävä luoda strategiansa mukaan puitteet, joissa yksilöt, yhteisöt ja järjestöt pääsevät osallistumaan ja tuottamaan tarpeitaan vastaavia palveluja ja toimintaa. Kolmannen sektorin palveluntuottajien toimintaedellytyksiä vahvistetaan kumppanuuksilla ja avustuspolitiikan uudistamisella strategisia tavoitteita tukeviksi. </a:t>
            </a:r>
          </a:p>
          <a:p>
            <a:pPr marL="0" lvl="1" indent="0">
              <a:buNone/>
            </a:pPr>
            <a:endParaRPr lang="fi-FI" sz="1600" dirty="0" smtClean="0"/>
          </a:p>
          <a:p>
            <a:pPr marL="285750" lvl="1" indent="-285750"/>
            <a:endParaRPr lang="fi-FI" sz="1600" dirty="0"/>
          </a:p>
          <a:p>
            <a:endParaRPr lang="fi-FI" dirty="0"/>
          </a:p>
        </p:txBody>
      </p:sp>
    </p:spTree>
    <p:extLst>
      <p:ext uri="{BB962C8B-B14F-4D97-AF65-F5344CB8AC3E}">
        <p14:creationId xmlns:p14="http://schemas.microsoft.com/office/powerpoint/2010/main" val="3577396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Avustusten </a:t>
            </a:r>
            <a:r>
              <a:rPr lang="fi-FI" dirty="0"/>
              <a:t>yleisohje </a:t>
            </a:r>
            <a:r>
              <a:rPr lang="fi-FI" dirty="0" smtClean="0"/>
              <a:t/>
            </a:r>
            <a:br>
              <a:rPr lang="fi-FI" dirty="0" smtClean="0"/>
            </a:br>
            <a:r>
              <a:rPr lang="fi-FI" sz="1800" dirty="0"/>
              <a:t>K</a:t>
            </a:r>
            <a:r>
              <a:rPr lang="fi-FI" sz="1800" dirty="0" smtClean="0"/>
              <a:t>aupunginhallitus</a:t>
            </a:r>
            <a:endParaRPr lang="fi-FI" dirty="0"/>
          </a:p>
        </p:txBody>
      </p:sp>
      <p:sp>
        <p:nvSpPr>
          <p:cNvPr id="3" name="Sisällön paikkamerkki 2"/>
          <p:cNvSpPr>
            <a:spLocks noGrp="1"/>
          </p:cNvSpPr>
          <p:nvPr>
            <p:ph sz="quarter" idx="13"/>
          </p:nvPr>
        </p:nvSpPr>
        <p:spPr>
          <a:xfrm>
            <a:off x="703599" y="1197187"/>
            <a:ext cx="7775575" cy="3348038"/>
          </a:xfrm>
        </p:spPr>
        <p:txBody>
          <a:bodyPr/>
          <a:lstStyle/>
          <a:p>
            <a:pPr marL="285750" lvl="1" indent="-285750">
              <a:lnSpc>
                <a:spcPct val="100000"/>
              </a:lnSpc>
            </a:pPr>
            <a:r>
              <a:rPr lang="fi-FI" sz="1600" dirty="0" smtClean="0"/>
              <a:t>Avustusten myöntämisperiaatteista ja –edellytyksistä ohjeessa on todettu, että kaupunki </a:t>
            </a:r>
            <a:r>
              <a:rPr lang="fi-FI" sz="1600" dirty="0"/>
              <a:t>jakaa </a:t>
            </a:r>
            <a:endParaRPr lang="fi-FI" sz="1600" dirty="0" smtClean="0"/>
          </a:p>
          <a:p>
            <a:pPr marL="681750" lvl="2" indent="-285750">
              <a:lnSpc>
                <a:spcPct val="100000"/>
              </a:lnSpc>
            </a:pPr>
            <a:r>
              <a:rPr lang="fi-FI" sz="1600" dirty="0" smtClean="0"/>
              <a:t>yhteisöjen </a:t>
            </a:r>
            <a:r>
              <a:rPr lang="fi-FI" sz="1600" dirty="0"/>
              <a:t>sääntömääräiseen toimintaan </a:t>
            </a:r>
            <a:r>
              <a:rPr lang="fi-FI" sz="1600" dirty="0" smtClean="0"/>
              <a:t>tarkemmin </a:t>
            </a:r>
            <a:r>
              <a:rPr lang="fi-FI" sz="1600" dirty="0"/>
              <a:t>erittelemättömiä yleisavustuksia sekä </a:t>
            </a:r>
            <a:endParaRPr lang="fi-FI" sz="1600" dirty="0" smtClean="0"/>
          </a:p>
          <a:p>
            <a:pPr marL="681750" lvl="2" indent="-285750">
              <a:lnSpc>
                <a:spcPct val="100000"/>
              </a:lnSpc>
            </a:pPr>
            <a:r>
              <a:rPr lang="fi-FI" sz="1600" dirty="0" smtClean="0"/>
              <a:t>tiettyyn </a:t>
            </a:r>
            <a:r>
              <a:rPr lang="fi-FI" sz="1600" dirty="0"/>
              <a:t>tapahtumaan tai toimintoon kohdennettuja </a:t>
            </a:r>
            <a:r>
              <a:rPr lang="fi-FI" sz="1600" dirty="0" smtClean="0"/>
              <a:t>erityisavustuksia.</a:t>
            </a:r>
          </a:p>
          <a:p>
            <a:pPr marL="681750" lvl="2" indent="-285750">
              <a:lnSpc>
                <a:spcPct val="100000"/>
              </a:lnSpc>
            </a:pPr>
            <a:r>
              <a:rPr lang="fi-FI" sz="1600" dirty="0" smtClean="0"/>
              <a:t>Vakiintuneiden </a:t>
            </a:r>
            <a:r>
              <a:rPr lang="fi-FI" sz="1600" dirty="0"/>
              <a:t>toimijoiden kanssa voidaan yhteistyön vahvistamiseksi ja toiminnan pitkäjänteisen kehittämisen tueksi tehdä yhteistyösopimus</a:t>
            </a:r>
            <a:r>
              <a:rPr lang="fi-FI" sz="1600" dirty="0" smtClean="0"/>
              <a:t>.</a:t>
            </a:r>
          </a:p>
          <a:p>
            <a:pPr marL="141750" indent="-285750">
              <a:lnSpc>
                <a:spcPct val="100000"/>
              </a:lnSpc>
              <a:buFont typeface="Arial" panose="020B0604020202020204" pitchFamily="34" charset="0"/>
              <a:buChar char="•"/>
            </a:pPr>
            <a:r>
              <a:rPr lang="fi-FI" sz="1600" dirty="0" smtClean="0"/>
              <a:t>Toimialat varaavat talousarvioon vuosittaiset määrärahat </a:t>
            </a:r>
            <a:r>
              <a:rPr lang="fi-FI" sz="1600" smtClean="0"/>
              <a:t>turkulaisen   kansalaistoiminnan tukemiseen.</a:t>
            </a:r>
            <a:endParaRPr lang="fi-FI" sz="1600" dirty="0" smtClean="0"/>
          </a:p>
          <a:p>
            <a:pPr marL="285750" lvl="1" indent="-285750">
              <a:lnSpc>
                <a:spcPct val="100000"/>
              </a:lnSpc>
            </a:pPr>
            <a:r>
              <a:rPr lang="fi-FI" sz="1600" dirty="0" smtClean="0"/>
              <a:t>Kuhunkin </a:t>
            </a:r>
            <a:r>
              <a:rPr lang="fi-FI" sz="1600" dirty="0"/>
              <a:t>tarkoitukseen </a:t>
            </a:r>
            <a:r>
              <a:rPr lang="fi-FI" sz="1600" dirty="0" smtClean="0"/>
              <a:t>myönnetään vain yksi avustus. </a:t>
            </a:r>
            <a:r>
              <a:rPr lang="fi-FI" sz="1600" dirty="0"/>
              <a:t>Avustusta haettaessa hakijan tulee ilmoittaa anottuun tarkoitukseen sekä Turun kaupungilta että muilta tahoilta haetut ja saadut tuet ja </a:t>
            </a:r>
            <a:r>
              <a:rPr lang="fi-FI" sz="1600" dirty="0" smtClean="0"/>
              <a:t>avustukset.</a:t>
            </a:r>
          </a:p>
          <a:p>
            <a:pPr marL="0" lvl="1" indent="0">
              <a:buNone/>
            </a:pPr>
            <a:endParaRPr lang="fi-FI" sz="1600" dirty="0"/>
          </a:p>
          <a:p>
            <a:pPr marL="0" lvl="1" indent="0">
              <a:buNone/>
            </a:pPr>
            <a:endParaRPr lang="fi-FI" sz="1600" dirty="0"/>
          </a:p>
          <a:p>
            <a:endParaRPr lang="fi-FI" dirty="0"/>
          </a:p>
        </p:txBody>
      </p:sp>
    </p:spTree>
    <p:extLst>
      <p:ext uri="{BB962C8B-B14F-4D97-AF65-F5344CB8AC3E}">
        <p14:creationId xmlns:p14="http://schemas.microsoft.com/office/powerpoint/2010/main" val="967244742"/>
      </p:ext>
    </p:extLst>
  </p:cSld>
  <p:clrMapOvr>
    <a:masterClrMapping/>
  </p:clrMapOvr>
</p:sld>
</file>

<file path=ppt/theme/theme1.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Kokousasiakirja DoTku" ma:contentTypeID="0x010100B231D0CFD3F64B10A09B2DADA4F4A7A10018AEEFB4A6F64358AAD5C6B1A79A6CF30011EEAC3D5CEE4544B568086CE051FEDB" ma:contentTypeVersion="27" ma:contentTypeDescription="Luo uusi asiakirja." ma:contentTypeScope="" ma:versionID="3fa4d61a5ff6d426481e8bab19f50d33">
  <xsd:schema xmlns:xsd="http://www.w3.org/2001/XMLSchema" xmlns:xs="http://www.w3.org/2001/XMLSchema" xmlns:p="http://schemas.microsoft.com/office/2006/metadata/properties" xmlns:ns1="http://schemas.microsoft.com/sharepoint/v3" xmlns:ns2="b7caa62b-7ad8-4ac0-91e3-d215c04b2f01" xmlns:ns3="b03131df-fdca-4f96-b491-cb071e0af91d" targetNamespace="http://schemas.microsoft.com/office/2006/metadata/properties" ma:root="true" ma:fieldsID="2cbf9f03261261d853635fbb0f052e5e" ns1:_="" ns2:_="" ns3:_="">
    <xsd:import namespace="http://schemas.microsoft.com/sharepoint/v3"/>
    <xsd:import namespace="b7caa62b-7ad8-4ac0-91e3-d215c04b2f01"/>
    <xsd:import namespace="b03131df-fdca-4f96-b491-cb071e0af91d"/>
    <xsd:element name="properties">
      <xsd:complexType>
        <xsd:sequence>
          <xsd:element name="documentManagement">
            <xsd:complexType>
              <xsd:all>
                <xsd:element ref="ns1:TurkuDoTku_Description" minOccurs="0"/>
                <xsd:element ref="ns1:TurkuDoTku_Publicity"/>
                <xsd:element ref="ns1:TurkuDoTku_DecisionOrMeetingDate"/>
                <xsd:element ref="ns1:TurkuDoTku_MeetingDocumentTypeTaxHTField0" minOccurs="0"/>
                <xsd:element ref="ns2:_dlc_DocId" minOccurs="0"/>
                <xsd:element ref="ns2:_dlc_DocIdUrl" minOccurs="0"/>
                <xsd:element ref="ns2:_dlc_DocIdPersistI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urkuDoTku_Description" ma:index="8" nillable="true" ma:displayName="Kuvaus" ma:internalName="TurkuDoTku_Description">
      <xsd:simpleType>
        <xsd:restriction base="dms:Note">
          <xsd:maxLength value="255"/>
        </xsd:restriction>
      </xsd:simpleType>
    </xsd:element>
    <xsd:element name="TurkuDoTku_Publicity" ma:index="9" ma:displayName="Julkisuus" ma:default="Julkinen" ma:format="Dropdown" ma:internalName="TurkuDoTku_Publicity">
      <xsd:simpleType>
        <xsd:restriction base="dms:Choice">
          <xsd:enumeration value="Julkinen"/>
          <xsd:enumeration value="Salassa pidettävä"/>
        </xsd:restriction>
      </xsd:simpleType>
    </xsd:element>
    <xsd:element name="TurkuDoTku_DecisionOrMeetingDate" ma:index="10" ma:displayName="Päätös- /kokouspvm" ma:format="DateOnly" ma:internalName="TurkuDoTku_DecisionOrMeetingDate">
      <xsd:simpleType>
        <xsd:restriction base="dms:DateTime"/>
      </xsd:simpleType>
    </xsd:element>
    <xsd:element name="TurkuDoTku_MeetingDocumentTypeTaxHTField0" ma:index="13" ma:taxonomy="true" ma:internalName="TurkuDoTku_MeetingDocumentTypeTaxHTField0" ma:taxonomyFieldName="TurkuDoTku_MeetingDocumentType" ma:displayName="Kokousasiakirjan tyyppi" ma:fieldId="{d8e55122-ea91-4149-9344-7ef888255111}" ma:sspId="6948e327-c22f-45f3-ba73-76ec8822dedd" ma:termSetId="c95bffc7-408b-460f-9aa3-056411bfe71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caa62b-7ad8-4ac0-91e3-d215c04b2f01" elementFormDefault="qualified">
    <xsd:import namespace="http://schemas.microsoft.com/office/2006/documentManagement/types"/>
    <xsd:import namespace="http://schemas.microsoft.com/office/infopath/2007/PartnerControls"/>
    <xsd:element name="_dlc_DocId" ma:index="14" nillable="true" ma:displayName="Tiedostotunnisteen arvo" ma:description="Tälle kohteelle määritetyn tiedostotunnisteen arvo." ma:internalName="_dlc_DocId" ma:readOnly="true">
      <xsd:simpleType>
        <xsd:restriction base="dms:Text"/>
      </xsd:simpleType>
    </xsd:element>
    <xsd:element name="_dlc_DocIdUrl" ma:index="15"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ysyvä tunniste" ma:description="Tunniste säilytetään lisättäessä."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03131df-fdca-4f96-b491-cb071e0af91d" elementFormDefault="qualified">
    <xsd:import namespace="http://schemas.microsoft.com/office/2006/documentManagement/types"/>
    <xsd:import namespace="http://schemas.microsoft.com/office/infopath/2007/PartnerControls"/>
    <xsd:element name="TaxCatchAll" ma:index="17" nillable="true" ma:displayName="Taxonomy Catch All Column" ma:description="" ma:hidden="true" ma:list="{d685d71d-1d2d-45e9-a202-260c50b74023}" ma:internalName="TaxCatchAll" ma:showField="CatchAllData" ma:web="7a112db0-4ab2-47df-9bd4-197c83270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urkuDoTku_Publicity xmlns="http://schemas.microsoft.com/sharepoint/v3">Julkinen</TurkuDoTku_Publicity>
    <TurkuDoTku_Description xmlns="http://schemas.microsoft.com/sharepoint/v3">Ensimmäisessä palaverissa työstetty versio</TurkuDoTku_Description>
    <TurkuDoTku_DecisionOrMeetingDate xmlns="http://schemas.microsoft.com/sharepoint/v3">2015-11-11T22:00:00+00:00</TurkuDoTku_DecisionOrMeetingDate>
    <TurkuDoTku_MeetingDocumentTypeTaxHTField0 xmlns="http://schemas.microsoft.com/sharepoint/v3">
      <Terms xmlns="http://schemas.microsoft.com/office/infopath/2007/PartnerControls">
        <TermInfo xmlns="http://schemas.microsoft.com/office/infopath/2007/PartnerControls">
          <TermName xmlns="http://schemas.microsoft.com/office/infopath/2007/PartnerControls">Muistio</TermName>
          <TermId xmlns="http://schemas.microsoft.com/office/infopath/2007/PartnerControls">3ab04264-89cb-423e-9158-dc79aa5207f2</TermId>
        </TermInfo>
      </Terms>
    </TurkuDoTku_MeetingDocumentTypeTaxHTField0>
    <TaxCatchAll xmlns="b03131df-fdca-4f96-b491-cb071e0af91d">
      <Value>15</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6948e327-c22f-45f3-ba73-76ec8822dedd" ContentTypeId="0x010100B231D0CFD3F64B10A09B2DADA4F4A7A10018AEEFB4A6F64358AAD5C6B1A79A6CF3" PreviousValue="false"/>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C05351C8-46DB-4A8D-8F16-0DAFE9EBB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caa62b-7ad8-4ac0-91e3-d215c04b2f01"/>
    <ds:schemaRef ds:uri="b03131df-fdca-4f96-b491-cb071e0af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4EF75E-67E4-4A28-A371-A14D8501BA15}">
  <ds:schemaRef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b7caa62b-7ad8-4ac0-91e3-d215c04b2f01"/>
    <ds:schemaRef ds:uri="http://purl.org/dc/elements/1.1/"/>
    <ds:schemaRef ds:uri="http://purl.org/dc/terms/"/>
    <ds:schemaRef ds:uri="b03131df-fdca-4f96-b491-cb071e0af91d"/>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5951628A-C4B3-44CB-B748-DA4F72F066DD}">
  <ds:schemaRefs>
    <ds:schemaRef ds:uri="http://schemas.microsoft.com/sharepoint/v3/contenttype/forms"/>
  </ds:schemaRefs>
</ds:datastoreItem>
</file>

<file path=customXml/itemProps4.xml><?xml version="1.0" encoding="utf-8"?>
<ds:datastoreItem xmlns:ds="http://schemas.openxmlformats.org/officeDocument/2006/customXml" ds:itemID="{D0D970A9-A870-4D31-BA24-D58CCDCB5A44}">
  <ds:schemaRefs>
    <ds:schemaRef ds:uri="http://schemas.microsoft.com/sharepoint/events"/>
  </ds:schemaRefs>
</ds:datastoreItem>
</file>

<file path=customXml/itemProps5.xml><?xml version="1.0" encoding="utf-8"?>
<ds:datastoreItem xmlns:ds="http://schemas.openxmlformats.org/officeDocument/2006/customXml" ds:itemID="{CEABA4EC-DB6D-4B61-9C7C-876AFBBDC806}">
  <ds:schemaRefs>
    <ds:schemaRef ds:uri="Microsoft.SharePoint.Taxonomy.ContentTypeSync"/>
  </ds:schemaRefs>
</ds:datastoreItem>
</file>

<file path=customXml/itemProps6.xml><?xml version="1.0" encoding="utf-8"?>
<ds:datastoreItem xmlns:ds="http://schemas.openxmlformats.org/officeDocument/2006/customXml" ds:itemID="{F4EC80EA-5925-435A-87C1-87F64DD8237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TURKU_PPT_16-9</Template>
  <TotalTime>1107</TotalTime>
  <Words>688</Words>
  <Application>Microsoft Office PowerPoint</Application>
  <PresentationFormat>Näytössä katseltava esitys (16:9)</PresentationFormat>
  <Paragraphs>73</Paragraphs>
  <Slides>14</Slides>
  <Notes>1</Notes>
  <HiddenSlides>3</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14</vt:i4>
      </vt:variant>
    </vt:vector>
  </HeadingPairs>
  <TitlesOfParts>
    <vt:vector size="21" baseType="lpstr">
      <vt:lpstr>Arial</vt:lpstr>
      <vt:lpstr>Calibri</vt:lpstr>
      <vt:lpstr>Courier New</vt:lpstr>
      <vt:lpstr>Lucida Grande</vt:lpstr>
      <vt:lpstr>Wingdings</vt:lpstr>
      <vt:lpstr>Kuvalliset</vt:lpstr>
      <vt:lpstr>Värilliset</vt:lpstr>
      <vt:lpstr>Avustusten hallintamallin uudistaminen  </vt:lpstr>
      <vt:lpstr>PowerPoint-esitys</vt:lpstr>
      <vt:lpstr>Uudistuksen tavoitehyödyistä</vt:lpstr>
      <vt:lpstr>Avustustoiminnan hallinnasta Prosessi</vt:lpstr>
      <vt:lpstr>Avustustoiminnan hallinnasta Organisointi</vt:lpstr>
      <vt:lpstr>Uudistuksen toteuttamisesta Menettely</vt:lpstr>
      <vt:lpstr>Avustuksia koskevasta ohjeistuksesta Kolme tasoa</vt:lpstr>
      <vt:lpstr>Avustusten yleisohje  (kaupunginhallitus)</vt:lpstr>
      <vt:lpstr>Avustusten yleisohje  Kaupunginhallitus</vt:lpstr>
      <vt:lpstr>Avustusten yleisohje Kaupunginhallitus</vt:lpstr>
      <vt:lpstr>Tavoiteprosessin kuvaus</vt:lpstr>
      <vt:lpstr>MunTurku vuonna 2029</vt:lpstr>
      <vt:lpstr>PowerPoint-esitys</vt:lpstr>
      <vt:lpstr>PowerPoint-esitys</vt:lpstr>
    </vt:vector>
  </TitlesOfParts>
  <Company>Turun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yhdelle tai kahdelle riville</dc:title>
  <dc:creator>Kari-Granfors Outi</dc:creator>
  <cp:lastModifiedBy>Vuori Anne</cp:lastModifiedBy>
  <cp:revision>77</cp:revision>
  <cp:lastPrinted>2015-03-30T13:04:50Z</cp:lastPrinted>
  <dcterms:created xsi:type="dcterms:W3CDTF">2015-11-11T15:14:39Z</dcterms:created>
  <dcterms:modified xsi:type="dcterms:W3CDTF">2016-03-24T13:42:14Z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0x010100B231D0CFD3F64B10A09B2DADA4F4A7A10018AEEFB4A6F64358AAD5C6B1A79A6CF30011EEAC3D5CEE4544B568086CE051FEDB</vt:lpwstr>
  </property>
  <property fmtid="{D5CDD505-2E9C-101B-9397-08002B2CF9AE}" pid="3" name="TurkuDoTku_MeetingDocumentType">
    <vt:lpwstr>15;#Muistio|3ab04264-89cb-423e-9158-dc79aa5207f2</vt:lpwstr>
  </property>
</Properties>
</file>