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7"/>
  </p:sldMasterIdLst>
  <p:notesMasterIdLst>
    <p:notesMasterId r:id="rId16"/>
  </p:notesMasterIdLst>
  <p:handoutMasterIdLst>
    <p:handoutMasterId r:id="rId17"/>
  </p:handoutMasterIdLst>
  <p:sldIdLst>
    <p:sldId id="256" r:id="rId8"/>
    <p:sldId id="265" r:id="rId9"/>
    <p:sldId id="289" r:id="rId10"/>
    <p:sldId id="288" r:id="rId11"/>
    <p:sldId id="286" r:id="rId12"/>
    <p:sldId id="284" r:id="rId13"/>
    <p:sldId id="283" r:id="rId14"/>
    <p:sldId id="294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494" autoAdjust="0"/>
    <p:restoredTop sz="94643" autoAdjust="0"/>
  </p:normalViewPr>
  <p:slideViewPr>
    <p:cSldViewPr>
      <p:cViewPr>
        <p:scale>
          <a:sx n="66" d="100"/>
          <a:sy n="66" d="100"/>
        </p:scale>
        <p:origin x="-2214" y="-576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19.3.2015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19.3.2015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19.3.2015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19.3.2015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19.3.2015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19.3.2015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19.3.2015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19.3.2015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19.3.2015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19.3.2015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19.3.2015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04424" cy="1800200"/>
          </a:xfrm>
        </p:spPr>
        <p:txBody>
          <a:bodyPr/>
          <a:lstStyle/>
          <a:p>
            <a:pPr algn="ctr"/>
            <a:r>
              <a:rPr lang="fi-FI" b="0" dirty="0" smtClean="0"/>
              <a:t>Toimintoanalyysin toimenpide-ehdotukset -  Sivistystoimiala</a:t>
            </a:r>
            <a:endParaRPr lang="fi-FI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4ED2EF-5F81-BF4E-B183-FC9EBAF08F64}" type="datetime1">
              <a:rPr lang="fi-FI" smtClean="0"/>
              <a:t>19.3.2015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Timo Jalonen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19.3.2015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81282835"/>
              </p:ext>
            </p:extLst>
          </p:nvPr>
        </p:nvGraphicFramePr>
        <p:xfrm>
          <a:off x="611560" y="692696"/>
          <a:ext cx="7775576" cy="3346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183288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Palvelualue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Varhaiskasvatus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Vastuulliset  viranhaltijat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Palvelualuejohtajat  Maija-Liisa Rantanen, Vesa Kulmala ja Liliane Kjellman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määrä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16 kpl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 käyttö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400" dirty="0" smtClean="0"/>
                        <a:t>1.475,7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baseline="0" dirty="0" err="1" smtClean="0"/>
                        <a:t>htv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baseline="0" dirty="0" smtClean="0"/>
                        <a:t>Selvitetään, voidaanko/kannattaako ostopalveluna toteutettava suomenkielinen esiopetus siirtää kaupungin omaksi toiminnaksi. Seuraava päätös koskee lukuvuotta 2016 – 2017. Päätös koskee noin 200 lasta/vuosi.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Päätösvalta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400" baseline="0" dirty="0" smtClean="0"/>
                        <a:t>Kasvatus- ja opetuslautakunnan varhaiskasvatus- ja perusopetusjaosto päättää suomenkielisen esiopetuksen järjestämistavasta erillisestä valmistelusta.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25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19.3.2015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34178113"/>
              </p:ext>
            </p:extLst>
          </p:nvPr>
        </p:nvGraphicFramePr>
        <p:xfrm>
          <a:off x="611560" y="692696"/>
          <a:ext cx="7775576" cy="5693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5039272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Palvelualue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Perusopetus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Vastuulliset  viranhaltijat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Palvelualuejohtajat Vesa Kulmala, Outi Rinne  ja Liliane Kjellman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määrä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11 kpl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aseline="0" dirty="0" smtClean="0"/>
                        <a:t>1.376,8 </a:t>
                      </a:r>
                      <a:r>
                        <a:rPr lang="fi-FI" sz="1400" baseline="0" dirty="0" err="1" smtClean="0"/>
                        <a:t>htv</a:t>
                      </a:r>
                      <a:endParaRPr lang="fi-FI" sz="1400" dirty="0" smtClean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>
                          <a:solidFill>
                            <a:schemeClr val="tx1"/>
                          </a:solidFill>
                        </a:rPr>
                        <a:t>Ryhmäkokojen kasvattaminen, mikäli perusopetuksen talousarvio ei muuten toteudu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>
                          <a:solidFill>
                            <a:schemeClr val="tx1"/>
                          </a:solidFill>
                        </a:rPr>
                        <a:t>Lisätään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400" dirty="0" smtClean="0">
                          <a:solidFill>
                            <a:schemeClr val="tx1"/>
                          </a:solidFill>
                        </a:rPr>
                        <a:t>erityisen tuen oppilaiden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 integroimista enenevässä määrin tavallisen perusopetuksen kouluihin ja luokkiin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Aamu- ja iltapäivätoiminnan resurssien käyttöä tehostetaan sijoittamalla toimintaa koulutilojen yhteyteen sekä </a:t>
                      </a:r>
                      <a:r>
                        <a:rPr lang="fi-FI" sz="1400" baseline="0" dirty="0" err="1" smtClean="0">
                          <a:solidFill>
                            <a:schemeClr val="tx1"/>
                          </a:solidFill>
                        </a:rPr>
                        <a:t>yhteensovittamalla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400" baseline="0" dirty="0" err="1" smtClean="0">
                          <a:solidFill>
                            <a:schemeClr val="tx1"/>
                          </a:solidFill>
                        </a:rPr>
                        <a:t>ap-ip-toiminnan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 ohjaajien ja koulunkäyntiavustajien tehtäviä</a:t>
                      </a:r>
                      <a:endParaRPr lang="fi-FI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Päätösvalta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i-FI" sz="1400" dirty="0" smtClean="0"/>
                        <a:t>Kasvatus- ja opetuslautakunta ja kaupunginhallitus </a:t>
                      </a:r>
                      <a:r>
                        <a:rPr lang="fi-FI" sz="1400" smtClean="0"/>
                        <a:t>tekevät kumpikin omalta </a:t>
                      </a:r>
                      <a:r>
                        <a:rPr lang="fi-FI" sz="1400" dirty="0" smtClean="0"/>
                        <a:t>osaltaan </a:t>
                      </a:r>
                      <a:r>
                        <a:rPr lang="fi-FI" sz="1400" baseline="0" dirty="0" smtClean="0"/>
                        <a:t>p</a:t>
                      </a:r>
                      <a:r>
                        <a:rPr lang="fi-FI" sz="1400" dirty="0" smtClean="0"/>
                        <a:t>eriaatepäätöksen </a:t>
                      </a:r>
                      <a:r>
                        <a:rPr lang="fi-FI" sz="1400" baseline="0" dirty="0" smtClean="0"/>
                        <a:t>strategisen sopimuksen yhteydessä. Kaupunginvaltuusto päättää talousarvion yhteydessä.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baseline="0" dirty="0" smtClean="0"/>
                        <a:t>Asia voidaan toteuttaa viranhaltijapäätöksin.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baseline="0" dirty="0" smtClean="0"/>
                        <a:t>Kasvatus- ja opetuslautakunta päättää erillisestä valmistelusta mahdollisesti irtisanottavista  vuokrasopimuksista, muilta osin asia voidaan toteuttaa viranhaltijapäätöksin.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3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19.3.2015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71384729"/>
              </p:ext>
            </p:extLst>
          </p:nvPr>
        </p:nvGraphicFramePr>
        <p:xfrm>
          <a:off x="611560" y="692696"/>
          <a:ext cx="7775576" cy="5772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4967264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Palvelualue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Lukiokoulutus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Vastuulliset</a:t>
                      </a:r>
                      <a:r>
                        <a:rPr lang="fi-FI" sz="1400" baseline="0" dirty="0" smtClean="0"/>
                        <a:t> viranhaltijat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Palvelualuejohtajat </a:t>
                      </a:r>
                      <a:r>
                        <a:rPr lang="fi-FI" sz="1400" baseline="0" dirty="0" smtClean="0"/>
                        <a:t> Esko Heikkonen ja Liliane Kjellman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määrä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11 kpl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248,1 </a:t>
                      </a:r>
                      <a:r>
                        <a:rPr lang="fi-FI" sz="1400" dirty="0" err="1" smtClean="0"/>
                        <a:t>htv</a:t>
                      </a:r>
                      <a:endParaRPr lang="fi-FI" sz="1400" dirty="0" smtClean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Selvitetään yhteistyömahdollisuuksien lisäämistä iltalukion ja työväenopistojen kanssa erityisesti harvinaisten kielten opetuksessa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Lukiotoiminnan järjestäminen yhtiömuotoisena yhdessä ammatillisen koulutuksen kanssa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Vaihtoehtoisesti lukiotoimintaan anotaan seudullista suomenkielisen lukiokoulutuksen järjestämislupaa 2017  lukien ja toiminta järjestetään vastuukuntamallin mukaisesti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400" baseline="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Työryhmä, jonka jäseninä ovat ruotsinkieliset edustajat Turusta, Paraisilta ja Kemiönsaaresta, valmistelee ehdotusta ruotsinkielisen lukio-opetuksen järjestämisestä tulevaisuudessa.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Päätös</a:t>
                      </a:r>
                      <a:r>
                        <a:rPr lang="fi-FI" sz="1400" baseline="0" dirty="0" smtClean="0"/>
                        <a:t>valta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dirty="0" smtClean="0"/>
                        <a:t>Asia voidaan toteuttaa viranhaltijapäätöksin.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dirty="0" smtClean="0"/>
                        <a:t>Osa toisen asteen koulutuksen yhteistä esitystä, erillinen</a:t>
                      </a:r>
                      <a:r>
                        <a:rPr lang="fi-FI" sz="1400" baseline="0" dirty="0" smtClean="0"/>
                        <a:t> kalvo lopussa.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baseline="0" dirty="0" smtClean="0"/>
                        <a:t>Kaupunginhallitus päättää järjestämisluvan hakemisesta erillisestä valmistelusta.</a:t>
                      </a:r>
                      <a:endParaRPr lang="fi-FI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83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19.3.2015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30523860"/>
              </p:ext>
            </p:extLst>
          </p:nvPr>
        </p:nvGraphicFramePr>
        <p:xfrm>
          <a:off x="611560" y="692696"/>
          <a:ext cx="7775576" cy="5204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4679232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Palvelualue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Ammatillinen</a:t>
                      </a:r>
                      <a:r>
                        <a:rPr lang="fi-FI" sz="1600" baseline="0" dirty="0" smtClean="0"/>
                        <a:t> koulutus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Vastuulliset viranhaltijat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Palvelualuejohtajat  Hannu Immonen ja Liliane Kjellman</a:t>
                      </a:r>
                      <a:endParaRPr lang="fi-FI" sz="1400" dirty="0"/>
                    </a:p>
                  </a:txBody>
                  <a:tcPr/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määrä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13</a:t>
                      </a:r>
                      <a:r>
                        <a:rPr lang="fi-FI" sz="1400" baseline="0" dirty="0" smtClean="0"/>
                        <a:t> kpl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aseline="0" dirty="0" smtClean="0"/>
                        <a:t>410,0 </a:t>
                      </a:r>
                      <a:r>
                        <a:rPr lang="fi-FI" sz="1400" baseline="0" dirty="0" err="1" smtClean="0"/>
                        <a:t>htv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Ammatillisen koulutuksen järjestäminen yhtiömuotoisena 2017 lukien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Vaihtoehtoisesti</a:t>
                      </a:r>
                      <a:r>
                        <a:rPr lang="fi-FI" sz="1400" baseline="0" dirty="0" smtClean="0"/>
                        <a:t> ammatilliseen koulutukseen anotaan seudullista järjestämislupaa valmistavaan koulutukseen, suomenkieliseen ja ruotsinkieliseen koulutukseen  (nykyinen järjestämislupa päättyy 2016)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Oppisopimustoimiston  toiminta siirretään yhtiömuotoisen toiminnan yhteyteen ja anotaan järjestämislupaa yhdessä aikuiskoulutuksen kanssa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Päätösvalta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i-FI" sz="1400" dirty="0" smtClean="0"/>
                        <a:t>Osa toisen asteen koulutuksen yhteistä esitystä, erillinen</a:t>
                      </a:r>
                      <a:r>
                        <a:rPr lang="fi-FI" sz="1400" baseline="0" dirty="0" smtClean="0"/>
                        <a:t> kalvo lopussa.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i-FI" sz="1400" baseline="0" dirty="0" smtClean="0"/>
                        <a:t>Kaupunginhallitus päättää järjestämislupien hakemisesta erillisestä valmistelusta.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i-FI" sz="1400" dirty="0" smtClean="0"/>
                        <a:t>Osa toisen asteen koulutuksen yhteistä esitystä, erillinen</a:t>
                      </a:r>
                      <a:r>
                        <a:rPr lang="fi-FI" sz="1400" baseline="0" dirty="0" smtClean="0"/>
                        <a:t> kalvo lopussa.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66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19.3.2015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20407403"/>
              </p:ext>
            </p:extLst>
          </p:nvPr>
        </p:nvGraphicFramePr>
        <p:xfrm>
          <a:off x="611560" y="692696"/>
          <a:ext cx="7775576" cy="3852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4823248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Palvelualue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Aikuiskoulutus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Vastuullisen viranhaltijat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Palvelualuejohtajat  Päivi Lehtinen ja Liliane Kjellman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määrä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22 kpl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136,1 </a:t>
                      </a:r>
                      <a:r>
                        <a:rPr lang="fi-FI" sz="1400" dirty="0" err="1" smtClean="0"/>
                        <a:t>htv</a:t>
                      </a:r>
                      <a:endParaRPr lang="fi-FI" sz="1400" dirty="0" smtClean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Ammatillisen</a:t>
                      </a:r>
                      <a:r>
                        <a:rPr lang="fi-FI" sz="1400" baseline="0" dirty="0" smtClean="0"/>
                        <a:t> aikuiskoulutuksen ja työväenopiston toimintojen järjestäminen yhtiömuotoisena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Työväenopistojen toimintojen sijoittaminen koulujen yhteyteen ja omista tiloista luopuminen, kun Syvälahden koulun tilat on saatu perusopetuksen käyttöön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Päätösvalta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dirty="0" smtClean="0"/>
                        <a:t>Osa toisen asteen koulutuksen yhteistä esitystä, erillinen</a:t>
                      </a:r>
                      <a:r>
                        <a:rPr lang="fi-FI" sz="1400" baseline="0" dirty="0" smtClean="0"/>
                        <a:t> kalvo lopussa.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baseline="0" dirty="0" smtClean="0"/>
                        <a:t>Kasvatus- ja opetuslautakunta päättää asiasta erillisestä valmistelusta.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86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19.3.2015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16943012"/>
              </p:ext>
            </p:extLst>
          </p:nvPr>
        </p:nvGraphicFramePr>
        <p:xfrm>
          <a:off x="611560" y="692696"/>
          <a:ext cx="7775576" cy="39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4967264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Toimialan yhteinen 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Hallinto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Vastuulliset viranhaltijat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Toimialajohtaja</a:t>
                      </a:r>
                      <a:r>
                        <a:rPr lang="fi-FI" sz="1400" baseline="0" dirty="0" smtClean="0"/>
                        <a:t> Timo Jalonen, päälliköt  Anne Takalo, Pentti Merta ja Pia Lagercrantz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määrä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18 kpl</a:t>
                      </a:r>
                      <a:endParaRPr lang="fi-FI" sz="1400" dirty="0"/>
                    </a:p>
                  </a:txBody>
                  <a:tcPr/>
                </a:tc>
              </a:tr>
              <a:tr h="513954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72 </a:t>
                      </a:r>
                      <a:r>
                        <a:rPr lang="fi-FI" sz="1400" dirty="0" err="1" smtClean="0"/>
                        <a:t>htv</a:t>
                      </a:r>
                      <a:r>
                        <a:rPr lang="fi-FI" sz="1400" dirty="0" smtClean="0"/>
                        <a:t> (sis. projektityöntekijöitä 18,5 </a:t>
                      </a:r>
                      <a:r>
                        <a:rPr lang="fi-FI" sz="1400" dirty="0" err="1" smtClean="0"/>
                        <a:t>htv</a:t>
                      </a:r>
                      <a:r>
                        <a:rPr lang="fi-FI" sz="1400" dirty="0" smtClean="0"/>
                        <a:t>)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Toimialan hallinnon uudelleenarviointi, mikäli sivistystoimialan toimintoja yhtiöitetään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aseline="0" dirty="0" smtClean="0"/>
                        <a:t>ICT-toimintatavan muuttaminen opetuskäytössä siten, että erilaisia ICT-tukipalveluja tarvitaan selvästi vähemmän. Toteutetaan yhteistyössä IT-palvelujen kanssa.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Päätösvalta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dirty="0" smtClean="0"/>
                        <a:t>Osa toisen asteen koulutuksen yhteistä esitystä, erillinen</a:t>
                      </a:r>
                      <a:r>
                        <a:rPr lang="fi-FI" sz="1400" baseline="0" dirty="0" smtClean="0"/>
                        <a:t> kalvo lopussa.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fi-FI" sz="1400" baseline="0" dirty="0" smtClean="0"/>
                        <a:t>Asia voidaan toteuttaa viranhaltijapäätöksin.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91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19.3.2015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8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90291367"/>
              </p:ext>
            </p:extLst>
          </p:nvPr>
        </p:nvGraphicFramePr>
        <p:xfrm>
          <a:off x="611560" y="692696"/>
          <a:ext cx="7775576" cy="4882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4967264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Arvioitu</a:t>
                      </a:r>
                      <a:r>
                        <a:rPr lang="fi-FI" sz="1600" baseline="0" dirty="0" smtClean="0"/>
                        <a:t> vaikutus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Nuorisoasteen</a:t>
                      </a:r>
                      <a:r>
                        <a:rPr lang="fi-FI" sz="1600" baseline="0" dirty="0" smtClean="0"/>
                        <a:t> ja aikuiskoulutuksen kokonaisuus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Htv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400" baseline="0" dirty="0" smtClean="0"/>
                        <a:t>794,2 </a:t>
                      </a:r>
                      <a:r>
                        <a:rPr lang="fi-FI" sz="1400" baseline="0" dirty="0" err="1" smtClean="0"/>
                        <a:t>htv</a:t>
                      </a:r>
                      <a:r>
                        <a:rPr lang="fi-FI" sz="1400" baseline="0" dirty="0" smtClean="0"/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400" baseline="0" dirty="0" smtClean="0"/>
                        <a:t>Lisäksi erikseen määriteltävä osa toimialan yhteistä hallintoa 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Meno- ja tulovähennys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aseline="0" dirty="0" smtClean="0"/>
                        <a:t>72 M€, nettovaikutus kaupungille 0 €</a:t>
                      </a:r>
                      <a:endParaRPr lang="fi-FI" sz="1400" dirty="0"/>
                    </a:p>
                  </a:txBody>
                  <a:tcPr/>
                </a:tc>
              </a:tr>
              <a:tr h="80465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Yhtiöittämisvaihtoehdot: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fi-FI" sz="1400" dirty="0" smtClean="0"/>
                        <a:t>Ammatillinen</a:t>
                      </a:r>
                      <a:r>
                        <a:rPr lang="fi-FI" sz="1400" baseline="0" dirty="0" smtClean="0"/>
                        <a:t> koulutus, lukiot ja työväenopistot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fi-FI" sz="1400" baseline="0" dirty="0" smtClean="0"/>
                        <a:t>Ammatillinen koulutus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fi-FI" sz="1400" baseline="0" dirty="0" smtClean="0"/>
                        <a:t>Ammatillinen aikuiskoulutus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Aikuiskoulutuksen siirtäminen aikuiskoulutussäätiön vastuulle (</a:t>
                      </a:r>
                      <a:r>
                        <a:rPr lang="fi-FI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Kv</a:t>
                      </a:r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3.12.2012 § 237: Kaupunkitason toimenpiteenä selvitetään ja valmistellaan Turun ammatti-instituutin aikuiskoulutuksen ja oppisopimustoimiston siirto Turun Aikuiskoulutussäätiölle.</a:t>
                      </a:r>
                      <a:r>
                        <a:rPr lang="fi-FI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i-FI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Kv</a:t>
                      </a:r>
                      <a:r>
                        <a:rPr lang="fi-FI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17.11.2014 § 165: </a:t>
                      </a:r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Aikuiskoulutuksen ja </a:t>
                      </a:r>
                      <a:r>
                        <a:rPr lang="fi-FI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oppisopimuskoulutuksen valmistelu.)</a:t>
                      </a:r>
                      <a:endParaRPr lang="fi-FI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Päätösvalta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400" baseline="0" dirty="0" smtClean="0"/>
                        <a:t>Kaupunginhallitus  ja kaupunginvaltuusto päättävät asiasta erillisestä valmistelusta.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fi-FI" sz="1400" baseline="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fi-FI" sz="1400" baseline="0" dirty="0" smtClean="0"/>
                        <a:t>Edellyttää YT-menettelyä.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3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3131df-fdca-4f96-b491-cb071e0af91d">
      <Value>7</Value>
    </TaxCatchAll>
    <TurkuDoTku_Publicity xmlns="http://schemas.microsoft.com/sharepoint/v3">Julkinen</TurkuDoTku_Publicity>
    <TurkuDoTku_Description xmlns="http://schemas.microsoft.com/sharepoint/v3" xsi:nil="true"/>
    <Johtoryhm_x00e4_ xmlns="51a04418-53e4-471b-a8f2-704076cb2ddf" xsi:nil="true"/>
    <TurkuDoTku_DecisionOrMeetingDate xmlns="http://schemas.microsoft.com/sharepoint/v3">2015-02-02T22:00:00+00:00</TurkuDoTku_DecisionOrMeetingDate>
    <TurkuDoTku_Meeting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Liite</TermName>
          <TermId xmlns="http://schemas.microsoft.com/office/infopath/2007/PartnerControls">2bf75084-fc5f-437d-8688-7a1f79a9adba</TermId>
        </TermInfo>
      </Terms>
    </TurkuDoTku_MeetingDocumentTypeTaxHTField0>
  </documentManagement>
</p:properti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6948e327-c22f-45f3-ba73-76ec8822dedd" ContentTypeId="0x010100B231D0CFD3F64B10A09B2DADA4F4A7A10018AEEFB4A6F64358AAD5C6B1A79A6CF3" PreviousValue="false"/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Kokousasiakirja DoTku" ma:contentTypeID="0x010100B231D0CFD3F64B10A09B2DADA4F4A7A10018AEEFB4A6F64358AAD5C6B1A79A6CF300E9BB6F6FAAECA14DBE1278F46CA15143" ma:contentTypeVersion="26" ma:contentTypeDescription="Luo uusi asiakirja." ma:contentTypeScope="" ma:versionID="8f3933b09198c6e9e54a6a796ce63028">
  <xsd:schema xmlns:xsd="http://www.w3.org/2001/XMLSchema" xmlns:xs="http://www.w3.org/2001/XMLSchema" xmlns:p="http://schemas.microsoft.com/office/2006/metadata/properties" xmlns:ns1="http://schemas.microsoft.com/sharepoint/v3" xmlns:ns2="b7caa62b-7ad8-4ac0-91e3-d215c04b2f01" xmlns:ns3="51a04418-53e4-471b-a8f2-704076cb2ddf" xmlns:ns4="b03131df-fdca-4f96-b491-cb071e0af91d" targetNamespace="http://schemas.microsoft.com/office/2006/metadata/properties" ma:root="true" ma:fieldsID="1c33464d85b5ee15c5f16dd1f38b9070" ns1:_="" ns2:_="" ns3:_="" ns4:_="">
    <xsd:import namespace="http://schemas.microsoft.com/sharepoint/v3"/>
    <xsd:import namespace="b7caa62b-7ad8-4ac0-91e3-d215c04b2f01"/>
    <xsd:import namespace="51a04418-53e4-471b-a8f2-704076cb2ddf"/>
    <xsd:import namespace="b03131df-fdca-4f96-b491-cb071e0af91d"/>
    <xsd:element name="properties">
      <xsd:complexType>
        <xsd:sequence>
          <xsd:element name="documentManagement">
            <xsd:complexType>
              <xsd:all>
                <xsd:element ref="ns1:TurkuDoTku_Description" minOccurs="0"/>
                <xsd:element ref="ns1:TurkuDoTku_Publicity"/>
                <xsd:element ref="ns1:TurkuDoTku_DecisionOrMeetingDate"/>
                <xsd:element ref="ns1:TurkuDoTku_MeetingDocumentTypeTaxHTField0" minOccurs="0"/>
                <xsd:element ref="ns2:_dlc_DocId" minOccurs="0"/>
                <xsd:element ref="ns2:_dlc_DocIdUrl" minOccurs="0"/>
                <xsd:element ref="ns2:_dlc_DocIdPersistId" minOccurs="0"/>
                <xsd:element ref="ns3:Johtoryhm_x00e4_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TurkuDoTku_Description" ma:index="8" nillable="true" ma:displayName="Kuvaus" ma:internalName="TurkuDoTku_Description">
      <xsd:simpleType>
        <xsd:restriction base="dms:Note">
          <xsd:maxLength value="255"/>
        </xsd:restriction>
      </xsd:simpleType>
    </xsd:element>
    <xsd:element name="TurkuDoTku_Publicity" ma:index="9" ma:displayName="Julkisuus" ma:default="Julkinen" ma:format="Dropdown" ma:internalName="TurkuDoTku_Publicity">
      <xsd:simpleType>
        <xsd:restriction base="dms:Choice">
          <xsd:enumeration value="Julkinen"/>
          <xsd:enumeration value="Salassa pidettävä"/>
        </xsd:restriction>
      </xsd:simpleType>
    </xsd:element>
    <xsd:element name="TurkuDoTku_DecisionOrMeetingDate" ma:index="10" ma:displayName="Päätös- /kokouspvm" ma:format="DateOnly" ma:internalName="TurkuDoTku_DecisionOrMeetingDate">
      <xsd:simpleType>
        <xsd:restriction base="dms:DateTime"/>
      </xsd:simpleType>
    </xsd:element>
    <xsd:element name="TurkuDoTku_MeetingDocumentTypeTaxHTField0" ma:index="13" ma:taxonomy="true" ma:internalName="TurkuDoTku_MeetingDocumentTypeTaxHTField0" ma:taxonomyFieldName="TurkuDoTku_MeetingDocumentType" ma:displayName="Kokousasiakirjan tyyppi" ma:fieldId="{d8e55122-ea91-4149-9344-7ef888255111}" ma:sspId="6948e327-c22f-45f3-ba73-76ec8822dedd" ma:termSetId="c95bffc7-408b-460f-9aa3-056411bfe71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15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a04418-53e4-471b-a8f2-704076cb2ddf" elementFormDefault="qualified">
    <xsd:import namespace="http://schemas.microsoft.com/office/2006/documentManagement/types"/>
    <xsd:import namespace="http://schemas.microsoft.com/office/infopath/2007/PartnerControls"/>
    <xsd:element name="Johtoryhm_x00e4_" ma:index="17" nillable="true" ma:displayName="Johtoryhmä" ma:internalName="Johtoryhm_x00e4_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description="" ma:hidden="true" ma:list="{f370752a-7546-4352-b124-0188447d26d1}" ma:internalName="TaxCatchAll" ma:showField="CatchAllData" ma:web="6c8d727a-b62e-47b1-a82d-11ff3ae961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B089EF-6B0C-4E21-8A0F-CD1E64C9A2DE}">
  <ds:schemaRefs>
    <ds:schemaRef ds:uri="http://purl.org/dc/terms/"/>
    <ds:schemaRef ds:uri="http://purl.org/dc/dcmitype/"/>
    <ds:schemaRef ds:uri="http://schemas.microsoft.com/office/2006/metadata/properties"/>
    <ds:schemaRef ds:uri="51a04418-53e4-471b-a8f2-704076cb2ddf"/>
    <ds:schemaRef ds:uri="http://schemas.microsoft.com/office/2006/documentManagement/types"/>
    <ds:schemaRef ds:uri="http://purl.org/dc/elements/1.1/"/>
    <ds:schemaRef ds:uri="b03131df-fdca-4f96-b491-cb071e0af91d"/>
    <ds:schemaRef ds:uri="http://schemas.microsoft.com/sharepoint/v3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b7caa62b-7ad8-4ac0-91e3-d215c04b2f01"/>
  </ds:schemaRefs>
</ds:datastoreItem>
</file>

<file path=customXml/itemProps2.xml><?xml version="1.0" encoding="utf-8"?>
<ds:datastoreItem xmlns:ds="http://schemas.openxmlformats.org/officeDocument/2006/customXml" ds:itemID="{F4A9BA3F-80F1-452D-95C6-C9086D57F8C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642543C-050A-4DA2-8D17-4D738E71B59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529EDDA-F19E-4EE4-8748-216065778CA1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860ADD58-F1CD-410D-B99D-42FAF905BCAF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824AC71C-0E44-4B88-AB5C-2E5FBF6DB8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7caa62b-7ad8-4ac0-91e3-d215c04b2f01"/>
    <ds:schemaRef ds:uri="51a04418-53e4-471b-a8f2-704076cb2ddf"/>
    <ds:schemaRef ds:uri="b03131df-fdca-4f96-b491-cb071e0af9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613</Words>
  <Application>Microsoft Office PowerPoint</Application>
  <PresentationFormat>Näytössä katseltava diaesitys (4:3)</PresentationFormat>
  <Paragraphs>131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Esitysmalli Suomi</vt:lpstr>
      <vt:lpstr>Toimintoanalyysin toimenpide-ehdotukset -  Sivistystoimiala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Toimintoanalyysin syventäminen – Kaupungin johtoryhmä 25.11.2014</dc:title>
  <dc:creator>Moisiolinna Kim</dc:creator>
  <cp:lastModifiedBy>Mäkinen Anne</cp:lastModifiedBy>
  <cp:revision>114</cp:revision>
  <dcterms:modified xsi:type="dcterms:W3CDTF">2015-03-19T13:26:18Z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0x010100B231D0CFD3F64B10A09B2DADA4F4A7A10018AEEFB4A6F64358AAD5C6B1A79A6CF300E9BB6F6FAAECA14DBE1278F46CA15143</vt:lpwstr>
  </property>
  <property fmtid="{D5CDD505-2E9C-101B-9397-08002B2CF9AE}" pid="3" name="_Kokousasiakirjan tyyppi">
    <vt:lpwstr>7;#Liite|2bf75084-fc5f-437d-8688-7a1f79a9adba</vt:lpwstr>
  </property>
  <property fmtid="{D5CDD505-2E9C-101B-9397-08002B2CF9AE}" pid="4" name="h94c21d59b064f78a5c2e322551a3e88">
    <vt:lpwstr>Diaesitys|29bf125c-3304-4b20-a038-e327a30ca536</vt:lpwstr>
  </property>
  <property fmtid="{D5CDD505-2E9C-101B-9397-08002B2CF9AE}" pid="5" name="_Kieli">
    <vt:lpwstr>1;#Suomi|ddab1725-3888-478f-9c8c-3eeceecd16e9</vt:lpwstr>
  </property>
  <property fmtid="{D5CDD505-2E9C-101B-9397-08002B2CF9AE}" pid="6" name="_Julkaisun_x0020_tyyppi">
    <vt:lpwstr>35;#Muu julkaisu|3cba93f9-7e66-4d72-8946-5bb254f7a5c3</vt:lpwstr>
  </property>
  <property fmtid="{D5CDD505-2E9C-101B-9397-08002B2CF9AE}" pid="7" name="_Esitysaineistojen_x0020_tyyppi">
    <vt:lpwstr>4;#Diaesitys|29bf125c-3304-4b20-a038-e327a30ca536</vt:lpwstr>
  </property>
  <property fmtid="{D5CDD505-2E9C-101B-9397-08002B2CF9AE}" pid="8" name="_Julkaisun tyyppi">
    <vt:lpwstr>35;#Muu julkaisu|3cba93f9-7e66-4d72-8946-5bb254f7a5c3</vt:lpwstr>
  </property>
  <property fmtid="{D5CDD505-2E9C-101B-9397-08002B2CF9AE}" pid="9" name="_Esitysaineistojen tyyppi">
    <vt:lpwstr>4;#Diaesitys|29bf125c-3304-4b20-a038-e327a30ca536</vt:lpwstr>
  </property>
  <property fmtid="{D5CDD505-2E9C-101B-9397-08002B2CF9AE}" pid="10" name="cce61818c60f4dbb9510e6154db3ba57">
    <vt:lpwstr>Muu julkaisu|3cba93f9-7e66-4d72-8946-5bb254f7a5c3</vt:lpwstr>
  </property>
  <property fmtid="{D5CDD505-2E9C-101B-9397-08002B2CF9AE}" pid="11" name="ec87dd8dbe3f4b87b196639a53969ad4">
    <vt:lpwstr>Suomi|ddab1725-3888-478f-9c8c-3eeceecd16e9</vt:lpwstr>
  </property>
  <property fmtid="{D5CDD505-2E9C-101B-9397-08002B2CF9AE}" pid="12" name="Kuvaus">
    <vt:lpwstr>Päätösvaltuudet lisätty toimenpide-ehdotuksiin</vt:lpwstr>
  </property>
  <property fmtid="{D5CDD505-2E9C-101B-9397-08002B2CF9AE}" pid="13" name="TurkuDoTku_MeetingDocumentType">
    <vt:lpwstr>7;#Liite|2bf75084-fc5f-437d-8688-7a1f79a9adba</vt:lpwstr>
  </property>
</Properties>
</file>