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6"/>
  </p:sldMasterIdLst>
  <p:notesMasterIdLst>
    <p:notesMasterId r:id="rId22"/>
  </p:notesMasterIdLst>
  <p:handoutMasterIdLst>
    <p:handoutMasterId r:id="rId23"/>
  </p:handoutMasterIdLst>
  <p:sldIdLst>
    <p:sldId id="256" r:id="rId7"/>
    <p:sldId id="265" r:id="rId8"/>
    <p:sldId id="288" r:id="rId9"/>
    <p:sldId id="286" r:id="rId10"/>
    <p:sldId id="284" r:id="rId11"/>
    <p:sldId id="290" r:id="rId12"/>
    <p:sldId id="283" r:id="rId13"/>
    <p:sldId id="278" r:id="rId14"/>
    <p:sldId id="279" r:id="rId15"/>
    <p:sldId id="276" r:id="rId16"/>
    <p:sldId id="289" r:id="rId17"/>
    <p:sldId id="275" r:id="rId18"/>
    <p:sldId id="280" r:id="rId19"/>
    <p:sldId id="274" r:id="rId20"/>
    <p:sldId id="273" r:id="rId2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2F"/>
    <a:srgbClr val="00468B"/>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494" autoAdjust="0"/>
    <p:restoredTop sz="94643" autoAdjust="0"/>
  </p:normalViewPr>
  <p:slideViewPr>
    <p:cSldViewPr>
      <p:cViewPr>
        <p:scale>
          <a:sx n="90" d="100"/>
          <a:sy n="90" d="100"/>
        </p:scale>
        <p:origin x="138" y="-384"/>
      </p:cViewPr>
      <p:guideLst>
        <p:guide orient="horz" pos="2160"/>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D7DFD3-23EC-4407-A3E0-A65838309D1D}" type="datetimeFigureOut">
              <a:rPr lang="fi-FI" smtClean="0"/>
              <a:t>12.3.2015</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7200-69AA-40B8-A453-7A0CF91D5E77}" type="datetimeFigureOut">
              <a:rPr lang="fi-FI" smtClean="0"/>
              <a:t>12.3.2015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12.3.2015</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6" name="Alatunnisteen paikkamerkki 5"/>
          <p:cNvSpPr>
            <a:spLocks noGrp="1"/>
          </p:cNvSpPr>
          <p:nvPr>
            <p:ph type="ftr" sz="quarter" idx="15"/>
          </p:nvPr>
        </p:nvSpPr>
        <p:spPr/>
        <p:txBody>
          <a:bodyPr/>
          <a:lstStyle/>
          <a:p>
            <a:r>
              <a:rPr lang="fi-FI" smtClean="0"/>
              <a:t>Esittäjän nimi</a:t>
            </a:r>
            <a:endParaRPr lang="fi-FI"/>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12.3.2015</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 napsautt.</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12.3.2015</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smtClean="0"/>
              <a:t>Muokkaa perustyyl. napsautt.</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12.3.2015</a:t>
            </a:fld>
            <a:endParaRPr lang="fi-FI" dirty="0"/>
          </a:p>
        </p:txBody>
      </p:sp>
      <p:sp>
        <p:nvSpPr>
          <p:cNvPr id="7" name="Alatunnisteen paikkamerkki 6"/>
          <p:cNvSpPr>
            <a:spLocks noGrp="1"/>
          </p:cNvSpPr>
          <p:nvPr>
            <p:ph type="ftr" sz="quarter" idx="11"/>
          </p:nvPr>
        </p:nvSpPr>
        <p:spPr/>
        <p:txBody>
          <a:bodyPr/>
          <a:lstStyle/>
          <a:p>
            <a:r>
              <a:rPr lang="fi-FI" smtClean="0"/>
              <a:t>Esittäjän nimi</a:t>
            </a:r>
            <a:endParaRPr lang="fi-FI"/>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12.3.2015</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12.3.2015</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12.3.2015</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12.3.2015</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pic>
        <p:nvPicPr>
          <p:cNvPr id="19" name="Kuva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fi-FI" dirty="0" smtClean="0"/>
              <a:t/>
            </a:r>
            <a:br>
              <a:rPr lang="fi-FI" dirty="0" smtClean="0"/>
            </a:br>
            <a:r>
              <a:rPr lang="fi-FI" sz="3600" dirty="0" smtClean="0"/>
              <a:t>Toimintoanalyysin </a:t>
            </a:r>
            <a:br>
              <a:rPr lang="fi-FI" sz="3600" dirty="0" smtClean="0"/>
            </a:br>
            <a:r>
              <a:rPr lang="fi-FI" sz="3600" dirty="0" smtClean="0"/>
              <a:t>toimenpide-ehdotukset</a:t>
            </a:r>
            <a:br>
              <a:rPr lang="fi-FI" sz="3600" dirty="0" smtClean="0"/>
            </a:br>
            <a:r>
              <a:rPr lang="fi-FI" sz="3600" dirty="0" err="1" smtClean="0"/>
              <a:t>Kj-toimiala</a:t>
            </a:r>
            <a:endParaRPr lang="fi-FI" sz="3600" dirty="0"/>
          </a:p>
        </p:txBody>
      </p:sp>
      <p:sp>
        <p:nvSpPr>
          <p:cNvPr id="4" name="Päivämäärän paikkamerkki 3"/>
          <p:cNvSpPr>
            <a:spLocks noGrp="1"/>
          </p:cNvSpPr>
          <p:nvPr>
            <p:ph type="dt" sz="half" idx="14"/>
          </p:nvPr>
        </p:nvSpPr>
        <p:spPr/>
        <p:txBody>
          <a:bodyPr/>
          <a:lstStyle/>
          <a:p>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a:t>
            </a:fld>
            <a:endParaRPr lang="fi-FI"/>
          </a:p>
        </p:txBody>
      </p:sp>
      <p:sp>
        <p:nvSpPr>
          <p:cNvPr id="3" name="Tekstiruutu 2"/>
          <p:cNvSpPr txBox="1"/>
          <p:nvPr/>
        </p:nvSpPr>
        <p:spPr>
          <a:xfrm>
            <a:off x="6588224" y="548680"/>
            <a:ext cx="1441420" cy="369332"/>
          </a:xfrm>
          <a:prstGeom prst="rect">
            <a:avLst/>
          </a:prstGeom>
          <a:noFill/>
        </p:spPr>
        <p:txBody>
          <a:bodyPr wrap="none" rtlCol="0">
            <a:spAutoFit/>
          </a:bodyPr>
          <a:lstStyle/>
          <a:p>
            <a:r>
              <a:rPr lang="fi-FI" dirty="0" smtClean="0"/>
              <a:t>Liite 5 § 103</a:t>
            </a:r>
            <a:endParaRPr lang="fi-FI" dirty="0"/>
          </a:p>
        </p:txBody>
      </p:sp>
    </p:spTree>
    <p:extLst>
      <p:ext uri="{BB962C8B-B14F-4D97-AF65-F5344CB8AC3E}">
        <p14:creationId xmlns:p14="http://schemas.microsoft.com/office/powerpoint/2010/main" val="3472588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10</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82569861"/>
              </p:ext>
            </p:extLst>
          </p:nvPr>
        </p:nvGraphicFramePr>
        <p:xfrm>
          <a:off x="611560" y="692696"/>
          <a:ext cx="7775576" cy="5730215"/>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baseline="0" dirty="0" smtClean="0"/>
                        <a:t>Matkailun palvelukeskus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Matkailujohtaja</a:t>
                      </a:r>
                      <a:r>
                        <a:rPr lang="fi-FI" sz="1400" baseline="0" dirty="0" smtClean="0"/>
                        <a:t> Anne-Marget Hellén </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44,2</a:t>
                      </a:r>
                    </a:p>
                  </a:txBody>
                  <a:tcPr/>
                </a:tc>
              </a:tr>
              <a:tr h="384043">
                <a:tc>
                  <a:txBody>
                    <a:bodyPr/>
                    <a:lstStyle/>
                    <a:p>
                      <a:r>
                        <a:rPr lang="fi-FI" sz="1400" dirty="0" smtClean="0"/>
                        <a:t>Esitetyt toimenpiteet, 3 kpl</a:t>
                      </a:r>
                      <a:endParaRPr lang="fi-FI"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Matkailun palvelukeskuksen operatiiviset toiminnot (</a:t>
                      </a:r>
                      <a:r>
                        <a:rPr kumimoji="0" lang="fi-FI" sz="1400" b="0" i="0" u="none" strike="noStrike" kern="1200" cap="none" spc="0" normalizeH="0" baseline="0" noProof="0" dirty="0" err="1" smtClean="0">
                          <a:ln>
                            <a:noFill/>
                          </a:ln>
                          <a:solidFill>
                            <a:prstClr val="black"/>
                          </a:solidFill>
                          <a:effectLst/>
                          <a:uLnTx/>
                          <a:uFillTx/>
                          <a:latin typeface="+mn-lt"/>
                          <a:ea typeface="+mn-ea"/>
                          <a:cs typeface="+mn-cs"/>
                        </a:rPr>
                        <a:t>Hostel</a:t>
                      </a:r>
                      <a:r>
                        <a:rPr kumimoji="0" lang="fi-FI" sz="1400" b="0" i="0" u="none" strike="noStrike" kern="1200" cap="none" spc="0" normalizeH="0" baseline="0" noProof="0" dirty="0" smtClean="0">
                          <a:ln>
                            <a:noFill/>
                          </a:ln>
                          <a:solidFill>
                            <a:prstClr val="black"/>
                          </a:solidFill>
                          <a:effectLst/>
                          <a:uLnTx/>
                          <a:uFillTx/>
                          <a:latin typeface="+mn-lt"/>
                          <a:ea typeface="+mn-ea"/>
                          <a:cs typeface="+mn-cs"/>
                        </a:rPr>
                        <a:t>, camping jne.) tulee järjestää siten, että niitä ei tuoteta alle omakustannushinnan eli toiminnoista ei saa aiheutua tappioita kaupungille (KH)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Matkailumarkkinointi kootaan yhteen toimintoon (KJ)</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Matkailupalvelukeskuksen mitoituksen uudelleenarviointi (TA)</a:t>
                      </a:r>
                      <a:endParaRPr kumimoji="0" lang="fi-FI" sz="1400" b="0" i="0" u="none" strike="noStrike" kern="1200" cap="none" spc="0" normalizeH="0" baseline="0" noProof="0" dirty="0">
                        <a:ln>
                          <a:noFill/>
                        </a:ln>
                        <a:solidFill>
                          <a:prstClr val="black"/>
                        </a:solidFill>
                        <a:effectLst/>
                        <a:uLnTx/>
                        <a:uFillTx/>
                        <a:latin typeface="+mn-lt"/>
                        <a:ea typeface="+mn-ea"/>
                        <a:cs typeface="+mn-cs"/>
                      </a:endParaRPr>
                    </a:p>
                  </a:txBody>
                  <a:tcPr/>
                </a:tc>
              </a:tr>
              <a:tr h="384043">
                <a:tc>
                  <a:txBody>
                    <a:bodyPr/>
                    <a:lstStyle/>
                    <a:p>
                      <a:r>
                        <a:rPr lang="fi-FI" sz="1400" dirty="0" smtClean="0"/>
                        <a:t>Toimivalta ja päätösehdotus</a:t>
                      </a:r>
                      <a:endParaRPr lang="fi-FI"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Kaupunginhallitus päättää toimintojen  mahdollisesta ulkoistuksesta erillisestä valmistelusta. Muut  toimenpiteet  viranhaltijapäätöksin</a:t>
                      </a:r>
                      <a:endParaRPr kumimoji="0" lang="fi-FI" sz="1400" b="0" i="0" u="none" strike="noStrike" kern="1200" cap="none" spc="0" normalizeH="0" baseline="0" noProof="0" dirty="0">
                        <a:ln>
                          <a:noFill/>
                        </a:ln>
                        <a:solidFill>
                          <a:prstClr val="black"/>
                        </a:solidFill>
                        <a:effectLst/>
                        <a:uLnTx/>
                        <a:uFillTx/>
                        <a:latin typeface="+mn-lt"/>
                        <a:ea typeface="+mn-ea"/>
                        <a:cs typeface="+mn-cs"/>
                      </a:endParaRPr>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r>
                        <a:rPr lang="fi-FI" sz="1400" dirty="0" smtClean="0"/>
                        <a:t>Matkailu</a:t>
                      </a:r>
                      <a:r>
                        <a:rPr lang="fi-FI" sz="1400" baseline="0" dirty="0" smtClean="0"/>
                        <a:t> ja majoitusalan kuulemistilaisuudet</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tai tulojen lisäys 150.000 </a:t>
                      </a:r>
                      <a:r>
                        <a:rPr lang="fi-FI" sz="1300" baseline="0" dirty="0" smtClean="0"/>
                        <a:t>€/vuosi </a:t>
                      </a:r>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err="1" smtClean="0"/>
                        <a:t>Hostellin</a:t>
                      </a:r>
                      <a:r>
                        <a:rPr lang="fi-FI" sz="1300" dirty="0" smtClean="0"/>
                        <a:t> ja Campingin</a:t>
                      </a:r>
                      <a:r>
                        <a:rPr lang="fi-FI" sz="1300" baseline="0" dirty="0" smtClean="0"/>
                        <a:t> HTV määrä on yhteensä 11 +kausityöntekijät</a:t>
                      </a:r>
                    </a:p>
                  </a:txBody>
                  <a:tcPr/>
                </a:tc>
              </a:tr>
            </a:tbl>
          </a:graphicData>
        </a:graphic>
      </p:graphicFrame>
    </p:spTree>
    <p:extLst>
      <p:ext uri="{BB962C8B-B14F-4D97-AF65-F5344CB8AC3E}">
        <p14:creationId xmlns:p14="http://schemas.microsoft.com/office/powerpoint/2010/main" val="286795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11</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28267420"/>
              </p:ext>
            </p:extLst>
          </p:nvPr>
        </p:nvGraphicFramePr>
        <p:xfrm>
          <a:off x="611560" y="692696"/>
          <a:ext cx="7775576" cy="5650972"/>
        </p:xfrm>
        <a:graphic>
          <a:graphicData uri="http://schemas.openxmlformats.org/drawingml/2006/table">
            <a:tbl>
              <a:tblPr firstRow="1" bandRow="1">
                <a:tableStyleId>{5C22544A-7EE6-4342-B048-85BDC9FD1C3A}</a:tableStyleId>
              </a:tblPr>
              <a:tblGrid>
                <a:gridCol w="2232248"/>
                <a:gridCol w="5543328"/>
              </a:tblGrid>
              <a:tr h="384043">
                <a:tc>
                  <a:txBody>
                    <a:bodyPr/>
                    <a:lstStyle/>
                    <a:p>
                      <a:r>
                        <a:rPr lang="fi-FI" sz="1600" dirty="0" smtClean="0"/>
                        <a:t>Vastuualue</a:t>
                      </a:r>
                      <a:endParaRPr lang="fi-FI" sz="1600" dirty="0"/>
                    </a:p>
                  </a:txBody>
                  <a:tcPr/>
                </a:tc>
                <a:tc>
                  <a:txBody>
                    <a:bodyPr/>
                    <a:lstStyle/>
                    <a:p>
                      <a:r>
                        <a:rPr lang="fi-FI" sz="1600" dirty="0" smtClean="0"/>
                        <a:t>Hankinta-</a:t>
                      </a:r>
                      <a:r>
                        <a:rPr lang="fi-FI" sz="1600" baseline="0" dirty="0" smtClean="0"/>
                        <a:t> ja logistiikkakeskus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Hankinta- ja logistiikkajohtaja Pauliina</a:t>
                      </a:r>
                      <a:r>
                        <a:rPr lang="fi-FI" sz="1400" baseline="0" dirty="0" smtClean="0"/>
                        <a:t> Lautiainen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16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85,4</a:t>
                      </a:r>
                    </a:p>
                  </a:txBody>
                  <a:tcPr/>
                </a:tc>
              </a:tr>
              <a:tr h="384043">
                <a:tc>
                  <a:txBody>
                    <a:bodyPr/>
                    <a:lstStyle/>
                    <a:p>
                      <a:r>
                        <a:rPr lang="fi-FI" sz="1400" dirty="0" smtClean="0"/>
                        <a:t>Esitetyt toimenpiteet, </a:t>
                      </a:r>
                    </a:p>
                    <a:p>
                      <a:r>
                        <a:rPr lang="fi-FI" sz="1400" dirty="0" smtClean="0"/>
                        <a:t>5 kpl</a:t>
                      </a:r>
                      <a:endParaRPr lang="fi-FI"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Kilpailutetaan kaupungin rahakuljetukset (KJ)</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Painatuspalveluiden asiantuntijatyö: graafinen suunnittelu, esivalmistelut ennen painotyötä, lomakeasiat, materiaalipankin ylläpito </a:t>
                      </a:r>
                      <a:r>
                        <a:rPr lang="fi-FI" sz="1400" baseline="0" dirty="0" smtClean="0"/>
                        <a:t> siirretään konsernihallinnon </a:t>
                      </a:r>
                      <a:r>
                        <a:rPr lang="fi-FI" sz="1400" dirty="0" smtClean="0"/>
                        <a:t>viestintään</a:t>
                      </a:r>
                      <a:r>
                        <a:rPr lang="fi-FI" sz="1400" baseline="0" dirty="0" smtClean="0"/>
                        <a:t> ja t</a:t>
                      </a:r>
                      <a:r>
                        <a:rPr lang="fi-FI" sz="1400" dirty="0" smtClean="0"/>
                        <a:t>ulostuspalvelusopimuksen ylläpito ja seuranta IT-palveluihin. Digitaalipainotyö siirretään Ammatti-instituuttiin</a:t>
                      </a:r>
                      <a:r>
                        <a:rPr lang="fi-FI" sz="1400" baseline="0" dirty="0" smtClean="0"/>
                        <a:t> </a:t>
                      </a:r>
                      <a:r>
                        <a:rPr lang="fi-FI" sz="1400" dirty="0" smtClean="0"/>
                        <a:t>(KJ)</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Arvioidaan kaupunginsairaala-alueen logistiikka omana kokonaisuutenaan: tavarakuljetukset, hyllytyspalvelu, posti, lääkkeet, näytteet, jätekuljetukset, ruokakuljetukset ja obduktio.</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Kaupungin ja </a:t>
                      </a:r>
                      <a:r>
                        <a:rPr lang="fi-FI" sz="1400" dirty="0" err="1" smtClean="0"/>
                        <a:t>hyton</a:t>
                      </a:r>
                      <a:r>
                        <a:rPr lang="fi-FI" sz="1400" dirty="0" smtClean="0"/>
                        <a:t> postikeskusten yhdistäminen ja toiminnan arviointi osana kaupunginsairaalan alueen logistiikkaa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Keskusvaraston toiminta siirretään ulkopuoliselle toimijalle tai sairaanhoitopiirille (KH)</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Toimivalta ja päätösehdotus</a:t>
                      </a:r>
                    </a:p>
                    <a:p>
                      <a:endParaRPr lang="fi-FI" sz="1400" dirty="0"/>
                    </a:p>
                  </a:txBody>
                  <a:tcPr/>
                </a:tc>
                <a:tc>
                  <a:txBody>
                    <a:bodyPr/>
                    <a:lstStyle/>
                    <a:p>
                      <a:pPr marL="0" indent="0">
                        <a:buFont typeface="Arial" panose="020B0604020202020204" pitchFamily="34" charset="0"/>
                        <a:buNone/>
                      </a:pPr>
                      <a:r>
                        <a:rPr lang="fi-FI" sz="1400" baseline="0" dirty="0" smtClean="0"/>
                        <a:t>Logistiikkapalveluiden ulkoistuksesta päättää kaupunginhallitus  erillisestä valmistelusta, muut toimenpiteet voidaan toteuttaa viranhaltijapäätöksillä.</a:t>
                      </a:r>
                      <a:endParaRPr lang="fi-FI" sz="1400" dirty="0"/>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endParaRPr lang="fi-FI" sz="1400" dirty="0"/>
                    </a:p>
                  </a:txBody>
                  <a:tcPr/>
                </a:tc>
              </a:tr>
            </a:tbl>
          </a:graphicData>
        </a:graphic>
      </p:graphicFrame>
    </p:spTree>
    <p:extLst>
      <p:ext uri="{BB962C8B-B14F-4D97-AF65-F5344CB8AC3E}">
        <p14:creationId xmlns:p14="http://schemas.microsoft.com/office/powerpoint/2010/main" val="2588054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12</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4286860104"/>
              </p:ext>
            </p:extLst>
          </p:nvPr>
        </p:nvGraphicFramePr>
        <p:xfrm>
          <a:off x="611560" y="175226"/>
          <a:ext cx="7775576" cy="6422126"/>
        </p:xfrm>
        <a:graphic>
          <a:graphicData uri="http://schemas.openxmlformats.org/drawingml/2006/table">
            <a:tbl>
              <a:tblPr firstRow="1" bandRow="1">
                <a:tableStyleId>{5C22544A-7EE6-4342-B048-85BDC9FD1C3A}</a:tableStyleId>
              </a:tblPr>
              <a:tblGrid>
                <a:gridCol w="2232248"/>
                <a:gridCol w="5543328"/>
              </a:tblGrid>
              <a:tr h="384043">
                <a:tc>
                  <a:txBody>
                    <a:bodyPr/>
                    <a:lstStyle/>
                    <a:p>
                      <a:r>
                        <a:rPr lang="fi-FI" sz="1600" dirty="0" smtClean="0"/>
                        <a:t>Vastuualue</a:t>
                      </a:r>
                      <a:endParaRPr lang="fi-FI" sz="1600" dirty="0"/>
                    </a:p>
                  </a:txBody>
                  <a:tcPr/>
                </a:tc>
                <a:tc>
                  <a:txBody>
                    <a:bodyPr/>
                    <a:lstStyle/>
                    <a:p>
                      <a:r>
                        <a:rPr lang="fi-FI" sz="1600" dirty="0" smtClean="0"/>
                        <a:t>Hankinta-</a:t>
                      </a:r>
                      <a:r>
                        <a:rPr lang="fi-FI" sz="1600" baseline="0" dirty="0" smtClean="0"/>
                        <a:t> ja logistiikkakeskus</a:t>
                      </a:r>
                      <a:endParaRPr lang="fi-FI" sz="1600" dirty="0"/>
                    </a:p>
                  </a:txBody>
                  <a:tcPr/>
                </a:tc>
              </a:tr>
              <a:tr h="384043">
                <a:tc>
                  <a:txBody>
                    <a:bodyPr/>
                    <a:lstStyle/>
                    <a:p>
                      <a:r>
                        <a:rPr lang="fi-FI" sz="1300" b="1" dirty="0" smtClean="0"/>
                        <a:t>Lisäselvitys toimenpiteestä </a:t>
                      </a:r>
                      <a:endParaRPr lang="fi-FI" sz="1300" b="1" dirty="0"/>
                    </a:p>
                  </a:txBody>
                  <a:tcPr/>
                </a:tc>
                <a:tc>
                  <a:txBody>
                    <a:bodyPr/>
                    <a:lstStyle/>
                    <a:p>
                      <a:pPr lvl="0"/>
                      <a:r>
                        <a:rPr lang="fi-FI" sz="1600" kern="1200" dirty="0" smtClean="0">
                          <a:solidFill>
                            <a:schemeClr val="dk1"/>
                          </a:solidFill>
                          <a:effectLst/>
                          <a:latin typeface="+mn-lt"/>
                          <a:ea typeface="+mn-ea"/>
                          <a:cs typeface="+mn-cs"/>
                        </a:rPr>
                        <a:t>Keskusvaraston toimintaan kuuluu Kunnallissairaalantie 20 ent. pesulakiinteistö Mäntymäen sisäkuljetukset (tavara, ruoka, posti, lääke, näytteet, jätteet),</a:t>
                      </a:r>
                      <a:r>
                        <a:rPr lang="fi-FI" sz="1600" kern="1200" baseline="0" dirty="0" smtClean="0">
                          <a:solidFill>
                            <a:schemeClr val="dk1"/>
                          </a:solidFill>
                          <a:effectLst/>
                          <a:latin typeface="+mn-lt"/>
                          <a:ea typeface="+mn-ea"/>
                          <a:cs typeface="+mn-cs"/>
                        </a:rPr>
                        <a:t> </a:t>
                      </a:r>
                      <a:r>
                        <a:rPr lang="fi-FI" sz="1600" kern="1200" dirty="0" smtClean="0">
                          <a:solidFill>
                            <a:schemeClr val="dk1"/>
                          </a:solidFill>
                          <a:effectLst/>
                          <a:latin typeface="+mn-lt"/>
                          <a:ea typeface="+mn-ea"/>
                          <a:cs typeface="+mn-cs"/>
                        </a:rPr>
                        <a:t>hoitotarvikkeiden hyllytyspalvelu hyvinvointitoimialan kohteisiin</a:t>
                      </a:r>
                      <a:r>
                        <a:rPr lang="fi-FI" sz="1600" kern="1200" baseline="0" dirty="0" smtClean="0">
                          <a:solidFill>
                            <a:schemeClr val="dk1"/>
                          </a:solidFill>
                          <a:effectLst/>
                          <a:latin typeface="+mn-lt"/>
                          <a:ea typeface="+mn-ea"/>
                          <a:cs typeface="+mn-cs"/>
                        </a:rPr>
                        <a:t> ja</a:t>
                      </a:r>
                      <a:r>
                        <a:rPr lang="fi-FI" sz="1600" kern="1200" dirty="0" smtClean="0">
                          <a:solidFill>
                            <a:schemeClr val="dk1"/>
                          </a:solidFill>
                          <a:effectLst/>
                          <a:latin typeface="+mn-lt"/>
                          <a:ea typeface="+mn-ea"/>
                          <a:cs typeface="+mn-cs"/>
                        </a:rPr>
                        <a:t>  postikeskuksen toiminnot (kaupunki ja hyvinvointitoimiala yhdessä).</a:t>
                      </a:r>
                      <a:r>
                        <a:rPr lang="fi-FI" sz="1600" kern="1200" baseline="0" dirty="0" smtClean="0">
                          <a:solidFill>
                            <a:schemeClr val="dk1"/>
                          </a:solidFill>
                          <a:effectLst/>
                          <a:latin typeface="+mn-lt"/>
                          <a:ea typeface="+mn-ea"/>
                          <a:cs typeface="+mn-cs"/>
                        </a:rPr>
                        <a:t> V</a:t>
                      </a:r>
                      <a:r>
                        <a:rPr lang="fi-FI" sz="1600" kern="1200" dirty="0" smtClean="0">
                          <a:solidFill>
                            <a:schemeClr val="dk1"/>
                          </a:solidFill>
                          <a:effectLst/>
                          <a:latin typeface="+mn-lt"/>
                          <a:ea typeface="+mn-ea"/>
                          <a:cs typeface="+mn-cs"/>
                        </a:rPr>
                        <a:t>arastotuotteiden jakelu kaupungin toimipaikkoihin jatkuisi ulkopuolisen liikennöitsijän tehtävänä.</a:t>
                      </a:r>
                      <a:r>
                        <a:rPr lang="fi-FI" sz="1600" kern="1200" baseline="0" dirty="0" smtClean="0">
                          <a:solidFill>
                            <a:schemeClr val="dk1"/>
                          </a:solidFill>
                          <a:effectLst/>
                          <a:latin typeface="+mn-lt"/>
                          <a:ea typeface="+mn-ea"/>
                          <a:cs typeface="+mn-cs"/>
                        </a:rPr>
                        <a:t> </a:t>
                      </a:r>
                      <a:endParaRPr lang="fi-FI" sz="1600" kern="1200" dirty="0" smtClean="0">
                        <a:solidFill>
                          <a:schemeClr val="dk1"/>
                        </a:solidFill>
                        <a:effectLst/>
                        <a:latin typeface="+mn-lt"/>
                        <a:ea typeface="+mn-ea"/>
                        <a:cs typeface="+mn-cs"/>
                      </a:endParaRPr>
                    </a:p>
                    <a:p>
                      <a:r>
                        <a:rPr lang="fi-FI" sz="1600" kern="1200" dirty="0" smtClean="0">
                          <a:solidFill>
                            <a:schemeClr val="dk1"/>
                          </a:solidFill>
                          <a:effectLst/>
                          <a:latin typeface="+mn-lt"/>
                          <a:ea typeface="+mn-ea"/>
                          <a:cs typeface="+mn-cs"/>
                        </a:rPr>
                        <a:t> </a:t>
                      </a:r>
                    </a:p>
                    <a:p>
                      <a:r>
                        <a:rPr lang="fi-FI" sz="1600" kern="1200" dirty="0" smtClean="0">
                          <a:solidFill>
                            <a:schemeClr val="dk1"/>
                          </a:solidFill>
                          <a:effectLst/>
                          <a:latin typeface="+mn-lt"/>
                          <a:ea typeface="+mn-ea"/>
                          <a:cs typeface="+mn-cs"/>
                        </a:rPr>
                        <a:t>Hankinta- ja logistiikkakeskuksen osalta 10,5 </a:t>
                      </a:r>
                      <a:r>
                        <a:rPr lang="fi-FI" sz="1600" kern="1200" dirty="0" err="1" smtClean="0">
                          <a:solidFill>
                            <a:schemeClr val="dk1"/>
                          </a:solidFill>
                          <a:effectLst/>
                          <a:latin typeface="+mn-lt"/>
                          <a:ea typeface="+mn-ea"/>
                          <a:cs typeface="+mn-cs"/>
                        </a:rPr>
                        <a:t>htv</a:t>
                      </a:r>
                      <a:r>
                        <a:rPr lang="fi-FI" sz="1600" kern="1200" dirty="0" smtClean="0">
                          <a:solidFill>
                            <a:schemeClr val="dk1"/>
                          </a:solidFill>
                          <a:effectLst/>
                          <a:latin typeface="+mn-lt"/>
                          <a:ea typeface="+mn-ea"/>
                          <a:cs typeface="+mn-cs"/>
                        </a:rPr>
                        <a:t> ja kokonaiskustannus 1,47 milj. euroa, josta keskusvaraston osuus 775 000 euroa. Lisäksi hyvinvointitoimialalla 2-3 henkilön työpanos. Alustava keskustelu käyty V-S sairaanhoitopiirin logistiikan kanssa, joka tuottaa samoja palveluita sairaanhoitopiirin toimipaikkoihin. Hoitotarvikkeet varastoidaan jo nyt sairaanhoitopiirin logistiikkakeskuksessa Biolinjalla. Keskusvaraston tuotteista valtaosa jaetaan hyvinvointitoimialan kohteisiin.</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baseline="0" dirty="0" smtClean="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200 000</a:t>
                      </a:r>
                      <a:r>
                        <a:rPr lang="fi-FI" sz="1300" baseline="0" dirty="0" smtClean="0"/>
                        <a:t> -300 000 €/vuosi </a:t>
                      </a:r>
                    </a:p>
                  </a:txBody>
                  <a:tcPr/>
                </a:tc>
              </a:tr>
              <a:tr h="384043">
                <a:tc>
                  <a:txBody>
                    <a:bodyPr/>
                    <a:lstStyle/>
                    <a:p>
                      <a:r>
                        <a:rPr lang="fi-FI" sz="1300" b="1" dirty="0" smtClean="0"/>
                        <a:t>Investointitarpeet:</a:t>
                      </a:r>
                      <a:endParaRPr lang="fi-FI" sz="1300" b="1" dirty="0"/>
                    </a:p>
                  </a:txBody>
                  <a:tcPr/>
                </a:tc>
                <a:tc>
                  <a:txBody>
                    <a:bodyPr/>
                    <a:lstStyle/>
                    <a:p>
                      <a:endParaRPr lang="fi-FI" sz="1300" dirty="0" smtClean="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18</a:t>
                      </a:r>
                    </a:p>
                  </a:txBody>
                  <a:tcPr/>
                </a:tc>
              </a:tr>
            </a:tbl>
          </a:graphicData>
        </a:graphic>
      </p:graphicFrame>
    </p:spTree>
    <p:extLst>
      <p:ext uri="{BB962C8B-B14F-4D97-AF65-F5344CB8AC3E}">
        <p14:creationId xmlns:p14="http://schemas.microsoft.com/office/powerpoint/2010/main" val="2588650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13</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610105073"/>
              </p:ext>
            </p:extLst>
          </p:nvPr>
        </p:nvGraphicFramePr>
        <p:xfrm>
          <a:off x="611560" y="692696"/>
          <a:ext cx="7775576" cy="5413218"/>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Työterveyshuollon</a:t>
                      </a:r>
                      <a:r>
                        <a:rPr lang="fi-FI" sz="1600" baseline="0" dirty="0" smtClean="0"/>
                        <a:t> palvelut</a:t>
                      </a:r>
                      <a:endParaRPr lang="fi-FI" sz="1600" dirty="0"/>
                    </a:p>
                  </a:txBody>
                  <a:tcPr/>
                </a:tc>
              </a:tr>
              <a:tr h="384043">
                <a:tc>
                  <a:txBody>
                    <a:bodyPr/>
                    <a:lstStyle/>
                    <a:p>
                      <a:r>
                        <a:rPr lang="fi-FI" sz="1400" dirty="0" smtClean="0"/>
                        <a:t>Vastuualueen</a:t>
                      </a:r>
                      <a:r>
                        <a:rPr lang="fi-FI" sz="1400" baseline="0" dirty="0" smtClean="0"/>
                        <a:t> johtaja</a:t>
                      </a:r>
                      <a:endParaRPr lang="fi-FI" sz="1400" dirty="0"/>
                    </a:p>
                  </a:txBody>
                  <a:tcPr/>
                </a:tc>
                <a:tc>
                  <a:txBody>
                    <a:bodyPr/>
                    <a:lstStyle/>
                    <a:p>
                      <a:r>
                        <a:rPr lang="fi-FI" sz="1400" dirty="0" smtClean="0"/>
                        <a:t>Työterveysjohtaja</a:t>
                      </a:r>
                      <a:r>
                        <a:rPr lang="fi-FI" sz="1400" baseline="0" dirty="0" smtClean="0"/>
                        <a:t> Marjo </a:t>
                      </a:r>
                      <a:r>
                        <a:rPr lang="fi-FI" sz="1400" baseline="0" dirty="0" err="1" smtClean="0"/>
                        <a:t>Sinokki</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8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79,0</a:t>
                      </a:r>
                    </a:p>
                  </a:txBody>
                  <a:tcPr/>
                </a:tc>
              </a:tr>
              <a:tr h="384043">
                <a:tc>
                  <a:txBody>
                    <a:bodyPr/>
                    <a:lstStyle/>
                    <a:p>
                      <a:r>
                        <a:rPr lang="fi-FI" sz="1400" dirty="0" smtClean="0"/>
                        <a:t>Esitetyt toimenpiteet,</a:t>
                      </a:r>
                      <a:r>
                        <a:rPr lang="fi-FI" sz="1400" baseline="0" dirty="0" smtClean="0"/>
                        <a:t> 2 kappaletta</a:t>
                      </a:r>
                      <a:endParaRPr lang="fi-FI" sz="1400" dirty="0"/>
                    </a:p>
                  </a:txBody>
                  <a:tcPr/>
                </a:tc>
                <a:tc>
                  <a:txBody>
                    <a:bodyPr/>
                    <a:lstStyle/>
                    <a:p>
                      <a:pPr marL="0" indent="0">
                        <a:buFont typeface="Arial" panose="020B0604020202020204" pitchFamily="34" charset="0"/>
                        <a:buNone/>
                      </a:pPr>
                      <a:r>
                        <a:rPr lang="fi-FI" sz="1400" dirty="0" smtClean="0"/>
                        <a:t>1) Sanelujen toiminto tulee digitalisoida</a:t>
                      </a:r>
                      <a:r>
                        <a:rPr lang="fi-FI" sz="1400" baseline="0" dirty="0" smtClean="0"/>
                        <a:t> uuden tekniikan luomilla mahdollisuuksilla heti. Asiakaspalvelun mitoitusta tulee järkeistää huomattavasti mm. ajanvarausautomaatin hankinnalla, minkä tulee näkyä henkilöstökulujen säästöinä (KJ)</a:t>
                      </a:r>
                    </a:p>
                    <a:p>
                      <a:pPr marL="0" indent="0">
                        <a:buFont typeface="Arial" panose="020B0604020202020204" pitchFamily="34" charset="0"/>
                        <a:buNone/>
                      </a:pPr>
                      <a:r>
                        <a:rPr lang="fi-FI" sz="1400" baseline="0" dirty="0" smtClean="0"/>
                        <a:t>2) työterveyshuollon yhtiöittäminen toteutetaan  kilpailulainsäädännöstä johtuvista syistä (KH)</a:t>
                      </a:r>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baseline="0" dirty="0" smtClean="0"/>
                        <a:t>Kaupunginhallitus päättää yhtiöittämisestä erillisestä valmistelusta</a:t>
                      </a:r>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r>
                        <a:rPr lang="fi-FI" sz="1400" dirty="0" smtClean="0"/>
                        <a:t>Selvitetään</a:t>
                      </a:r>
                      <a:r>
                        <a:rPr lang="fi-FI" sz="1400" baseline="0" dirty="0" smtClean="0"/>
                        <a:t> yritysvaikutukset</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Nykyinen</a:t>
                      </a:r>
                      <a:r>
                        <a:rPr lang="fi-FI" sz="1300" baseline="0" dirty="0" smtClean="0"/>
                        <a:t> palvelukeskuksen meno muuttuu palvelumaksuksi ja vastaavasti sisäinen laskutus poistuu kokonaan. </a:t>
                      </a:r>
                    </a:p>
                  </a:txBody>
                  <a:tcPr/>
                </a:tc>
              </a:tr>
              <a:tr h="384043">
                <a:tc>
                  <a:txBody>
                    <a:bodyPr/>
                    <a:lstStyle/>
                    <a:p>
                      <a:r>
                        <a:rPr lang="fi-FI" sz="1300" b="1" dirty="0" smtClean="0"/>
                        <a:t>Investointitarpeet:</a:t>
                      </a:r>
                      <a:endParaRPr lang="fi-FI" sz="1300" b="1" dirty="0"/>
                    </a:p>
                  </a:txBody>
                  <a:tcPr/>
                </a:tc>
                <a:tc>
                  <a:txBody>
                    <a:bodyPr/>
                    <a:lstStyle/>
                    <a:p>
                      <a:r>
                        <a:rPr lang="fi-FI" sz="1300" dirty="0" smtClean="0"/>
                        <a:t>50.000</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79</a:t>
                      </a:r>
                    </a:p>
                  </a:txBody>
                  <a:tcPr/>
                </a:tc>
              </a:tr>
            </a:tbl>
          </a:graphicData>
        </a:graphic>
      </p:graphicFrame>
    </p:spTree>
    <p:extLst>
      <p:ext uri="{BB962C8B-B14F-4D97-AF65-F5344CB8AC3E}">
        <p14:creationId xmlns:p14="http://schemas.microsoft.com/office/powerpoint/2010/main" val="1618092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14</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819015981"/>
              </p:ext>
            </p:extLst>
          </p:nvPr>
        </p:nvGraphicFramePr>
        <p:xfrm>
          <a:off x="611560" y="692696"/>
          <a:ext cx="7775576" cy="5321778"/>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baseline="0" dirty="0" smtClean="0"/>
                        <a:t>Henkilöstöasian palvelukeskus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Henkilöstöpalvelupäällikkö Irmeli Niittymäki</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19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17,7</a:t>
                      </a:r>
                    </a:p>
                  </a:txBody>
                  <a:tcPr/>
                </a:tc>
              </a:tr>
              <a:tr h="384043">
                <a:tc>
                  <a:txBody>
                    <a:bodyPr/>
                    <a:lstStyle/>
                    <a:p>
                      <a:r>
                        <a:rPr lang="fi-FI" sz="1400" dirty="0" smtClean="0"/>
                        <a:t>Esitetyt toimenpiteet, 1 kpl</a:t>
                      </a:r>
                      <a:endParaRPr lang="fi-FI"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Palvelukeskuksen palveluiden laajentaminen kaikille toimialoille. Toteutetaan toimialojen vastaavien toimintojen siirto palvelukeskuksen yhteyteen. Nykyinen toimintojen sekamalli, jossa osa toiminnoista keskitetty ja osa edelleen toimialoilla, ei ole kokonaisuudessaan perusteltu. Mikäli kaupungissa on keskitetty toimintamalli, niin se tulee myös toimeenpanna koko laajuudessaan. (KJ)</a:t>
                      </a:r>
                      <a:endParaRPr lang="fi-FI" sz="1400" dirty="0" smtClean="0"/>
                    </a:p>
                    <a:p>
                      <a:pPr marL="342900" indent="-342900">
                        <a:buFont typeface="+mj-lt"/>
                        <a:buAutoNum type="arabicPeriod"/>
                      </a:pPr>
                      <a:endParaRPr lang="fi-FI" sz="1400" baseline="0" dirty="0" smtClean="0"/>
                    </a:p>
                  </a:txBody>
                  <a:tcPr/>
                </a:tc>
              </a:tr>
              <a:tr h="384043">
                <a:tc>
                  <a:txBody>
                    <a:bodyPr/>
                    <a:lstStyle/>
                    <a:p>
                      <a:r>
                        <a:rPr lang="fi-FI" sz="1400" dirty="0" smtClean="0"/>
                        <a:t>Toimivalta ja päätösehdotus</a:t>
                      </a:r>
                      <a:endParaRPr lang="fi-FI" sz="1400" dirty="0"/>
                    </a:p>
                  </a:txBody>
                  <a:tcPr/>
                </a:tc>
                <a:tc>
                  <a:txBody>
                    <a:bodyPr/>
                    <a:lstStyle/>
                    <a:p>
                      <a:pPr marL="0" indent="0">
                        <a:buFont typeface="Arial" panose="020B0604020202020204" pitchFamily="34" charset="0"/>
                        <a:buNone/>
                      </a:pPr>
                      <a:r>
                        <a:rPr lang="fi-FI" sz="1400" dirty="0" smtClean="0"/>
                        <a:t>Voidaan toteuttaa kaupunginjohtajan</a:t>
                      </a:r>
                      <a:r>
                        <a:rPr lang="fi-FI" sz="1400" baseline="0" dirty="0" smtClean="0"/>
                        <a:t> päätöksellä kaupunginhallituksen linjauksen jälkeen.</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endParaRPr lang="fi-FI" sz="1300" baseline="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p>
                  </a:txBody>
                  <a:tcPr/>
                </a:tc>
              </a:tr>
            </a:tbl>
          </a:graphicData>
        </a:graphic>
      </p:graphicFrame>
    </p:spTree>
    <p:extLst>
      <p:ext uri="{BB962C8B-B14F-4D97-AF65-F5344CB8AC3E}">
        <p14:creationId xmlns:p14="http://schemas.microsoft.com/office/powerpoint/2010/main" val="2286510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15</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491599407"/>
              </p:ext>
            </p:extLst>
          </p:nvPr>
        </p:nvGraphicFramePr>
        <p:xfrm>
          <a:off x="611560" y="692696"/>
          <a:ext cx="7775576" cy="5199858"/>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baseline="0" dirty="0" smtClean="0"/>
                        <a:t>Turun Seudun Kehittämiskeskus</a:t>
                      </a:r>
                      <a:endParaRPr lang="fi-FI" sz="1600" dirty="0"/>
                    </a:p>
                  </a:txBody>
                  <a:tcPr/>
                </a:tc>
              </a:tr>
              <a:tr h="384043">
                <a:tc>
                  <a:txBody>
                    <a:bodyPr/>
                    <a:lstStyle/>
                    <a:p>
                      <a:r>
                        <a:rPr lang="fi-FI" sz="1400" dirty="0" smtClean="0"/>
                        <a:t>Yksikön</a:t>
                      </a:r>
                      <a:r>
                        <a:rPr lang="fi-FI" sz="1400" baseline="0" dirty="0" smtClean="0"/>
                        <a:t> johtaja</a:t>
                      </a:r>
                      <a:endParaRPr lang="fi-FI" sz="1400" dirty="0"/>
                    </a:p>
                  </a:txBody>
                  <a:tcPr/>
                </a:tc>
                <a:tc>
                  <a:txBody>
                    <a:bodyPr/>
                    <a:lstStyle/>
                    <a:p>
                      <a:r>
                        <a:rPr lang="fi-FI" sz="1400" dirty="0" smtClean="0"/>
                        <a:t>Elinkeinojohtaja</a:t>
                      </a:r>
                      <a:r>
                        <a:rPr lang="fi-FI" sz="1400" baseline="0" dirty="0" smtClean="0"/>
                        <a:t> Niko Kyynäräinen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10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25,1</a:t>
                      </a:r>
                    </a:p>
                  </a:txBody>
                  <a:tcPr/>
                </a:tc>
              </a:tr>
              <a:tr h="384043">
                <a:tc>
                  <a:txBody>
                    <a:bodyPr/>
                    <a:lstStyle/>
                    <a:p>
                      <a:r>
                        <a:rPr lang="fi-FI" sz="1400" dirty="0" smtClean="0"/>
                        <a:t>Esitetyt toimenpiteet, 1kpl</a:t>
                      </a:r>
                      <a:endParaRPr lang="fi-FI"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Elinkeinopoliittisten toimijoiden yhteistyön syventäminen. Vähenevän rahoituksen johdosta elinkeinopoliittiset toimijat  kootaan samaan organisaatioon. Seudullinen rahoitusmalli ratkaistaan samassa yhteydessä. (KH)</a:t>
                      </a:r>
                      <a:endParaRPr lang="fi-FI" sz="1400" dirty="0" smtClean="0"/>
                    </a:p>
                    <a:p>
                      <a:pPr marL="342900" indent="-342900">
                        <a:buFont typeface="+mj-lt"/>
                        <a:buAutoNum type="arabicPeriod"/>
                      </a:pPr>
                      <a:endParaRPr lang="fi-FI" sz="1400" dirty="0"/>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dirty="0" smtClean="0"/>
                        <a:t>Kaupunginhallitus päättää kokonaisuudesta erillisestä valmistelusta</a:t>
                      </a:r>
                      <a:endParaRPr lang="fi-FI" sz="1400" dirty="0"/>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r>
                        <a:rPr lang="fi-FI" sz="1400" dirty="0" smtClean="0"/>
                        <a:t>Kuntien väliset</a:t>
                      </a:r>
                      <a:r>
                        <a:rPr lang="fi-FI" sz="1400" baseline="0" dirty="0" smtClean="0"/>
                        <a:t> neuvottelut </a:t>
                      </a:r>
                      <a:r>
                        <a:rPr lang="fi-FI" sz="1400" baseline="0" smtClean="0"/>
                        <a:t>ja yrittäjäjärjestöjen </a:t>
                      </a:r>
                      <a:r>
                        <a:rPr lang="fi-FI" sz="1400" baseline="0" dirty="0" smtClean="0"/>
                        <a:t>kuuleminen</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aseline="0" dirty="0" smtClean="0"/>
                        <a:t>-</a:t>
                      </a:r>
                    </a:p>
                  </a:txBody>
                  <a:tcPr/>
                </a:tc>
              </a:tr>
              <a:tr h="384043">
                <a:tc>
                  <a:txBody>
                    <a:bodyPr/>
                    <a:lstStyle/>
                    <a:p>
                      <a:r>
                        <a:rPr lang="fi-FI" sz="1300" b="1" dirty="0" smtClean="0"/>
                        <a:t>Investointitarpeet:</a:t>
                      </a:r>
                      <a:endParaRPr lang="fi-FI" sz="1300" b="1" dirty="0"/>
                    </a:p>
                  </a:txBody>
                  <a:tcPr/>
                </a:tc>
                <a:tc>
                  <a:txBody>
                    <a:bodyPr/>
                    <a:lstStyle/>
                    <a:p>
                      <a:r>
                        <a:rPr lang="fi-FI" sz="1300" dirty="0" smtClean="0"/>
                        <a:t>- </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25</a:t>
                      </a:r>
                    </a:p>
                  </a:txBody>
                  <a:tcPr/>
                </a:tc>
              </a:tr>
            </a:tbl>
          </a:graphicData>
        </a:graphic>
      </p:graphicFrame>
    </p:spTree>
    <p:extLst>
      <p:ext uri="{BB962C8B-B14F-4D97-AF65-F5344CB8AC3E}">
        <p14:creationId xmlns:p14="http://schemas.microsoft.com/office/powerpoint/2010/main" val="2684881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2</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1425746889"/>
              </p:ext>
            </p:extLst>
          </p:nvPr>
        </p:nvGraphicFramePr>
        <p:xfrm>
          <a:off x="611560" y="692696"/>
          <a:ext cx="7775576" cy="3657575"/>
        </p:xfrm>
        <a:graphic>
          <a:graphicData uri="http://schemas.openxmlformats.org/drawingml/2006/table">
            <a:tbl>
              <a:tblPr firstRow="1" bandRow="1">
                <a:tableStyleId>{5C22544A-7EE6-4342-B048-85BDC9FD1C3A}</a:tableStyleId>
              </a:tblPr>
              <a:tblGrid>
                <a:gridCol w="2592288"/>
                <a:gridCol w="5183288"/>
              </a:tblGrid>
              <a:tr h="384043">
                <a:tc>
                  <a:txBody>
                    <a:bodyPr/>
                    <a:lstStyle/>
                    <a:p>
                      <a:r>
                        <a:rPr lang="fi-FI" sz="1600" dirty="0" smtClean="0"/>
                        <a:t>Vastuualue</a:t>
                      </a:r>
                      <a:endParaRPr lang="fi-FI" sz="1600" dirty="0"/>
                    </a:p>
                  </a:txBody>
                  <a:tcPr/>
                </a:tc>
                <a:tc>
                  <a:txBody>
                    <a:bodyPr/>
                    <a:lstStyle/>
                    <a:p>
                      <a:r>
                        <a:rPr lang="fi-FI" sz="1600" dirty="0" smtClean="0"/>
                        <a:t>Yhteiset</a:t>
                      </a:r>
                      <a:r>
                        <a:rPr lang="fi-FI" sz="1600" baseline="0" dirty="0" smtClean="0"/>
                        <a:t> toiminnot</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Vastuullinen viranhaltija</a:t>
                      </a:r>
                    </a:p>
                  </a:txBody>
                  <a:tcPr/>
                </a:tc>
                <a:tc>
                  <a:txBody>
                    <a:bodyPr/>
                    <a:lstStyle/>
                    <a:p>
                      <a:r>
                        <a:rPr lang="fi-FI" sz="1400" dirty="0" smtClean="0"/>
                        <a:t>Johtaja</a:t>
                      </a:r>
                      <a:r>
                        <a:rPr lang="fi-FI" sz="1400" baseline="0" dirty="0" smtClean="0"/>
                        <a:t> Tuomas Heikkinen</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0</a:t>
                      </a:r>
                    </a:p>
                  </a:txBody>
                  <a:tcPr/>
                </a:tc>
              </a:tr>
              <a:tr h="384043">
                <a:tc>
                  <a:txBody>
                    <a:bodyPr/>
                    <a:lstStyle/>
                    <a:p>
                      <a:r>
                        <a:rPr lang="fi-FI" sz="1400" dirty="0" smtClean="0"/>
                        <a:t>Esitetyt toimenpiteet, 2 kpl</a:t>
                      </a:r>
                      <a:endParaRPr lang="fi-FI" sz="1400" dirty="0"/>
                    </a:p>
                  </a:txBody>
                  <a:tcPr/>
                </a:tc>
                <a:tc>
                  <a:txBody>
                    <a:bodyPr/>
                    <a:lstStyle/>
                    <a:p>
                      <a:pPr marL="342900" indent="-342900">
                        <a:buFont typeface="+mj-lt"/>
                        <a:buAutoNum type="arabicPeriod"/>
                      </a:pPr>
                      <a:r>
                        <a:rPr lang="fi-FI" sz="1400" dirty="0" smtClean="0"/>
                        <a:t>Vakuutusten uudelleenarviointi ja kilpailutus vakuutuslajeittain (</a:t>
                      </a:r>
                      <a:r>
                        <a:rPr lang="fi-FI" sz="1400" dirty="0" err="1" smtClean="0"/>
                        <a:t>Kj</a:t>
                      </a:r>
                      <a:r>
                        <a:rPr lang="fi-FI" sz="1400" dirty="0" smtClean="0"/>
                        <a:t>)</a:t>
                      </a:r>
                    </a:p>
                    <a:p>
                      <a:pPr marL="342900" indent="-342900">
                        <a:buFont typeface="+mj-lt"/>
                        <a:buAutoNum type="arabicPeriod"/>
                      </a:pPr>
                      <a:r>
                        <a:rPr lang="fi-FI" sz="1400" dirty="0" smtClean="0"/>
                        <a:t>Kaupungin</a:t>
                      </a:r>
                      <a:r>
                        <a:rPr lang="fi-FI" sz="1400" baseline="0" dirty="0" smtClean="0"/>
                        <a:t> maksamien jäsenmaksujen uudelleenarviointi </a:t>
                      </a:r>
                    </a:p>
                  </a:txBody>
                  <a:tcPr/>
                </a:tc>
              </a:tr>
              <a:tr h="384043">
                <a:tc>
                  <a:txBody>
                    <a:bodyPr/>
                    <a:lstStyle/>
                    <a:p>
                      <a:r>
                        <a:rPr lang="fi-FI" sz="1400" dirty="0" smtClean="0"/>
                        <a:t>Toimivalta</a:t>
                      </a:r>
                      <a:r>
                        <a:rPr lang="fi-FI" sz="1400" baseline="0" dirty="0" smtClean="0"/>
                        <a:t> ja päätösehdotus</a:t>
                      </a:r>
                      <a:endParaRPr lang="fi-FI" sz="1400" dirty="0"/>
                    </a:p>
                  </a:txBody>
                  <a:tcPr/>
                </a:tc>
                <a:tc>
                  <a:txBody>
                    <a:bodyPr/>
                    <a:lstStyle/>
                    <a:p>
                      <a:pPr marL="285750" indent="-285750">
                        <a:buFont typeface="Arial" panose="020B0604020202020204" pitchFamily="34" charset="0"/>
                        <a:buChar char="•"/>
                      </a:pPr>
                      <a:r>
                        <a:rPr lang="fi-FI" sz="1400" baseline="0" dirty="0" smtClean="0"/>
                        <a:t>Toteutus 2016 talousarvion yhteydessä sekä viranhaltijapäätöksin</a:t>
                      </a:r>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100 000</a:t>
                      </a:r>
                      <a:r>
                        <a:rPr lang="fi-FI" sz="1300" baseline="0" dirty="0" smtClean="0"/>
                        <a:t> €/vuosi</a:t>
                      </a: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Ei vaadi investointeja </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p>
                  </a:txBody>
                  <a:tcPr/>
                </a:tc>
              </a:tr>
            </a:tbl>
          </a:graphicData>
        </a:graphic>
      </p:graphicFrame>
    </p:spTree>
    <p:extLst>
      <p:ext uri="{BB962C8B-B14F-4D97-AF65-F5344CB8AC3E}">
        <p14:creationId xmlns:p14="http://schemas.microsoft.com/office/powerpoint/2010/main" val="2407250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3</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545734069"/>
              </p:ext>
            </p:extLst>
          </p:nvPr>
        </p:nvGraphicFramePr>
        <p:xfrm>
          <a:off x="611560" y="692696"/>
          <a:ext cx="7775576" cy="4041618"/>
        </p:xfrm>
        <a:graphic>
          <a:graphicData uri="http://schemas.openxmlformats.org/drawingml/2006/table">
            <a:tbl>
              <a:tblPr firstRow="1" bandRow="1">
                <a:tableStyleId>{5C22544A-7EE6-4342-B048-85BDC9FD1C3A}</a:tableStyleId>
              </a:tblPr>
              <a:tblGrid>
                <a:gridCol w="2592288"/>
                <a:gridCol w="5183288"/>
              </a:tblGrid>
              <a:tr h="384043">
                <a:tc>
                  <a:txBody>
                    <a:bodyPr/>
                    <a:lstStyle/>
                    <a:p>
                      <a:r>
                        <a:rPr lang="fi-FI" sz="1600" dirty="0" smtClean="0"/>
                        <a:t>Vastuualue</a:t>
                      </a:r>
                      <a:endParaRPr lang="fi-FI" sz="1600" dirty="0"/>
                    </a:p>
                  </a:txBody>
                  <a:tcPr/>
                </a:tc>
                <a:tc>
                  <a:txBody>
                    <a:bodyPr/>
                    <a:lstStyle/>
                    <a:p>
                      <a:r>
                        <a:rPr lang="fi-FI" sz="1600" dirty="0" smtClean="0"/>
                        <a:t>Kaupunkikehitys</a:t>
                      </a:r>
                      <a:r>
                        <a:rPr lang="fi-FI" sz="1600" baseline="0" dirty="0" smtClean="0"/>
                        <a:t>r</a:t>
                      </a:r>
                      <a:r>
                        <a:rPr lang="fi-FI" sz="1600" dirty="0" smtClean="0"/>
                        <a:t>yhmä</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Ryhmän</a:t>
                      </a:r>
                      <a:r>
                        <a:rPr lang="fi-FI" sz="1400" baseline="0" dirty="0" smtClean="0"/>
                        <a:t> johtaja</a:t>
                      </a:r>
                      <a:endParaRPr lang="fi-FI" sz="1400" dirty="0" smtClean="0"/>
                    </a:p>
                  </a:txBody>
                  <a:tcPr/>
                </a:tc>
                <a:tc>
                  <a:txBody>
                    <a:bodyPr/>
                    <a:lstStyle/>
                    <a:p>
                      <a:r>
                        <a:rPr lang="fi-FI" sz="1400" dirty="0" smtClean="0"/>
                        <a:t>Johtaja</a:t>
                      </a:r>
                      <a:r>
                        <a:rPr lang="fi-FI" sz="1400" baseline="0" dirty="0" smtClean="0"/>
                        <a:t> Pekka Sundman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52</a:t>
                      </a:r>
                      <a:r>
                        <a:rPr lang="fi-FI" sz="1400" baseline="0" dirty="0" smtClean="0"/>
                        <a:t> </a:t>
                      </a:r>
                      <a:r>
                        <a:rPr lang="fi-FI" sz="1400" dirty="0" smtClean="0"/>
                        <a:t>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26,6</a:t>
                      </a:r>
                    </a:p>
                  </a:txBody>
                  <a:tcPr/>
                </a:tc>
              </a:tr>
              <a:tr h="384043">
                <a:tc>
                  <a:txBody>
                    <a:bodyPr/>
                    <a:lstStyle/>
                    <a:p>
                      <a:r>
                        <a:rPr lang="fi-FI" sz="1400" dirty="0" smtClean="0"/>
                        <a:t>Esitetyt toimenpiteet, 2 kpl</a:t>
                      </a:r>
                      <a:endParaRPr lang="fi-FI" sz="1400" dirty="0"/>
                    </a:p>
                  </a:txBody>
                  <a:tcPr/>
                </a:tc>
                <a:tc>
                  <a:txBody>
                    <a:bodyPr/>
                    <a:lstStyle/>
                    <a:p>
                      <a:pPr marL="342900" indent="-342900">
                        <a:buFont typeface="+mj-lt"/>
                        <a:buAutoNum type="arabicPeriod"/>
                      </a:pPr>
                      <a:r>
                        <a:rPr lang="fi-FI" sz="1400" dirty="0" smtClean="0"/>
                        <a:t>Tapahtumatoimintojen</a:t>
                      </a:r>
                      <a:r>
                        <a:rPr lang="fi-FI" sz="1400" baseline="0" dirty="0" smtClean="0"/>
                        <a:t> perustaminen ja yhdistäminen kongressitoimistoon </a:t>
                      </a:r>
                      <a:r>
                        <a:rPr lang="fi-FI" sz="1400" dirty="0" smtClean="0"/>
                        <a:t>sekä resurssin uudelleenarviointi (KJ)</a:t>
                      </a:r>
                    </a:p>
                    <a:p>
                      <a:pPr marL="342900" indent="-342900">
                        <a:buFont typeface="+mj-lt"/>
                        <a:buAutoNum type="arabicPeriod"/>
                      </a:pPr>
                      <a:r>
                        <a:rPr lang="fi-FI" sz="1400" dirty="0" smtClean="0"/>
                        <a:t>Tapahtumatuotanto ulkoistetaan</a:t>
                      </a:r>
                      <a:r>
                        <a:rPr lang="fi-FI" sz="1400" baseline="0" dirty="0" smtClean="0"/>
                        <a:t> pääsääntöisesti</a:t>
                      </a:r>
                      <a:r>
                        <a:rPr lang="fi-FI" sz="1400" dirty="0" smtClean="0"/>
                        <a:t> (KJ)</a:t>
                      </a:r>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baseline="0" dirty="0" smtClean="0"/>
                        <a:t>Toteutetaan kaupunginjohtaja päätöksellä kaupunginhallituksen periaatepäätöksen tekemisen jälkeen </a:t>
                      </a:r>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50 000</a:t>
                      </a:r>
                      <a:r>
                        <a:rPr lang="fi-FI" sz="1300" baseline="0" dirty="0" smtClean="0"/>
                        <a:t> €/vuosi</a:t>
                      </a: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endParaRPr lang="fi-FI" sz="1300" dirty="0" smtClean="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1</a:t>
                      </a:r>
                    </a:p>
                  </a:txBody>
                  <a:tcPr/>
                </a:tc>
              </a:tr>
            </a:tbl>
          </a:graphicData>
        </a:graphic>
      </p:graphicFrame>
    </p:spTree>
    <p:extLst>
      <p:ext uri="{BB962C8B-B14F-4D97-AF65-F5344CB8AC3E}">
        <p14:creationId xmlns:p14="http://schemas.microsoft.com/office/powerpoint/2010/main" val="856831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4</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70652478"/>
              </p:ext>
            </p:extLst>
          </p:nvPr>
        </p:nvGraphicFramePr>
        <p:xfrm>
          <a:off x="755576" y="476672"/>
          <a:ext cx="7775576" cy="4924388"/>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Viestintä</a:t>
                      </a:r>
                      <a:r>
                        <a:rPr lang="fi-FI" sz="1600" baseline="0" dirty="0" smtClean="0"/>
                        <a:t> (kaupunkikehitysryhmä)</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Vastuullinen viranhaltija</a:t>
                      </a:r>
                    </a:p>
                  </a:txBody>
                  <a:tcPr/>
                </a:tc>
                <a:tc>
                  <a:txBody>
                    <a:bodyPr/>
                    <a:lstStyle/>
                    <a:p>
                      <a:r>
                        <a:rPr lang="fi-FI" sz="1400" dirty="0" smtClean="0"/>
                        <a:t>Viestintäjohtaja</a:t>
                      </a:r>
                      <a:r>
                        <a:rPr lang="fi-FI" sz="1400" baseline="0" dirty="0" smtClean="0"/>
                        <a:t> Saara Malila</a:t>
                      </a:r>
                      <a:endParaRPr lang="fi-FI" sz="1400" dirty="0"/>
                    </a:p>
                  </a:txBody>
                  <a:tcPr/>
                </a:tc>
              </a:tr>
              <a:tr h="456050">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8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27</a:t>
                      </a:r>
                      <a:r>
                        <a:rPr lang="fi-FI" sz="1400" baseline="0" dirty="0" smtClean="0"/>
                        <a:t> (koko viestintämatriisi)</a:t>
                      </a:r>
                      <a:endParaRPr lang="fi-FI" sz="1400" dirty="0"/>
                    </a:p>
                  </a:txBody>
                  <a:tcPr/>
                </a:tc>
              </a:tr>
              <a:tr h="384043">
                <a:tc>
                  <a:txBody>
                    <a:bodyPr/>
                    <a:lstStyle/>
                    <a:p>
                      <a:r>
                        <a:rPr lang="fi-FI" sz="1400" dirty="0" smtClean="0"/>
                        <a:t>Esitetyt toimenpiteet, 2 kpl</a:t>
                      </a:r>
                      <a:endParaRPr lang="fi-FI" sz="1400" dirty="0"/>
                    </a:p>
                  </a:txBody>
                  <a:tcPr/>
                </a:tc>
                <a:tc>
                  <a:txBody>
                    <a:bodyPr/>
                    <a:lstStyle/>
                    <a:p>
                      <a:pPr marL="342900" indent="-342900">
                        <a:buFont typeface="+mj-lt"/>
                        <a:buAutoNum type="arabicPeriod"/>
                      </a:pPr>
                      <a:r>
                        <a:rPr lang="fi-FI" sz="1400" dirty="0" smtClean="0"/>
                        <a:t>Viestinnän</a:t>
                      </a:r>
                      <a:r>
                        <a:rPr lang="fi-FI" sz="1400" baseline="0" dirty="0" smtClean="0"/>
                        <a:t> ja markkinoinnin resurssien uudelleen kohdistaminen tiiviimmäksi matriisiksi (KJ)</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Kaiken kaupungissa  julkaistun materiaalin määrän kriittinen arviointi osana hanketta (KJ)</a:t>
                      </a:r>
                    </a:p>
                    <a:p>
                      <a:pPr marL="0" indent="0">
                        <a:buFont typeface="+mj-lt"/>
                        <a:buNone/>
                      </a:pPr>
                      <a:endParaRPr lang="fi-FI" sz="1400" dirty="0"/>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dirty="0" smtClean="0"/>
                        <a:t>Voidaan toteuttaa viranhaltijapäätöksin</a:t>
                      </a:r>
                      <a:endParaRPr lang="fi-FI" sz="1400" baseline="0" dirty="0" smtClean="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50 000</a:t>
                      </a:r>
                      <a:r>
                        <a:rPr lang="fi-FI" sz="1300" baseline="0" dirty="0" smtClean="0"/>
                        <a:t> €/vuosi</a:t>
                      </a: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1</a:t>
                      </a:r>
                    </a:p>
                  </a:txBody>
                  <a:tcPr/>
                </a:tc>
              </a:tr>
            </a:tbl>
          </a:graphicData>
        </a:graphic>
      </p:graphicFrame>
    </p:spTree>
    <p:extLst>
      <p:ext uri="{BB962C8B-B14F-4D97-AF65-F5344CB8AC3E}">
        <p14:creationId xmlns:p14="http://schemas.microsoft.com/office/powerpoint/2010/main" val="1051668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5</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533809820"/>
              </p:ext>
            </p:extLst>
          </p:nvPr>
        </p:nvGraphicFramePr>
        <p:xfrm>
          <a:off x="1043608" y="188640"/>
          <a:ext cx="7775576" cy="6583655"/>
        </p:xfrm>
        <a:graphic>
          <a:graphicData uri="http://schemas.openxmlformats.org/drawingml/2006/table">
            <a:tbl>
              <a:tblPr firstRow="1" bandRow="1">
                <a:tableStyleId>{5C22544A-7EE6-4342-B048-85BDC9FD1C3A}</a:tableStyleId>
              </a:tblPr>
              <a:tblGrid>
                <a:gridCol w="2376264"/>
                <a:gridCol w="5399312"/>
              </a:tblGrid>
              <a:tr h="384043">
                <a:tc>
                  <a:txBody>
                    <a:bodyPr/>
                    <a:lstStyle/>
                    <a:p>
                      <a:r>
                        <a:rPr lang="fi-FI" sz="1600" dirty="0" smtClean="0"/>
                        <a:t>Vastuualue</a:t>
                      </a:r>
                      <a:endParaRPr lang="fi-FI" sz="1600" dirty="0"/>
                    </a:p>
                  </a:txBody>
                  <a:tcPr/>
                </a:tc>
                <a:tc>
                  <a:txBody>
                    <a:bodyPr/>
                    <a:lstStyle/>
                    <a:p>
                      <a:r>
                        <a:rPr lang="fi-FI" sz="1600" dirty="0" smtClean="0"/>
                        <a:t>Hallinto</a:t>
                      </a:r>
                      <a:r>
                        <a:rPr lang="fi-FI" sz="1600" baseline="0" dirty="0" smtClean="0"/>
                        <a:t>r</a:t>
                      </a:r>
                      <a:r>
                        <a:rPr lang="fi-FI" sz="1600" dirty="0" smtClean="0"/>
                        <a:t>yhmä</a:t>
                      </a:r>
                      <a:endParaRPr lang="fi-FI" sz="1600" dirty="0"/>
                    </a:p>
                  </a:txBody>
                  <a:tcPr/>
                </a:tc>
              </a:tr>
              <a:tr h="384043">
                <a:tc>
                  <a:txBody>
                    <a:bodyPr/>
                    <a:lstStyle/>
                    <a:p>
                      <a:r>
                        <a:rPr lang="fi-FI" sz="1400" dirty="0" smtClean="0"/>
                        <a:t>Ryhmän</a:t>
                      </a:r>
                      <a:r>
                        <a:rPr lang="fi-FI" sz="1400" baseline="0" dirty="0" smtClean="0"/>
                        <a:t> johtaja</a:t>
                      </a:r>
                      <a:endParaRPr lang="fi-FI" sz="1400" dirty="0"/>
                    </a:p>
                  </a:txBody>
                  <a:tcPr/>
                </a:tc>
                <a:tc>
                  <a:txBody>
                    <a:bodyPr/>
                    <a:lstStyle/>
                    <a:p>
                      <a:r>
                        <a:rPr lang="fi-FI" sz="1400" dirty="0" smtClean="0"/>
                        <a:t>Johtaja</a:t>
                      </a:r>
                      <a:r>
                        <a:rPr lang="fi-FI" sz="1400" baseline="0" dirty="0" smtClean="0"/>
                        <a:t> Tuomas Heikkinen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24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114,9</a:t>
                      </a:r>
                    </a:p>
                  </a:txBody>
                  <a:tcPr/>
                </a:tc>
              </a:tr>
              <a:tr h="384043">
                <a:tc>
                  <a:txBody>
                    <a:bodyPr/>
                    <a:lstStyle/>
                    <a:p>
                      <a:r>
                        <a:rPr lang="fi-FI" sz="1400" dirty="0" smtClean="0"/>
                        <a:t>Esitetyt toimenpiteet, 4kpl</a:t>
                      </a:r>
                      <a:endParaRPr lang="fi-FI" sz="1400" dirty="0"/>
                    </a:p>
                  </a:txBody>
                  <a:tcPr/>
                </a:tc>
                <a:tc>
                  <a:txBody>
                    <a:bodyPr/>
                    <a:lstStyle/>
                    <a:p>
                      <a:pPr marL="342900" indent="-342900">
                        <a:buFont typeface="+mj-lt"/>
                        <a:buAutoNum type="arabicPeriod"/>
                      </a:pPr>
                      <a:r>
                        <a:rPr lang="fi-FI" sz="1400" dirty="0" smtClean="0"/>
                        <a:t>Nykyisen vaihdeohjelman,</a:t>
                      </a:r>
                      <a:r>
                        <a:rPr lang="fi-FI" sz="1400" baseline="0" dirty="0" smtClean="0"/>
                        <a:t> </a:t>
                      </a:r>
                      <a:r>
                        <a:rPr lang="fi-FI" sz="1400" dirty="0" smtClean="0"/>
                        <a:t>monikanavaisen asiakaspalvelun ja palveluprosessin uudistaminen</a:t>
                      </a:r>
                      <a:r>
                        <a:rPr lang="fi-FI" sz="1400" baseline="0" dirty="0" smtClean="0"/>
                        <a:t> </a:t>
                      </a:r>
                      <a:r>
                        <a:rPr lang="fi-FI" sz="1400" dirty="0" smtClean="0"/>
                        <a:t>(KJ)</a:t>
                      </a:r>
                    </a:p>
                    <a:p>
                      <a:pPr marL="342900" indent="-342900">
                        <a:buFont typeface="+mj-lt"/>
                        <a:buAutoNum type="arabicPeriod"/>
                      </a:pPr>
                      <a:r>
                        <a:rPr lang="fi-FI" sz="1400" dirty="0" smtClean="0"/>
                        <a:t>Asiakkuudet</a:t>
                      </a:r>
                      <a:r>
                        <a:rPr lang="fi-FI" sz="1400" baseline="0" dirty="0" smtClean="0"/>
                        <a:t> ja osallisuus vastuualueen toimintojen karsiminen  keskitetyn asiakaspalvelupisteen valmistuttua (KJ)</a:t>
                      </a:r>
                      <a:endParaRPr lang="fi-FI" sz="1400" dirty="0" smtClean="0"/>
                    </a:p>
                    <a:p>
                      <a:pPr marL="342900" indent="-342900">
                        <a:buFont typeface="+mj-lt"/>
                        <a:buAutoNum type="arabicPeriod"/>
                      </a:pPr>
                      <a:r>
                        <a:rPr lang="fi-FI" sz="1400" dirty="0" smtClean="0"/>
                        <a:t>Virastomestarien ja aulapalvelun</a:t>
                      </a:r>
                      <a:r>
                        <a:rPr lang="fi-FI" sz="1400" baseline="0" dirty="0" smtClean="0"/>
                        <a:t> toimintojen siirto Arkea Oy:lle (KH)</a:t>
                      </a:r>
                      <a:endParaRPr lang="fi-FI" sz="1400" dirty="0" smtClean="0"/>
                    </a:p>
                    <a:p>
                      <a:pPr marL="342900" indent="-342900">
                        <a:buFont typeface="+mj-lt"/>
                        <a:buAutoNum type="arabicPeriod"/>
                      </a:pPr>
                      <a:r>
                        <a:rPr lang="fi-FI" sz="1400" dirty="0" smtClean="0"/>
                        <a:t>Vieraanvaraisuuden  osoittamisen rajoittaminen ja edunvalvonnan resurssien arviointi (TA)</a:t>
                      </a:r>
                    </a:p>
                    <a:p>
                      <a:pPr marL="342900" indent="-342900">
                        <a:buFont typeface="+mj-lt"/>
                        <a:buAutoNum type="arabicPeriod"/>
                      </a:pPr>
                      <a:endParaRPr lang="fi-FI" sz="1400" dirty="0" smtClean="0"/>
                    </a:p>
                  </a:txBody>
                  <a:tcPr/>
                </a:tc>
              </a:tr>
              <a:tr h="384043">
                <a:tc>
                  <a:txBody>
                    <a:bodyPr/>
                    <a:lstStyle/>
                    <a:p>
                      <a:r>
                        <a:rPr lang="fi-FI" sz="1400" dirty="0" smtClean="0"/>
                        <a:t>Toimivalta ja päätösehdotus</a:t>
                      </a:r>
                      <a:endParaRPr lang="fi-FI" sz="1400" dirty="0"/>
                    </a:p>
                  </a:txBody>
                  <a:tcPr/>
                </a:tc>
                <a:tc>
                  <a:txBody>
                    <a:bodyPr/>
                    <a:lstStyle/>
                    <a:p>
                      <a:pPr marL="0" indent="0">
                        <a:buFont typeface="Arial" panose="020B0604020202020204" pitchFamily="34" charset="0"/>
                        <a:buNone/>
                      </a:pPr>
                      <a:r>
                        <a:rPr lang="fi-FI" sz="1400" dirty="0" smtClean="0"/>
                        <a:t>Kaupunginhallitus</a:t>
                      </a:r>
                      <a:r>
                        <a:rPr lang="fi-FI" sz="1400" baseline="0" dirty="0" smtClean="0"/>
                        <a:t> päättää liiketoimintakokonaisuuden luovuttamisesta ja asiakaspalvelupisteen hankesuunnitelmasta erillisestä valmistelusta . Muut toimenpiteet voidaan toteuttaa talousarvion yhteydessä.</a:t>
                      </a:r>
                      <a:endParaRPr lang="fi-FI" sz="1400" dirty="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yhteensä 300.000</a:t>
                      </a:r>
                      <a:r>
                        <a:rPr lang="fi-FI" sz="1300" baseline="0" dirty="0" smtClean="0"/>
                        <a:t> €/vuosi</a:t>
                      </a: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Asiakaspalvelupisteen totuttaminen n. 1M€</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Kohta 1 ja 2 ) 1 HTV,</a:t>
                      </a:r>
                    </a:p>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 Kohta 3) 9-10  HTV</a:t>
                      </a:r>
                    </a:p>
                  </a:txBody>
                  <a:tcPr/>
                </a:tc>
              </a:tr>
            </a:tbl>
          </a:graphicData>
        </a:graphic>
      </p:graphicFrame>
    </p:spTree>
    <p:extLst>
      <p:ext uri="{BB962C8B-B14F-4D97-AF65-F5344CB8AC3E}">
        <p14:creationId xmlns:p14="http://schemas.microsoft.com/office/powerpoint/2010/main" val="1565868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6</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053788796"/>
              </p:ext>
            </p:extLst>
          </p:nvPr>
        </p:nvGraphicFramePr>
        <p:xfrm>
          <a:off x="1043608" y="256404"/>
          <a:ext cx="7775576" cy="2822443"/>
        </p:xfrm>
        <a:graphic>
          <a:graphicData uri="http://schemas.openxmlformats.org/drawingml/2006/table">
            <a:tbl>
              <a:tblPr firstRow="1" bandRow="1">
                <a:tableStyleId>{5C22544A-7EE6-4342-B048-85BDC9FD1C3A}</a:tableStyleId>
              </a:tblPr>
              <a:tblGrid>
                <a:gridCol w="2376264"/>
                <a:gridCol w="5399312"/>
              </a:tblGrid>
              <a:tr h="384043">
                <a:tc>
                  <a:txBody>
                    <a:bodyPr/>
                    <a:lstStyle/>
                    <a:p>
                      <a:r>
                        <a:rPr lang="fi-FI" sz="1600" dirty="0" smtClean="0"/>
                        <a:t>Vastuualue</a:t>
                      </a:r>
                      <a:endParaRPr lang="fi-FI" sz="1600" dirty="0"/>
                    </a:p>
                  </a:txBody>
                  <a:tcPr/>
                </a:tc>
                <a:tc>
                  <a:txBody>
                    <a:bodyPr/>
                    <a:lstStyle/>
                    <a:p>
                      <a:r>
                        <a:rPr lang="fi-FI" sz="1600" dirty="0" smtClean="0"/>
                        <a:t>Hallinto</a:t>
                      </a:r>
                      <a:r>
                        <a:rPr lang="fi-FI" sz="1600" baseline="0" dirty="0" smtClean="0"/>
                        <a:t>r</a:t>
                      </a:r>
                      <a:r>
                        <a:rPr lang="fi-FI" sz="1600" dirty="0" smtClean="0"/>
                        <a:t>yhmä</a:t>
                      </a:r>
                      <a:endParaRPr lang="fi-FI" sz="1600" dirty="0"/>
                    </a:p>
                  </a:txBody>
                  <a:tcPr/>
                </a:tc>
              </a:tr>
              <a:tr h="384043">
                <a:tc>
                  <a:txBody>
                    <a:bodyPr/>
                    <a:lstStyle/>
                    <a:p>
                      <a:r>
                        <a:rPr lang="fi-FI" sz="1400" dirty="0" smtClean="0"/>
                        <a:t>Lisäselvitys toimenpiteestä 3)  </a:t>
                      </a:r>
                      <a:endParaRPr lang="fi-FI" sz="1400" dirty="0"/>
                    </a:p>
                  </a:txBody>
                  <a:tcPr/>
                </a:tc>
                <a:tc>
                  <a:txBody>
                    <a:bodyPr/>
                    <a:lstStyle/>
                    <a:p>
                      <a:r>
                        <a:rPr lang="fi-FI" sz="1400" dirty="0" err="1" smtClean="0"/>
                        <a:t>Arkean</a:t>
                      </a:r>
                      <a:r>
                        <a:rPr lang="fi-FI" sz="1400" baseline="0" dirty="0" smtClean="0"/>
                        <a:t> perustamisen yhteydessä toimialojen vahtimestarit siirrettiin </a:t>
                      </a:r>
                      <a:r>
                        <a:rPr lang="fi-FI" sz="1400" baseline="0" dirty="0" err="1" smtClean="0"/>
                        <a:t>Arkean</a:t>
                      </a:r>
                      <a:r>
                        <a:rPr lang="fi-FI" sz="1400" baseline="0" dirty="0" smtClean="0"/>
                        <a:t> palvelukseen. Konsernihallinnossa ja kiinteistötoimialalla työskennelleet virastomestarit jäivät  kaupungin palvelukseen. </a:t>
                      </a:r>
                      <a:r>
                        <a:rPr lang="fi-FI" sz="1400" baseline="0" dirty="0" err="1" smtClean="0"/>
                        <a:t>Arkean</a:t>
                      </a:r>
                      <a:r>
                        <a:rPr lang="fi-FI" sz="1400" baseline="0" dirty="0" smtClean="0"/>
                        <a:t> kanssa on käyty alustavat neuvottelut siitä, että yhtiö tuottaisi kaupungille aulapalvelut ja virastopalvelut. Kaupunki luovuttaisi virastopalvelutoiminnon liikkeen luovutuksella </a:t>
                      </a:r>
                      <a:r>
                        <a:rPr lang="fi-FI" sz="1400" baseline="0" dirty="0" err="1" smtClean="0"/>
                        <a:t>Arkealle</a:t>
                      </a:r>
                      <a:r>
                        <a:rPr lang="fi-FI" sz="1400" baseline="0" dirty="0" smtClean="0"/>
                        <a:t>. Tämän jälkeen yhtiön kanssa tehtäisiin palvelusopimus, jossa virastopalveluiden kokonaisuus ja aulapalvellut on  määritetty. Järjestely koskisi 7-10 henkilöä konsernihallinnossa.  </a:t>
                      </a:r>
                      <a:r>
                        <a:rPr lang="fi-FI" sz="1400" dirty="0" smtClean="0"/>
                        <a:t>  </a:t>
                      </a:r>
                    </a:p>
                    <a:p>
                      <a:endParaRPr lang="fi-FI" sz="1400" dirty="0"/>
                    </a:p>
                  </a:txBody>
                  <a:tcPr/>
                </a:tc>
              </a:tr>
            </a:tbl>
          </a:graphicData>
        </a:graphic>
      </p:graphicFrame>
    </p:spTree>
    <p:extLst>
      <p:ext uri="{BB962C8B-B14F-4D97-AF65-F5344CB8AC3E}">
        <p14:creationId xmlns:p14="http://schemas.microsoft.com/office/powerpoint/2010/main" val="4158497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7</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896425837"/>
              </p:ext>
            </p:extLst>
          </p:nvPr>
        </p:nvGraphicFramePr>
        <p:xfrm>
          <a:off x="611560" y="692696"/>
          <a:ext cx="7775576" cy="5911945"/>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Talous-</a:t>
                      </a:r>
                      <a:r>
                        <a:rPr lang="fi-FI" sz="1600" baseline="0" dirty="0" smtClean="0"/>
                        <a:t> ja strategiar</a:t>
                      </a:r>
                      <a:r>
                        <a:rPr lang="fi-FI" sz="1600" dirty="0" smtClean="0"/>
                        <a:t>yhmä</a:t>
                      </a:r>
                      <a:endParaRPr lang="fi-FI" sz="1600" dirty="0"/>
                    </a:p>
                  </a:txBody>
                  <a:tcPr/>
                </a:tc>
              </a:tr>
              <a:tr h="384043">
                <a:tc>
                  <a:txBody>
                    <a:bodyPr/>
                    <a:lstStyle/>
                    <a:p>
                      <a:r>
                        <a:rPr lang="fi-FI" sz="1400" dirty="0" smtClean="0"/>
                        <a:t>Ryhmän</a:t>
                      </a:r>
                      <a:r>
                        <a:rPr lang="fi-FI" sz="1400" baseline="0" dirty="0" smtClean="0"/>
                        <a:t> johtaja</a:t>
                      </a:r>
                      <a:endParaRPr lang="fi-FI" sz="1400" dirty="0"/>
                    </a:p>
                  </a:txBody>
                  <a:tcPr/>
                </a:tc>
                <a:tc>
                  <a:txBody>
                    <a:bodyPr/>
                    <a:lstStyle/>
                    <a:p>
                      <a:r>
                        <a:rPr lang="fi-FI" sz="1400" dirty="0" smtClean="0"/>
                        <a:t>Johtaja</a:t>
                      </a:r>
                      <a:r>
                        <a:rPr lang="fi-FI" sz="1400" baseline="0" dirty="0" smtClean="0"/>
                        <a:t> Jukka Laiho</a:t>
                      </a:r>
                      <a:r>
                        <a:rPr lang="fi-FI" sz="1400" dirty="0" smtClean="0"/>
                        <a:t> </a:t>
                      </a:r>
                      <a:endParaRPr lang="fi-FI" sz="1400" dirty="0"/>
                    </a:p>
                  </a:txBody>
                  <a:tcPr/>
                </a:tc>
              </a:tr>
              <a:tr h="456050">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baseline="0" dirty="0" smtClean="0"/>
                        <a:t>23 </a:t>
                      </a:r>
                      <a:r>
                        <a:rPr lang="fi-FI" sz="1400" dirty="0" smtClean="0"/>
                        <a:t>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52</a:t>
                      </a:r>
                      <a:r>
                        <a:rPr lang="fi-FI" sz="1400" baseline="0" dirty="0" smtClean="0"/>
                        <a:t> </a:t>
                      </a:r>
                      <a:endParaRPr lang="fi-FI" sz="1400" dirty="0" smtClean="0"/>
                    </a:p>
                  </a:txBody>
                  <a:tcPr/>
                </a:tc>
              </a:tr>
              <a:tr h="384043">
                <a:tc>
                  <a:txBody>
                    <a:bodyPr/>
                    <a:lstStyle/>
                    <a:p>
                      <a:r>
                        <a:rPr lang="fi-FI" sz="1400" dirty="0" smtClean="0"/>
                        <a:t>Esitetyt toimenpiteet, 4 kpl</a:t>
                      </a:r>
                      <a:endParaRPr lang="fi-FI" sz="1400" dirty="0"/>
                    </a:p>
                  </a:txBody>
                  <a:tcPr/>
                </a:tc>
                <a:tc>
                  <a:txBody>
                    <a:bodyPr/>
                    <a:lstStyle/>
                    <a:p>
                      <a:pPr marL="342900" indent="-342900">
                        <a:buFont typeface="+mj-lt"/>
                        <a:buAutoNum type="arabicPeriod"/>
                      </a:pPr>
                      <a:r>
                        <a:rPr lang="fi-FI" sz="1400" baseline="0" dirty="0" smtClean="0"/>
                        <a:t>Konsernirahoitus, varojen ja velkojen hallinta (maksuliikenne) =&gt; Kehitetään vastuunjakoa Kunnan </a:t>
                      </a:r>
                      <a:r>
                        <a:rPr lang="fi-FI" sz="1400" baseline="0" dirty="0" err="1" smtClean="0"/>
                        <a:t>Taitoan</a:t>
                      </a:r>
                      <a:r>
                        <a:rPr lang="fi-FI" sz="1400" baseline="0" dirty="0" smtClean="0"/>
                        <a:t> kanssa ja arvioidaan järjestelmätarpeet (KJ)</a:t>
                      </a:r>
                    </a:p>
                    <a:p>
                      <a:pPr marL="342900" indent="-342900">
                        <a:buFont typeface="+mj-lt"/>
                        <a:buAutoNum type="arabicPeriod"/>
                      </a:pPr>
                      <a:r>
                        <a:rPr lang="fi-FI" sz="1400" baseline="0" dirty="0" smtClean="0"/>
                        <a:t>Rahoitustoiminnot =&gt; Henkilöstökassan palvelutasoa arvioidaan uudelleen, jonka tulisi vähentää henkilöstöresursseja ja parantaa toiminnan kannattavuutta (KJ)</a:t>
                      </a:r>
                    </a:p>
                    <a:p>
                      <a:pPr marL="342900" indent="-342900">
                        <a:buFont typeface="+mj-lt"/>
                        <a:buAutoNum type="arabicPeriod"/>
                      </a:pPr>
                      <a:r>
                        <a:rPr lang="fi-FI" sz="1400" baseline="0" dirty="0" smtClean="0"/>
                        <a:t>Tietopalvelun uudelleenmitoitus (KJ)</a:t>
                      </a:r>
                    </a:p>
                    <a:p>
                      <a:pPr marL="342900" indent="-342900">
                        <a:buFont typeface="+mj-lt"/>
                        <a:buAutoNum type="arabicPeriod"/>
                      </a:pPr>
                      <a:endParaRPr lang="fi-FI" sz="1400" baseline="0" dirty="0" smtClean="0"/>
                    </a:p>
                  </a:txBody>
                  <a:tcPr/>
                </a:tc>
              </a:tr>
              <a:tr h="384043">
                <a:tc>
                  <a:txBody>
                    <a:bodyPr/>
                    <a:lstStyle/>
                    <a:p>
                      <a:r>
                        <a:rPr lang="fi-FI" sz="1400" dirty="0" smtClean="0"/>
                        <a:t>Toimivalta ja päätösehdotus</a:t>
                      </a:r>
                      <a:endParaRPr lang="fi-FI" sz="1400" dirty="0"/>
                    </a:p>
                  </a:txBody>
                  <a:tcPr/>
                </a:tc>
                <a:tc>
                  <a:txBody>
                    <a:bodyPr/>
                    <a:lstStyle/>
                    <a:p>
                      <a:r>
                        <a:rPr lang="fi-FI" sz="1400" dirty="0" smtClean="0"/>
                        <a:t>Voidaan toteuttaa kaupunginjohtajan päätöksellä kaupunginhallituksen periaateratkaisun</a:t>
                      </a:r>
                      <a:r>
                        <a:rPr lang="fi-FI" sz="1400" baseline="0" dirty="0" smtClean="0"/>
                        <a:t> jälkeen </a:t>
                      </a:r>
                      <a:endParaRPr lang="fi-FI" sz="1400" dirty="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a:t>
                      </a: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200 000</a:t>
                      </a:r>
                      <a:r>
                        <a:rPr lang="fi-FI" sz="1300" baseline="0" dirty="0" smtClean="0"/>
                        <a:t> €/vuosi </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300" dirty="0" smtClean="0"/>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3</a:t>
                      </a:r>
                    </a:p>
                  </a:txBody>
                  <a:tcPr/>
                </a:tc>
              </a:tr>
            </a:tbl>
          </a:graphicData>
        </a:graphic>
      </p:graphicFrame>
    </p:spTree>
    <p:extLst>
      <p:ext uri="{BB962C8B-B14F-4D97-AF65-F5344CB8AC3E}">
        <p14:creationId xmlns:p14="http://schemas.microsoft.com/office/powerpoint/2010/main" val="1738917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8</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376947379"/>
              </p:ext>
            </p:extLst>
          </p:nvPr>
        </p:nvGraphicFramePr>
        <p:xfrm>
          <a:off x="611560" y="188640"/>
          <a:ext cx="7775576" cy="6266658"/>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IT</a:t>
                      </a:r>
                      <a:r>
                        <a:rPr lang="fi-FI" sz="1600" baseline="0" dirty="0" smtClean="0"/>
                        <a:t>–palvelukeskus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IT</a:t>
                      </a:r>
                      <a:r>
                        <a:rPr lang="fi-FI" sz="1400" baseline="0" dirty="0" smtClean="0"/>
                        <a:t>–palvelujohtaja Jari Nevalainen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29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72,5</a:t>
                      </a:r>
                    </a:p>
                  </a:txBody>
                  <a:tcPr/>
                </a:tc>
              </a:tr>
              <a:tr h="384043">
                <a:tc>
                  <a:txBody>
                    <a:bodyPr/>
                    <a:lstStyle/>
                    <a:p>
                      <a:r>
                        <a:rPr lang="fi-FI" sz="1400" dirty="0" smtClean="0"/>
                        <a:t>Esitetyt toimenpiteet 4 kpl</a:t>
                      </a:r>
                      <a:endParaRPr lang="fi-FI" sz="1400" dirty="0"/>
                    </a:p>
                  </a:txBody>
                  <a:tcPr/>
                </a:tc>
                <a:tc>
                  <a:txBody>
                    <a:bodyPr/>
                    <a:lstStyle/>
                    <a:p>
                      <a:pPr marL="342900" indent="-342900">
                        <a:buFont typeface="+mj-lt"/>
                        <a:buAutoNum type="arabicPeriod"/>
                      </a:pPr>
                      <a:r>
                        <a:rPr lang="fi-FI" sz="1400" dirty="0" smtClean="0"/>
                        <a:t>Selvitetään</a:t>
                      </a:r>
                      <a:r>
                        <a:rPr lang="fi-FI" sz="1400" baseline="0" dirty="0" smtClean="0"/>
                        <a:t> IT:n keskittäminen kokonaisuudessaan (luovutaan toimialojen omasta IT–tuotannosta)</a:t>
                      </a:r>
                    </a:p>
                    <a:p>
                      <a:pPr marL="342900" indent="-342900">
                        <a:buFont typeface="+mj-lt"/>
                        <a:buAutoNum type="arabicPeriod"/>
                      </a:pPr>
                      <a:r>
                        <a:rPr lang="fi-FI" sz="1400" baseline="0" dirty="0" smtClean="0"/>
                        <a:t>Arvioidaan kriittisesti kaupungin käytössä olevien sovellusten määrää (nyt n. 370 kpl) ja vähentämismahdollisuuksia</a:t>
                      </a:r>
                    </a:p>
                    <a:p>
                      <a:pPr marL="342900" indent="-342900">
                        <a:buFont typeface="+mj-lt"/>
                        <a:buAutoNum type="arabicPeriod"/>
                      </a:pPr>
                      <a:r>
                        <a:rPr lang="fi-FI" sz="1400" baseline="0" dirty="0" smtClean="0"/>
                        <a:t>Jaetaan IT:n kehittämisrahojen rahoitusvastuuta muiden kuntien kanssa Tieran puitteissa </a:t>
                      </a:r>
                    </a:p>
                    <a:p>
                      <a:pPr marL="342900" indent="-342900">
                        <a:buFont typeface="+mj-lt"/>
                        <a:buAutoNum type="arabicPeriod"/>
                      </a:pPr>
                      <a:r>
                        <a:rPr lang="fi-FI" sz="1400" baseline="0" dirty="0" smtClean="0"/>
                        <a:t>Selvitetään IT toimintojen toimivalta toimialojen päällekkäisten investointien ohjaamisessa</a:t>
                      </a:r>
                      <a:endParaRPr lang="fi-FI" sz="1400" dirty="0" smtClean="0"/>
                    </a:p>
                    <a:p>
                      <a:endParaRPr lang="fi-FI" sz="1400" dirty="0"/>
                    </a:p>
                  </a:txBody>
                  <a:tcPr/>
                </a:tc>
              </a:tr>
              <a:tr h="384043">
                <a:tc>
                  <a:txBody>
                    <a:bodyPr/>
                    <a:lstStyle/>
                    <a:p>
                      <a:r>
                        <a:rPr lang="fi-FI" sz="1400" dirty="0" smtClean="0"/>
                        <a:t>Toimivalta ja päätösehdotus</a:t>
                      </a:r>
                      <a:endParaRPr lang="fi-FI" sz="1400" dirty="0"/>
                    </a:p>
                  </a:txBody>
                  <a:tcPr/>
                </a:tc>
                <a:tc>
                  <a:txBody>
                    <a:bodyPr/>
                    <a:lstStyle/>
                    <a:p>
                      <a:r>
                        <a:rPr lang="fi-FI" sz="1400" dirty="0" smtClean="0"/>
                        <a:t>Voidaan toteuttaa kaupunginjohtajan päätöksellä kaupunginhallituksen periaateratkaisun</a:t>
                      </a:r>
                      <a:r>
                        <a:rPr lang="fi-FI" sz="1400" baseline="0" dirty="0" smtClean="0"/>
                        <a:t> ja valmistelun jälkeen </a:t>
                      </a:r>
                      <a:endParaRPr lang="fi-FI" sz="1400" dirty="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342900" indent="-342900">
                        <a:buFont typeface="+mj-lt"/>
                        <a:buAutoNum type="arabicPeriod"/>
                      </a:pPr>
                      <a:endParaRPr lang="fi-FI" sz="1400" dirty="0"/>
                    </a:p>
                  </a:txBody>
                  <a:tcPr/>
                </a:tc>
              </a:tr>
              <a:tr h="384043">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200 000</a:t>
                      </a:r>
                      <a:r>
                        <a:rPr lang="fi-FI" sz="1300" baseline="0" dirty="0" smtClean="0"/>
                        <a:t> €/vuosi </a:t>
                      </a:r>
                    </a:p>
                  </a:txBody>
                  <a:tcPr/>
                </a:tc>
              </a:tr>
              <a:tr h="384043">
                <a:tc>
                  <a:txBody>
                    <a:bodyPr/>
                    <a:lstStyle/>
                    <a:p>
                      <a:r>
                        <a:rPr lang="fi-FI" sz="1300" b="1" dirty="0" smtClean="0"/>
                        <a:t>Investointitarpeet:</a:t>
                      </a:r>
                      <a:endParaRPr lang="fi-FI" sz="1300" b="1" dirty="0"/>
                    </a:p>
                  </a:txBody>
                  <a:tcPr/>
                </a:tc>
                <a:tc>
                  <a:txBody>
                    <a:bodyPr/>
                    <a:lstStyle/>
                    <a:p>
                      <a:r>
                        <a:rPr lang="fi-FI" sz="1300" dirty="0" smtClean="0"/>
                        <a:t>-</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p>
                  </a:txBody>
                  <a:tcPr/>
                </a:tc>
              </a:tr>
            </a:tbl>
          </a:graphicData>
        </a:graphic>
      </p:graphicFrame>
    </p:spTree>
    <p:extLst>
      <p:ext uri="{BB962C8B-B14F-4D97-AF65-F5344CB8AC3E}">
        <p14:creationId xmlns:p14="http://schemas.microsoft.com/office/powerpoint/2010/main" val="3677055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12.3.2015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9</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955646138"/>
              </p:ext>
            </p:extLst>
          </p:nvPr>
        </p:nvGraphicFramePr>
        <p:xfrm>
          <a:off x="611560" y="692696"/>
          <a:ext cx="7775576" cy="1152129"/>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KH</a:t>
                      </a:r>
                      <a:r>
                        <a:rPr lang="fi-FI" sz="1600" baseline="0" dirty="0" smtClean="0"/>
                        <a:t> / Hankkeet ja käyttöomaisuusinvestoinnit</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Tilivastuulliset</a:t>
                      </a:r>
                      <a:r>
                        <a:rPr lang="fi-FI" sz="1400" baseline="0" dirty="0" smtClean="0"/>
                        <a:t> viranhaltijat</a:t>
                      </a:r>
                      <a:endParaRPr lang="fi-FI" sz="1400" dirty="0" smtClean="0"/>
                    </a:p>
                  </a:txBody>
                  <a:tcPr/>
                </a:tc>
                <a:tc>
                  <a:txBody>
                    <a:bodyPr/>
                    <a:lstStyle/>
                    <a:p>
                      <a:r>
                        <a:rPr lang="fi-FI" sz="1400" dirty="0" smtClean="0"/>
                        <a:t>Heikkinen, Sundman,</a:t>
                      </a:r>
                      <a:r>
                        <a:rPr lang="fi-FI" sz="1400" baseline="0" dirty="0" smtClean="0"/>
                        <a:t> Korhonen ja Nevalainen</a:t>
                      </a:r>
                      <a:endParaRPr lang="fi-FI" sz="1400" dirty="0"/>
                    </a:p>
                  </a:txBody>
                  <a:tcPr/>
                </a:tc>
              </a:tr>
              <a:tr h="384043">
                <a:tc>
                  <a:txBody>
                    <a:bodyPr/>
                    <a:lstStyle/>
                    <a:p>
                      <a:endParaRPr lang="fi-FI" sz="1400" dirty="0"/>
                    </a:p>
                  </a:txBody>
                  <a:tcPr/>
                </a:tc>
                <a:tc>
                  <a:txBody>
                    <a:bodyPr/>
                    <a:lstStyle/>
                    <a:p>
                      <a:pPr marL="0" indent="0">
                        <a:buNone/>
                      </a:pPr>
                      <a:endParaRPr lang="fi-FI" sz="1400" dirty="0"/>
                    </a:p>
                  </a:txBody>
                  <a:tcPr/>
                </a:tc>
              </a:tr>
            </a:tbl>
          </a:graphicData>
        </a:graphic>
      </p:graphicFrame>
      <p:graphicFrame>
        <p:nvGraphicFramePr>
          <p:cNvPr id="7" name="Sisällön paikkamerkki 2"/>
          <p:cNvGraphicFramePr>
            <a:graphicFrameLocks/>
          </p:cNvGraphicFramePr>
          <p:nvPr>
            <p:extLst>
              <p:ext uri="{D42A27DB-BD31-4B8C-83A1-F6EECF244321}">
                <p14:modId xmlns:p14="http://schemas.microsoft.com/office/powerpoint/2010/main" val="1029148097"/>
              </p:ext>
            </p:extLst>
          </p:nvPr>
        </p:nvGraphicFramePr>
        <p:xfrm>
          <a:off x="611560" y="1772816"/>
          <a:ext cx="7775576" cy="4531019"/>
        </p:xfrm>
        <a:graphic>
          <a:graphicData uri="http://schemas.openxmlformats.org/drawingml/2006/table">
            <a:tbl>
              <a:tblPr firstRow="1" bandRow="1">
                <a:tableStyleId>{5C22544A-7EE6-4342-B048-85BDC9FD1C3A}</a:tableStyleId>
              </a:tblPr>
              <a:tblGrid>
                <a:gridCol w="2808312"/>
                <a:gridCol w="4967264"/>
              </a:tblGrid>
              <a:tr h="230796">
                <a:tc>
                  <a:txBody>
                    <a:bodyPr/>
                    <a:lstStyle/>
                    <a:p>
                      <a:r>
                        <a:rPr lang="fi-FI" sz="1600" dirty="0" smtClean="0"/>
                        <a:t>Vastuualue</a:t>
                      </a:r>
                      <a:endParaRPr lang="fi-FI" sz="1600" dirty="0"/>
                    </a:p>
                  </a:txBody>
                  <a:tcPr/>
                </a:tc>
                <a:tc>
                  <a:txBody>
                    <a:bodyPr/>
                    <a:lstStyle/>
                    <a:p>
                      <a:r>
                        <a:rPr lang="fi-FI" sz="1600" dirty="0" smtClean="0"/>
                        <a:t>KH / Edelleen</a:t>
                      </a:r>
                      <a:r>
                        <a:rPr lang="fi-FI" sz="1600" baseline="0" dirty="0" smtClean="0"/>
                        <a:t> kohdistettavat määrärahat</a:t>
                      </a:r>
                      <a:endParaRPr lang="fi-FI" sz="1600" dirty="0"/>
                    </a:p>
                  </a:txBody>
                  <a:tcPr/>
                </a:tc>
              </a:tr>
              <a:tr h="1531649">
                <a:tc>
                  <a:txBody>
                    <a:bodyPr/>
                    <a:lstStyle/>
                    <a:p>
                      <a:r>
                        <a:rPr lang="fi-FI" sz="1400" dirty="0" smtClean="0"/>
                        <a:t>Esitetyt</a:t>
                      </a:r>
                      <a:r>
                        <a:rPr lang="fi-FI" sz="1400" baseline="0" dirty="0" smtClean="0"/>
                        <a:t> toimenpiteet</a:t>
                      </a:r>
                      <a:endParaRPr lang="fi-FI"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Asiantuntijapalveluiden käyttövaltuusastetta nostetaan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Kaupunkitapahtumien keskinäinen priorisointi</a:t>
                      </a:r>
                    </a:p>
                    <a:p>
                      <a:pPr marL="285750" indent="-285750">
                        <a:buFont typeface="Arial" panose="020B0604020202020204" pitchFamily="34" charset="0"/>
                        <a:buChar char="•"/>
                      </a:pPr>
                      <a:r>
                        <a:rPr lang="fi-FI" sz="1400" baseline="0" dirty="0" smtClean="0"/>
                        <a:t>Avustusten saamisperusteet arvioidaan (KH)</a:t>
                      </a:r>
                    </a:p>
                    <a:p>
                      <a:pPr marL="285750" indent="-285750">
                        <a:buFont typeface="Arial" panose="020B0604020202020204" pitchFamily="34" charset="0"/>
                        <a:buChar char="•"/>
                      </a:pPr>
                      <a:r>
                        <a:rPr lang="fi-FI" sz="1400" baseline="0" dirty="0" smtClean="0"/>
                        <a:t>Selvitetään järjestötalon perustaminen korvaamaan vuokra-avustukset sekä vuokra-alennukset (KH)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1400" b="0" i="0" u="none" strike="noStrike" kern="1200" cap="none" spc="0" normalizeH="0" baseline="0" noProof="0" dirty="0" smtClean="0">
                        <a:ln>
                          <a:noFill/>
                        </a:ln>
                        <a:solidFill>
                          <a:prstClr val="black"/>
                        </a:solidFill>
                        <a:effectLst/>
                        <a:uLnTx/>
                        <a:uFillTx/>
                        <a:latin typeface="+mn-lt"/>
                        <a:ea typeface="+mn-ea"/>
                        <a:cs typeface="+mn-cs"/>
                      </a:endParaRPr>
                    </a:p>
                  </a:txBody>
                  <a:tcPr/>
                </a:tc>
              </a:tr>
              <a:tr h="356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Toimivalta ja päätösehdotus</a:t>
                      </a:r>
                    </a:p>
                    <a:p>
                      <a:endParaRPr lang="fi-FI" sz="1400" dirty="0"/>
                    </a:p>
                  </a:txBody>
                  <a:tcPr/>
                </a:tc>
                <a:tc>
                  <a:txBody>
                    <a:bodyPr/>
                    <a:lstStyle/>
                    <a:p>
                      <a:pPr marL="0" indent="0">
                        <a:buNone/>
                      </a:pPr>
                      <a:r>
                        <a:rPr lang="fi-FI" sz="1400" dirty="0" smtClean="0"/>
                        <a:t>Kaupunginhallitus päättää</a:t>
                      </a:r>
                      <a:r>
                        <a:rPr lang="fi-FI" sz="1400" baseline="0" dirty="0" smtClean="0"/>
                        <a:t> avustusten mitoituksesta ja ohjeistuksesta erillisestä valmistelusta. Mahdollisen järjestötalon perustamisesta päättää kaupunginhallitus hankesuunnittelun jälkeen. </a:t>
                      </a:r>
                      <a:endParaRPr lang="fi-FI" sz="1400" dirty="0"/>
                    </a:p>
                  </a:txBody>
                  <a:tcPr/>
                </a:tc>
              </a:tr>
              <a:tr h="356685">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a:t>
                      </a:r>
                      <a:endParaRPr lang="fi-FI" sz="1400" dirty="0"/>
                    </a:p>
                  </a:txBody>
                  <a:tcPr/>
                </a:tc>
              </a:tr>
              <a:tr h="356685">
                <a:tc>
                  <a:txBody>
                    <a:bodyPr/>
                    <a:lstStyle/>
                    <a:p>
                      <a:r>
                        <a:rPr lang="fi-FI" sz="1300" b="1" dirty="0" smtClean="0"/>
                        <a:t>Taloudelliset vaikutukset:	</a:t>
                      </a:r>
                      <a:endParaRPr lang="fi-FI"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Arvioitu</a:t>
                      </a:r>
                      <a:r>
                        <a:rPr lang="fi-FI" sz="1300" baseline="0" dirty="0" smtClean="0"/>
                        <a:t> menojen vähennys</a:t>
                      </a:r>
                      <a:r>
                        <a:rPr lang="fi-FI" sz="1300" dirty="0" smtClean="0"/>
                        <a:t>  100 000</a:t>
                      </a:r>
                      <a:r>
                        <a:rPr lang="fi-FI" sz="1300" baseline="0" dirty="0" smtClean="0"/>
                        <a:t> €/vuosi </a:t>
                      </a:r>
                    </a:p>
                  </a:txBody>
                  <a:tcPr/>
                </a:tc>
              </a:tr>
              <a:tr h="356685">
                <a:tc>
                  <a:txBody>
                    <a:bodyPr/>
                    <a:lstStyle/>
                    <a:p>
                      <a:r>
                        <a:rPr lang="fi-FI" sz="1300" b="1" dirty="0" smtClean="0"/>
                        <a:t>Investointitarpeet:</a:t>
                      </a:r>
                      <a:endParaRPr lang="fi-FI" sz="1300" b="1" dirty="0"/>
                    </a:p>
                  </a:txBody>
                  <a:tcPr/>
                </a:tc>
                <a:tc>
                  <a:txBody>
                    <a:bodyPr/>
                    <a:lstStyle/>
                    <a:p>
                      <a:r>
                        <a:rPr lang="fi-FI" sz="1300" dirty="0" smtClean="0"/>
                        <a:t>Mahdollinen</a:t>
                      </a:r>
                      <a:r>
                        <a:rPr lang="fi-FI" sz="1300" baseline="0" dirty="0" smtClean="0"/>
                        <a:t> järjestötalon toteuttaminen 1M€ </a:t>
                      </a:r>
                      <a:endParaRPr lang="fi-FI" sz="1300" dirty="0" smtClean="0"/>
                    </a:p>
                  </a:txBody>
                  <a:tcPr/>
                </a:tc>
              </a:tr>
              <a:tr h="356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b="1" dirty="0" smtClean="0"/>
                        <a:t>Mahdolliset HTV</a:t>
                      </a:r>
                      <a:r>
                        <a:rPr lang="fi-FI" sz="1300" b="1" baseline="0" dirty="0" smtClean="0"/>
                        <a:t> vaikutukset:</a:t>
                      </a:r>
                      <a:endParaRPr lang="fi-FI" sz="1300"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300" dirty="0" smtClean="0"/>
                        <a:t>-</a:t>
                      </a:r>
                    </a:p>
                  </a:txBody>
                  <a:tcPr/>
                </a:tc>
              </a:tr>
            </a:tbl>
          </a:graphicData>
        </a:graphic>
      </p:graphicFrame>
    </p:spTree>
    <p:extLst>
      <p:ext uri="{BB962C8B-B14F-4D97-AF65-F5344CB8AC3E}">
        <p14:creationId xmlns:p14="http://schemas.microsoft.com/office/powerpoint/2010/main" val="4195660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Esitysmalli Suomi">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p:properties xmlns:p="http://schemas.microsoft.com/office/2006/metadata/properties" xmlns:xsi="http://www.w3.org/2001/XMLSchema-instance" xmlns:pc="http://schemas.microsoft.com/office/infopath/2007/PartnerControls">
  <documentManagement>
    <_Julkisuus_ xmlns="b03131df-fdca-4f96-b491-cb071e0af91d">Salassa pidettävä</_Julkisuus_>
    <Kuvaus_x0020_ xmlns="b03131df-fdca-4f96-b491-cb071e0af91d" xsi:nil="true"/>
    <TaxCatchAll xmlns="b03131df-fdca-4f96-b491-cb071e0af91d">
      <Value>52</Value>
      <Value>4</Value>
      <Value>1</Value>
    </TaxCatchAll>
    <f6425a5d6274420ba12265519cac2494 xmlns="b03131df-fdca-4f96-b491-cb071e0af91d">
      <Terms xmlns="http://schemas.microsoft.com/office/infopath/2007/PartnerControls">
        <TermInfo xmlns="http://schemas.microsoft.com/office/infopath/2007/PartnerControls">
          <TermName xmlns="http://schemas.microsoft.com/office/infopath/2007/PartnerControls">Analyysi</TermName>
          <TermId xmlns="http://schemas.microsoft.com/office/infopath/2007/PartnerControls">3a018f0a-b363-4d07-b452-3af5cde452cf</TermId>
        </TermInfo>
      </Terms>
    </f6425a5d6274420ba12265519cac2494>
  </documentManagement>
</p:properties>
</file>

<file path=customXml/item4.xml><?xml version="1.0" encoding="utf-8"?>
<ct:contentTypeSchema xmlns:ct="http://schemas.microsoft.com/office/2006/metadata/contentType" xmlns:ma="http://schemas.microsoft.com/office/2006/metadata/properties/metaAttributes" ct:_="" ma:_="" ma:contentTypeName="Teksti Turku" ma:contentTypeID="0x010100BABE01DC4AF04CBC98B987127D9FC69A0800955335CB11563143A4483A89F0984ED6" ma:contentTypeVersion="119" ma:contentTypeDescription="Luo uusi asiakirja." ma:contentTypeScope="" ma:versionID="e8422bbb311e70326cc571246fd75cad">
  <xsd:schema xmlns:xsd="http://www.w3.org/2001/XMLSchema" xmlns:xs="http://www.w3.org/2001/XMLSchema" xmlns:p="http://schemas.microsoft.com/office/2006/metadata/properties" xmlns:ns2="b03131df-fdca-4f96-b491-cb071e0af91d" xmlns:ns3="b7caa62b-7ad8-4ac0-91e3-d215c04b2f01" targetNamespace="http://schemas.microsoft.com/office/2006/metadata/properties" ma:root="true" ma:fieldsID="879c9aa0da2c0fa2f2e56c68e8ce5126" ns2:_="" ns3:_="">
    <xsd:import namespace="b03131df-fdca-4f96-b491-cb071e0af91d"/>
    <xsd:import namespace="b7caa62b-7ad8-4ac0-91e3-d215c04b2f01"/>
    <xsd:element name="properties">
      <xsd:complexType>
        <xsd:sequence>
          <xsd:element name="documentManagement">
            <xsd:complexType>
              <xsd:all>
                <xsd:element ref="ns2:_Julkisuus_" minOccurs="0"/>
                <xsd:element ref="ns3:_dlc_DocId" minOccurs="0"/>
                <xsd:element ref="ns3:_dlc_DocIdUrl" minOccurs="0"/>
                <xsd:element ref="ns3:_dlc_DocIdPersistId" minOccurs="0"/>
                <xsd:element ref="ns2:f6425a5d6274420ba12265519cac2494" minOccurs="0"/>
                <xsd:element ref="ns2:TaxCatchAll" minOccurs="0"/>
                <xsd:element ref="ns2:TaxCatchAllLabel" minOccurs="0"/>
                <xsd:element ref="ns2:Kuvaus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3131df-fdca-4f96-b491-cb071e0af91d" elementFormDefault="qualified">
    <xsd:import namespace="http://schemas.microsoft.com/office/2006/documentManagement/types"/>
    <xsd:import namespace="http://schemas.microsoft.com/office/infopath/2007/PartnerControls"/>
    <xsd:element name="_Julkisuus_" ma:index="1" nillable="true" ma:displayName="Julkisuus" ma:default="Julkinen" ma:format="Dropdown" ma:internalName="_Julkisuus_">
      <xsd:simpleType>
        <xsd:restriction base="dms:Choice">
          <xsd:enumeration value="Julkinen"/>
          <xsd:enumeration value="Salassa pidettävä"/>
        </xsd:restriction>
      </xsd:simpleType>
    </xsd:element>
    <xsd:element name="f6425a5d6274420ba12265519cac2494" ma:index="11" ma:taxonomy="true" ma:internalName="f6425a5d6274420ba12265519cac2494" ma:taxonomyFieldName="_Tekstin_x0020_tyyppi" ma:displayName="Tekstin tyyppi" ma:default="" ma:fieldId="{f6425a5d-6274-420b-a122-65519cac2494}" ma:sspId="6948e327-c22f-45f3-ba73-76ec8822dedd" ma:termSetId="11208e52-d581-4242-bb75-ee5be9a4985f"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d685d71d-1d2d-45e9-a202-260c50b74023}" ma:internalName="TaxCatchAll" ma:showField="CatchAllData"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685d71d-1d2d-45e9-a202-260c50b74023}" ma:internalName="TaxCatchAllLabel" ma:readOnly="true" ma:showField="CatchAllDataLabel"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Kuvaus_x0020_" ma:index="17" nillable="true" ma:displayName="Kuvaus" ma:internalName="Kuvaus_x0020_"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caa62b-7ad8-4ac0-91e3-d215c04b2f01" elementFormDefault="qualified">
    <xsd:import namespace="http://schemas.microsoft.com/office/2006/documentManagement/types"/>
    <xsd:import namespace="http://schemas.microsoft.com/office/infopath/2007/PartnerControls"/>
    <xsd:element name="_dlc_DocId" ma:index="7" nillable="true" ma:displayName="Tiedostotunnisteen arvo" ma:description="Tälle kohteelle määritetyn tiedostotunnisteen arvo." ma:internalName="_dlc_DocId" ma:readOnly="true">
      <xsd:simpleType>
        <xsd:restriction base="dms:Text"/>
      </xsd:simpleType>
    </xsd:element>
    <xsd:element name="_dlc_DocIdUrl" ma:index="8"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ysyvä tunniste" ma:description="Tunniste säilytetään lisättäessä."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6948e327-c22f-45f3-ba73-76ec8822dedd" ContentTypeId="0x010100BABE01DC4AF04CBC98B987127D9FC69A08" PreviousValue="false"/>
</file>

<file path=customXml/itemProps1.xml><?xml version="1.0" encoding="utf-8"?>
<ds:datastoreItem xmlns:ds="http://schemas.openxmlformats.org/officeDocument/2006/customXml" ds:itemID="{3642543C-050A-4DA2-8D17-4D738E71B598}">
  <ds:schemaRefs>
    <ds:schemaRef ds:uri="http://schemas.microsoft.com/sharepoint/v3/contenttype/forms"/>
  </ds:schemaRefs>
</ds:datastoreItem>
</file>

<file path=customXml/itemProps2.xml><?xml version="1.0" encoding="utf-8"?>
<ds:datastoreItem xmlns:ds="http://schemas.openxmlformats.org/officeDocument/2006/customXml" ds:itemID="{F4A9BA3F-80F1-452D-95C6-C9086D57F8C7}">
  <ds:schemaRefs>
    <ds:schemaRef ds:uri="http://schemas.microsoft.com/sharepoint/events"/>
  </ds:schemaRefs>
</ds:datastoreItem>
</file>

<file path=customXml/itemProps3.xml><?xml version="1.0" encoding="utf-8"?>
<ds:datastoreItem xmlns:ds="http://schemas.openxmlformats.org/officeDocument/2006/customXml" ds:itemID="{DDB089EF-6B0C-4E21-8A0F-CD1E64C9A2DE}">
  <ds:schemaRefs>
    <ds:schemaRef ds:uri="http://www.w3.org/XML/1998/namespace"/>
    <ds:schemaRef ds:uri="http://schemas.microsoft.com/office/infopath/2007/PartnerControls"/>
    <ds:schemaRef ds:uri="http://purl.org/dc/elements/1.1/"/>
    <ds:schemaRef ds:uri="b03131df-fdca-4f96-b491-cb071e0af91d"/>
    <ds:schemaRef ds:uri="http://purl.org/dc/terms/"/>
    <ds:schemaRef ds:uri="b7caa62b-7ad8-4ac0-91e3-d215c04b2f01"/>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4.xml><?xml version="1.0" encoding="utf-8"?>
<ds:datastoreItem xmlns:ds="http://schemas.openxmlformats.org/officeDocument/2006/customXml" ds:itemID="{10008D1B-32F3-4CB2-9C42-1154B1610F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3131df-fdca-4f96-b491-cb071e0af91d"/>
    <ds:schemaRef ds:uri="b7caa62b-7ad8-4ac0-91e3-d215c04b2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8DA3E68-F9F6-498B-A927-E1741CCBD1A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6410</TotalTime>
  <Words>1347</Words>
  <Application>Microsoft Office PowerPoint</Application>
  <PresentationFormat>Näytössä katseltava diaesitys (4:3)</PresentationFormat>
  <Paragraphs>304</Paragraphs>
  <Slides>15</Slides>
  <Notes>0</Notes>
  <HiddenSlides>0</HiddenSlides>
  <MMClips>0</MMClips>
  <ScaleCrop>false</ScaleCrop>
  <HeadingPairs>
    <vt:vector size="4" baseType="variant">
      <vt:variant>
        <vt:lpstr>Teema</vt:lpstr>
      </vt:variant>
      <vt:variant>
        <vt:i4>1</vt:i4>
      </vt:variant>
      <vt:variant>
        <vt:lpstr>Dian otsikot</vt:lpstr>
      </vt:variant>
      <vt:variant>
        <vt:i4>15</vt:i4>
      </vt:variant>
    </vt:vector>
  </HeadingPairs>
  <TitlesOfParts>
    <vt:vector size="16" baseType="lpstr">
      <vt:lpstr>Esitysmalli Suomi</vt:lpstr>
      <vt:lpstr> Toimintoanalyysin  toimenpide-ehdotukset Kj-toimiala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Toimintoanalyysin syventäminen – Kaupungin johtoryhmä 25.11.2014</dc:title>
  <dc:creator>Moisiolinna Kim</dc:creator>
  <cp:lastModifiedBy>Salminen Marianne</cp:lastModifiedBy>
  <cp:revision>77</cp:revision>
  <dcterms:modified xsi:type="dcterms:W3CDTF">2015-03-12T09:29:35Z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0x010100BABE01DC4AF04CBC98B987127D9FC69A0800955335CB11563143A4483A89F0984ED6</vt:lpwstr>
  </property>
  <property fmtid="{D5CDD505-2E9C-101B-9397-08002B2CF9AE}" pid="3" name="_Kokousasiakirjan tyyppi">
    <vt:lpwstr>15;#Muistio|3ab04264-89cb-423e-9158-dc79aa5207f2</vt:lpwstr>
  </property>
  <property fmtid="{D5CDD505-2E9C-101B-9397-08002B2CF9AE}" pid="4" name="h94c21d59b064f78a5c2e322551a3e88">
    <vt:lpwstr>Diaesitys|29bf125c-3304-4b20-a038-e327a30ca536</vt:lpwstr>
  </property>
  <property fmtid="{D5CDD505-2E9C-101B-9397-08002B2CF9AE}" pid="5" name="_Kieli">
    <vt:lpwstr>1;#Suomi|ddab1725-3888-478f-9c8c-3eeceecd16e9</vt:lpwstr>
  </property>
  <property fmtid="{D5CDD505-2E9C-101B-9397-08002B2CF9AE}" pid="6" name="ec87dd8dbe3f4b87b196639a53969ad4">
    <vt:lpwstr>Suomi|ddab1725-3888-478f-9c8c-3eeceecd16e9</vt:lpwstr>
  </property>
  <property fmtid="{D5CDD505-2E9C-101B-9397-08002B2CF9AE}" pid="7" name="_Julkaisun_x0020_tyyppi">
    <vt:lpwstr/>
  </property>
  <property fmtid="{D5CDD505-2E9C-101B-9397-08002B2CF9AE}" pid="8" name="_Tekstin tyyppi">
    <vt:lpwstr>52;#Analyysi|3a018f0a-b363-4d07-b452-3af5cde452cf</vt:lpwstr>
  </property>
  <property fmtid="{D5CDD505-2E9C-101B-9397-08002B2CF9AE}" pid="9" name="_Esitysaineistojen_x0020_tyyppi">
    <vt:lpwstr>4;#Diaesitys|29bf125c-3304-4b20-a038-e327a30ca536</vt:lpwstr>
  </property>
  <property fmtid="{D5CDD505-2E9C-101B-9397-08002B2CF9AE}" pid="10" name="_Julkaisun tyyppi">
    <vt:lpwstr/>
  </property>
  <property fmtid="{D5CDD505-2E9C-101B-9397-08002B2CF9AE}" pid="11" name="_Esitysaineistojen tyyppi">
    <vt:lpwstr>4;#Diaesitys|29bf125c-3304-4b20-a038-e327a30ca536</vt:lpwstr>
  </property>
</Properties>
</file>