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5"/>
  </p:sldMasterIdLst>
  <p:notesMasterIdLst>
    <p:notesMasterId r:id="rId16"/>
  </p:notesMasterIdLst>
  <p:handoutMasterIdLst>
    <p:handoutMasterId r:id="rId17"/>
  </p:handoutMasterIdLst>
  <p:sldIdLst>
    <p:sldId id="256" r:id="rId6"/>
    <p:sldId id="438" r:id="rId7"/>
    <p:sldId id="441" r:id="rId8"/>
    <p:sldId id="439" r:id="rId9"/>
    <p:sldId id="442" r:id="rId10"/>
    <p:sldId id="440" r:id="rId11"/>
    <p:sldId id="443" r:id="rId12"/>
    <p:sldId id="444" r:id="rId13"/>
    <p:sldId id="445" r:id="rId14"/>
    <p:sldId id="446" r:id="rId15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4" autoAdjust="0"/>
    <p:restoredTop sz="95082" autoAdjust="0"/>
  </p:normalViewPr>
  <p:slideViewPr>
    <p:cSldViewPr>
      <p:cViewPr>
        <p:scale>
          <a:sx n="80" d="100"/>
          <a:sy n="80" d="100"/>
        </p:scale>
        <p:origin x="-726" y="-76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5947" y="943160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675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04424" cy="1800200"/>
          </a:xfrm>
        </p:spPr>
        <p:txBody>
          <a:bodyPr>
            <a:normAutofit/>
          </a:bodyPr>
          <a:lstStyle/>
          <a:p>
            <a:pPr algn="ctr"/>
            <a:r>
              <a:rPr lang="fi-FI" b="0" dirty="0" smtClean="0"/>
              <a:t>Toimintoanalyysin toimenpide-ehdotukset</a:t>
            </a:r>
            <a:r>
              <a:rPr lang="fi-FI" b="0" smtClean="0"/>
              <a:t>, Ympäristötoimiala</a:t>
            </a:r>
            <a:r>
              <a:rPr lang="fi-FI" smtClean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sz="27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Toimialajohtaja Markku Toivonen 4.3.2015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6718231"/>
              </p:ext>
            </p:extLst>
          </p:nvPr>
        </p:nvGraphicFramePr>
        <p:xfrm>
          <a:off x="35496" y="959024"/>
          <a:ext cx="9108504" cy="523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016224"/>
                <a:gridCol w="5940152"/>
              </a:tblGrid>
              <a:tr h="407288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Seudulliset toiminnot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Markku Toivonen</a:t>
                      </a:r>
                      <a:endParaRPr lang="fi-FI" sz="1400" b="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Ympäristöterveydenhuollon seudullistaminen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Ympäristöterveydenhuollon eläinhoitolayhteistyön laajentaminen</a:t>
                      </a:r>
                      <a:endParaRPr lang="fi-FI" sz="1400" b="0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Seudullisen</a:t>
                      </a: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oukkoliikenteen viranomaisalueen laajentuminen, jos uusi kunta haluaa siihen liittyä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Kuntien maksuosuuksien tasaus joukkoliikennetoimiston henkilöstön palkkakuluista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Seudullisen jätehuoltoviranomaisen</a:t>
                      </a: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 alueen laajeneminen</a:t>
                      </a:r>
                      <a:endParaRPr lang="fi-FI" sz="1400" b="0" dirty="0" smtClean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Odotetaan, kunnes selvitykset valtiollistamisesta valmistuneet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Käynnistetään neuvottelut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</a:txBody>
                  <a:tcPr/>
                </a:tc>
              </a:tr>
              <a:tr h="32643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Yhteistoimintaryhmä</a:t>
                      </a:r>
                    </a:p>
                  </a:txBody>
                  <a:tcPr/>
                </a:tc>
              </a:tr>
              <a:tr h="326437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Kohtien</a:t>
                      </a:r>
                      <a:r>
                        <a:rPr lang="fi-FI" sz="1400" b="0" baseline="0" dirty="0" smtClean="0"/>
                        <a:t> 1, 2 ja 5 osalta ei vielä arvioitavissa. </a:t>
                      </a:r>
                      <a:r>
                        <a:rPr lang="fi-FI" sz="1400" b="0" dirty="0" smtClean="0"/>
                        <a:t>Kohdan</a:t>
                      </a:r>
                      <a:r>
                        <a:rPr lang="fi-FI" sz="1400" b="0" baseline="0" dirty="0" smtClean="0"/>
                        <a:t> 3 toteutuminen edellyttää toteutuessaan </a:t>
                      </a:r>
                      <a:r>
                        <a:rPr lang="fi-FI" sz="1400" b="0" baseline="0" dirty="0" err="1" smtClean="0"/>
                        <a:t>htv-lisäystä</a:t>
                      </a:r>
                      <a:r>
                        <a:rPr lang="fi-FI" sz="1400" b="0" baseline="0" dirty="0" smtClean="0"/>
                        <a:t>. Kohta 4: ei </a:t>
                      </a:r>
                      <a:r>
                        <a:rPr lang="fi-FI" sz="1400" b="0" baseline="0" dirty="0" err="1" smtClean="0"/>
                        <a:t>htv-vaikutuksia</a:t>
                      </a:r>
                      <a:r>
                        <a:rPr lang="fi-FI" sz="1400" b="0" baseline="0" dirty="0" smtClean="0"/>
                        <a:t>.</a:t>
                      </a:r>
                    </a:p>
                    <a:p>
                      <a:r>
                        <a:rPr lang="fi-FI" sz="1400" b="0" baseline="0" dirty="0" smtClean="0"/>
                        <a:t>Kohdan 4 toteutuminen siirtää työ</a:t>
                      </a:r>
                      <a:r>
                        <a:rPr lang="fi-FI" sz="1400" b="0" dirty="0" smtClean="0"/>
                        <a:t>voimakustannuksia muiden kuntien maksettavaksi.</a:t>
                      </a:r>
                    </a:p>
                    <a:p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Ennallaan</a:t>
                      </a:r>
                    </a:p>
                    <a:p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Vähentää </a:t>
                      </a:r>
                      <a:r>
                        <a:rPr lang="fi-FI" sz="1400" b="0" strike="noStrike" baseline="0" smtClean="0">
                          <a:solidFill>
                            <a:schemeClr val="tx1"/>
                          </a:solidFill>
                        </a:rPr>
                        <a:t>kaupungin toimivaltaa.</a:t>
                      </a:r>
                      <a:endParaRPr lang="fi-FI" sz="1400" b="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241312"/>
              </p:ext>
            </p:extLst>
          </p:nvPr>
        </p:nvGraphicFramePr>
        <p:xfrm>
          <a:off x="0" y="692696"/>
          <a:ext cx="9037512" cy="553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/>
                <a:gridCol w="1692696"/>
                <a:gridCol w="5869160"/>
              </a:tblGrid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Maankäytön johtaminen ja toimintojen organisointi, kaavoitus – </a:t>
                      </a:r>
                      <a:r>
                        <a:rPr lang="fi-FI" sz="1400" dirty="0" err="1" smtClean="0">
                          <a:solidFill>
                            <a:schemeClr val="bg1"/>
                          </a:solidFill>
                        </a:rPr>
                        <a:t>YTO:n</a:t>
                      </a:r>
                      <a:r>
                        <a:rPr lang="fi-FI" sz="1400" dirty="0" smtClean="0">
                          <a:solidFill>
                            <a:schemeClr val="bg1"/>
                          </a:solidFill>
                        </a:rPr>
                        <a:t> sisäisiä</a:t>
                      </a:r>
                      <a:endParaRPr lang="fi-FI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</a:t>
                      </a:r>
                      <a:r>
                        <a:rPr lang="fi-FI" sz="1400" baseline="0" dirty="0" smtClean="0"/>
                        <a:t> viranhaltija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YTO: Markku Toivonen, Christina Hovi, Matti Salonen</a:t>
                      </a: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dirty="0" smtClean="0"/>
                        <a:t>Kumppanuuskaavoituksen</a:t>
                      </a:r>
                      <a:r>
                        <a:rPr lang="fi-FI" sz="1400" b="0" baseline="0" dirty="0" smtClean="0"/>
                        <a:t> laajentaminen (U1:103)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Pienten hankkeiden ja kaavamuutosten osalta lisätään konsulttipalveluiden käyttöä asiakaspalvelun nopeuttamiseksi ja oman resurssin uudelleen kohdentamisen mahdollistamiseksi (Tampereen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malli)</a:t>
                      </a:r>
                      <a:endParaRPr lang="fi-FI" sz="1400" b="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baseline="0" dirty="0" smtClean="0"/>
                        <a:t>Kaavoitustaksan uudistaminen (U1:101)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Hulevesi- ja rakennettavuusasiantuntija kaupunkisuunnitteluun</a:t>
                      </a: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Tuodaan toimintamalli</a:t>
                      </a:r>
                      <a:r>
                        <a:rPr lang="fi-FI" sz="1400" baseline="0" dirty="0" smtClean="0"/>
                        <a:t> k</a:t>
                      </a:r>
                      <a:r>
                        <a:rPr lang="fi-FI" sz="1400" dirty="0" smtClean="0"/>
                        <a:t>aupunginhallituksen</a:t>
                      </a:r>
                      <a:r>
                        <a:rPr lang="fi-FI" sz="1400" baseline="0" dirty="0" smtClean="0"/>
                        <a:t> päätettäväksi erillisestä valmistelusta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Tuodaan lautakunnan päätettäväksi osana operatiivista sopimusta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Tuodaan valtuuston</a:t>
                      </a:r>
                      <a:r>
                        <a:rPr lang="fi-FI" sz="1400" baseline="0" dirty="0" smtClean="0"/>
                        <a:t> päätettäväksi erillisestä valmistelusta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aseline="0" dirty="0" smtClean="0"/>
                        <a:t>Tuodaan valtuuston päätettäväksi osana strategisen sopimuksen henkilöstösuunnitelmaa</a:t>
                      </a:r>
                    </a:p>
                  </a:txBody>
                  <a:tcPr/>
                </a:tc>
              </a:tr>
              <a:tr h="253280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i="0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  <a:tr h="25328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endParaRPr lang="fi-FI" sz="1400" dirty="0" smtClean="0"/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400" baseline="0" dirty="0" smtClean="0"/>
                        <a:t>Ei vielä arvioitavissa</a:t>
                      </a:r>
                    </a:p>
                    <a:p>
                      <a:r>
                        <a:rPr lang="fi-FI" sz="1400" baseline="0" dirty="0" smtClean="0"/>
                        <a:t>Lisää tuottavuutta lisäämällä resursseja, tehostaa toimintaa, kaavoitustaksan mukaiset tulot voivat tulevaisuudessa jopa 6-kertaistua (nyt 60.000–80.000 €/vuosi)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6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201098"/>
              </p:ext>
            </p:extLst>
          </p:nvPr>
        </p:nvGraphicFramePr>
        <p:xfrm>
          <a:off x="35496" y="907896"/>
          <a:ext cx="90792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97912"/>
                <a:gridCol w="5869160"/>
              </a:tblGrid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Maankäytön johtaminen ja toimintojen organisointi, kaavoitus - yhteisiä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</a:t>
                      </a:r>
                      <a:r>
                        <a:rPr lang="fi-FI" sz="1400" baseline="0" dirty="0" smtClean="0"/>
                        <a:t> viranhaltija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YTO: Markku Toivonen, Christina Hovi, Matti Salonen</a:t>
                      </a:r>
                    </a:p>
                    <a:p>
                      <a:r>
                        <a:rPr lang="fi-FI" sz="1400" i="0" baseline="0" dirty="0" smtClean="0">
                          <a:solidFill>
                            <a:schemeClr val="dk1"/>
                          </a:solidFill>
                        </a:rPr>
                        <a:t>KITO, Konsernihallinto/kaupunkikehitysryhmä</a:t>
                      </a:r>
                      <a:endParaRPr lang="fi-FI" sz="140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Kaupunkisuunnittelun</a:t>
                      </a: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 tehostaminen (U1:103) projektimaisella työtavalla (maankäytön toimintamalli)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dirty="0" smtClean="0"/>
                        <a:t>Kaavoituksen</a:t>
                      </a:r>
                      <a:r>
                        <a:rPr lang="fi-FI" sz="1400" b="0" baseline="0" dirty="0" smtClean="0"/>
                        <a:t> keskittäminen kaupungin maalle ja luovutettavien kohteiden tehostettu jalostus (U2:63/Kito)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/>
                        <a:t>Tontinluovutusprosessin tehostaminen</a:t>
                      </a: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dirty="0" smtClean="0"/>
                        <a:t>Tuodaan maankäytön toimintamalli kaupunginhallituksen</a:t>
                      </a:r>
                      <a:r>
                        <a:rPr lang="fi-FI" sz="1400" baseline="0" dirty="0" smtClean="0"/>
                        <a:t> päätettäväksi erillisestä valmistelusta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Tuodaan lautakunnan päätettäväksi osana strategista ja operatiivista sopimusta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aseline="0" dirty="0" smtClean="0"/>
                        <a:t>Perustetaan projekti kaupunginjohtajan päätöksellä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400" baseline="0" dirty="0" smtClean="0"/>
                    </a:p>
                  </a:txBody>
                  <a:tcPr/>
                </a:tc>
              </a:tr>
              <a:tr h="253280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i="0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  <a:tr h="253280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  <a:p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400" baseline="0" dirty="0" smtClean="0"/>
                        <a:t>Ei vielä arvioitavissa</a:t>
                      </a:r>
                    </a:p>
                    <a:p>
                      <a:r>
                        <a:rPr lang="fi-FI" sz="1400" baseline="0" dirty="0" smtClean="0"/>
                        <a:t>Lisää tuottavuutta tehostamalla toimintaa, lisää </a:t>
                      </a:r>
                      <a:r>
                        <a:rPr lang="fi-FI" sz="1400" baseline="0" dirty="0" err="1" smtClean="0"/>
                        <a:t>Kiton</a:t>
                      </a:r>
                      <a:r>
                        <a:rPr lang="fi-FI" sz="1400" baseline="0" dirty="0" smtClean="0"/>
                        <a:t> tuloja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63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Sisällön paikkamerkki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726834"/>
              </p:ext>
            </p:extLst>
          </p:nvPr>
        </p:nvGraphicFramePr>
        <p:xfrm>
          <a:off x="70992" y="620688"/>
          <a:ext cx="9037512" cy="604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672"/>
                <a:gridCol w="1727176"/>
                <a:gridCol w="5833664"/>
              </a:tblGrid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Maankäytön johtaminen ja toimintojen organisointi, </a:t>
                      </a:r>
                      <a:r>
                        <a:rPr lang="fi-FI" sz="1400" dirty="0" err="1" smtClean="0"/>
                        <a:t>infran</a:t>
                      </a:r>
                      <a:r>
                        <a:rPr lang="fi-FI" sz="1400" dirty="0" smtClean="0"/>
                        <a:t> suunnittelu ja toteutus</a:t>
                      </a:r>
                    </a:p>
                  </a:txBody>
                  <a:tcPr/>
                </a:tc>
              </a:tr>
              <a:tr h="57300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</a:t>
                      </a:r>
                      <a:r>
                        <a:rPr lang="fi-FI" sz="1400" baseline="0" dirty="0" smtClean="0"/>
                        <a:t> viranhaltija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YTO: Markku Toivonen, Matti Salonen </a:t>
                      </a:r>
                    </a:p>
                    <a:p>
                      <a:r>
                        <a:rPr lang="fi-FI" sz="1400" b="0" i="1" baseline="0" dirty="0" smtClean="0">
                          <a:solidFill>
                            <a:schemeClr val="tx1"/>
                          </a:solidFill>
                        </a:rPr>
                        <a:t>KITO /Vesiliikelaitos /Konsernihallinto </a:t>
                      </a:r>
                      <a:endParaRPr lang="fi-FI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86664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Infran</a:t>
                      </a:r>
                      <a:r>
                        <a:rPr lang="fi-FI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suunnittelun ja investointikohteiden</a:t>
                      </a: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hallinnan ja johtamisen toimintamallin muutos Helsingin mallin mukaiseksi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Liikennejärjestelmän</a:t>
                      </a: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kehittäminen ’liikenne on palvelu’ -periaatteella sekä liikennejärjestelmän kehittämisen vastuiden selkeyttäminen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Yleisten alueiden suunnitteluprosessin kehittäminen kaavoituksesta toteutussuunnitteluun</a:t>
                      </a: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Käynnistetään kehittämistyö</a:t>
                      </a:r>
                    </a:p>
                    <a:p>
                      <a:pPr marL="0" indent="0">
                        <a:buNone/>
                      </a:pPr>
                      <a:endParaRPr lang="fi-FI" sz="1000" b="0" dirty="0" smtClean="0"/>
                    </a:p>
                    <a:p>
                      <a:pPr marL="0" indent="0">
                        <a:buNone/>
                      </a:pPr>
                      <a:r>
                        <a:rPr lang="fi-FI" sz="1400" b="0" dirty="0" smtClean="0"/>
                        <a:t>Toteuttamismahdollisuudet selvitetään </a:t>
                      </a:r>
                      <a:r>
                        <a:rPr lang="fi-FI" sz="1400" b="0" baseline="0" dirty="0" smtClean="0"/>
                        <a:t>samassa yhteydessä Kiinteistöliikelaitoksen uudelleenorganisointimahdollisuuksien kanssa </a:t>
                      </a:r>
                      <a:r>
                        <a:rPr lang="fi-FI" sz="1400" b="0" dirty="0" smtClean="0"/>
                        <a:t>(U2: 12)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E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dellyttää yhteistä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valmistelua,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käynnistys kaupunginjohtajan päätöksellä.</a:t>
                      </a:r>
                      <a:endParaRPr lang="fi-FI" sz="1400" b="0" dirty="0" smtClean="0"/>
                    </a:p>
                  </a:txBody>
                  <a:tcPr/>
                </a:tc>
              </a:tr>
              <a:tr h="376362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i="0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  <a:tr h="376362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400" baseline="0" dirty="0" smtClean="0"/>
                        <a:t>Ei vielä arvioitavissa</a:t>
                      </a:r>
                    </a:p>
                    <a:p>
                      <a:r>
                        <a:rPr lang="fi-FI" sz="1400" baseline="0" dirty="0" smtClean="0"/>
                        <a:t>Lisää tuottavuutta tehostamalla toimintaa, kun tehdään oikeita asioita oikea-aikaisesti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65129927"/>
              </p:ext>
            </p:extLst>
          </p:nvPr>
        </p:nvGraphicFramePr>
        <p:xfrm>
          <a:off x="33671" y="836712"/>
          <a:ext cx="9037512" cy="5534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985"/>
                <a:gridCol w="1726367"/>
                <a:gridCol w="5869160"/>
              </a:tblGrid>
              <a:tr h="407288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Digitaaliset palvelut ja digitalisointi</a:t>
                      </a:r>
                      <a:endParaRPr lang="fi-FI" sz="1400" b="1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Toimialajohtaja</a:t>
                      </a:r>
                      <a:r>
                        <a:rPr lang="fi-FI" sz="1400" b="0" baseline="0" dirty="0" smtClean="0"/>
                        <a:t> Markku Toivonen</a:t>
                      </a:r>
                    </a:p>
                    <a:p>
                      <a:r>
                        <a:rPr lang="fi-FI" sz="1400" b="0" baseline="0" dirty="0" smtClean="0"/>
                        <a:t>KITO, Konsernihallinto</a:t>
                      </a: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Digitaalinen kaupunkisuunnitteluprosessi ja osallisuus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Kaavapäiväkirjan ja kaavahaun rakenneuudistus sekä  laajentaminen maankäytön projekteihin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Suunnitteluohjelmistojen käytön kehittäminen (3</a:t>
                      </a:r>
                      <a:r>
                        <a:rPr lang="fi-FI" sz="1400" dirty="0" smtClean="0"/>
                        <a:t>D-tietomallit, digitalisointi)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400" b="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/>
                        <a:t>Määrärahojen osalta tuodaan valtuuston päätettäväksi toimintasuunnitelman 2016 yhteydessä.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/>
                        <a:t>Määrärahojen osalta tuodaan valtuuston päätettäväksi toimintasuunnitelman 2016 yhteydessä.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/>
                        <a:t>Määrärahojen osalta tuodaan valtuuston päätettäväksi toimintasuunnitelman 2016 yhteydessä.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fi-FI" sz="1400" b="0" dirty="0" smtClean="0"/>
                    </a:p>
                  </a:txBody>
                  <a:tcPr/>
                </a:tc>
              </a:tr>
              <a:tr h="49448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Yhteistoimintaryhmä</a:t>
                      </a:r>
                    </a:p>
                  </a:txBody>
                  <a:tcPr/>
                </a:tc>
              </a:tr>
              <a:tr h="494482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400" baseline="0" dirty="0" smtClean="0"/>
                        <a:t>Ei vielä arvioitavissa, pitkällä aikavälillä vähenee</a:t>
                      </a:r>
                    </a:p>
                    <a:p>
                      <a:r>
                        <a:rPr lang="fi-FI" sz="1400" baseline="0" dirty="0" smtClean="0"/>
                        <a:t>Lisää tuottavuutta tehostamalla toimintaa, edellyttää investointeja. Digitalisointi säästää kustannuksia investointien jälkeen. 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9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5.3.2015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9094379"/>
              </p:ext>
            </p:extLst>
          </p:nvPr>
        </p:nvGraphicFramePr>
        <p:xfrm>
          <a:off x="33671" y="692696"/>
          <a:ext cx="9037513" cy="6158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953"/>
                <a:gridCol w="2016224"/>
                <a:gridCol w="5867336"/>
              </a:tblGrid>
              <a:tr h="407288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Viranomaistoiminnot</a:t>
                      </a:r>
                      <a:endParaRPr lang="fi-FI" sz="1400" b="1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Toimialajohtaja</a:t>
                      </a:r>
                      <a:r>
                        <a:rPr lang="fi-FI" sz="1400" b="0" baseline="0" dirty="0" smtClean="0"/>
                        <a:t> Markku Toivonen</a:t>
                      </a:r>
                    </a:p>
                    <a:p>
                      <a:r>
                        <a:rPr lang="fi-FI" sz="1400" b="0" i="1" baseline="0" dirty="0" smtClean="0"/>
                        <a:t>Kiinteistötoimiala /Vesiliikelaitos /Konsernihallinto</a:t>
                      </a:r>
                      <a:endParaRPr lang="fi-FI" sz="1400" b="0" i="1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Lupa- ja valvontatehtävien uudelleen organisointi toimialan sisällä (U2:41)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Kiinteistömuodostuksen ja mittaustoimen siirtäminen kiinteistötoimialalta rakennusvalvontaan tai mahdollisesti perustettavaan viranomaispalveluiden kokonaisuuteen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Myös muiden kiinteistötoimialan viranomaistoimintojen  siirtäminen kiinteistötoimialalta mahdollisesti perustettavaan viranomaispalveluiden kokonaisuuteen</a:t>
                      </a: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fi-FI" sz="1000" b="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Käynnistys kaupunginjohtajan päätöksellä.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Kohta 1, valtiolla käynnissä erillisselvityksiä rakennusvalvonnan ja ympäristöterveyden osalta.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0" dirty="0" smtClean="0"/>
                        <a:t>Kohtien 2 ja 3 toteuttamismahdollisuudet selvitetään </a:t>
                      </a:r>
                      <a:r>
                        <a:rPr lang="fi-FI" sz="1400" b="0" baseline="0" dirty="0" smtClean="0"/>
                        <a:t>samassa yhteydessä Kiinteistöliikelaitoksen uudelleenorganisointi-mahdollisuuksien kanssa </a:t>
                      </a:r>
                      <a:r>
                        <a:rPr lang="fi-FI" sz="1400" b="0" dirty="0" smtClean="0"/>
                        <a:t>(U2:12)</a:t>
                      </a: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i-FI" sz="1400" b="0" dirty="0" smtClean="0"/>
                    </a:p>
                  </a:txBody>
                  <a:tcPr/>
                </a:tc>
              </a:tr>
              <a:tr h="3261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Yhteistoimintaryhmät</a:t>
                      </a:r>
                    </a:p>
                  </a:txBody>
                  <a:tcPr/>
                </a:tc>
              </a:tr>
              <a:tr h="494482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400" baseline="0" dirty="0" smtClean="0"/>
                        <a:t>Ei vielä arvioitavissa</a:t>
                      </a:r>
                    </a:p>
                    <a:p>
                      <a:r>
                        <a:rPr lang="fi-FI" sz="1400" baseline="0" dirty="0" smtClean="0"/>
                        <a:t>Lisää tuottavuutta tehostamalla toimintaa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6108616"/>
              </p:ext>
            </p:extLst>
          </p:nvPr>
        </p:nvGraphicFramePr>
        <p:xfrm>
          <a:off x="33671" y="721635"/>
          <a:ext cx="9037512" cy="542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977"/>
                <a:gridCol w="1798375"/>
                <a:gridCol w="5869160"/>
              </a:tblGrid>
              <a:tr h="407288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Rakennusvalvonta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Reima</a:t>
                      </a: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 Ojala</a:t>
                      </a:r>
                    </a:p>
                    <a:p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Konsernihallinto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Toimenpiteiden luvantarpeen vähentäminen rakennusjärjestyksen</a:t>
                      </a:r>
                      <a:r>
                        <a:rPr lang="fi-FI" sz="14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muutoksella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Rakennuslupapiirustusten arkiston</a:t>
                      </a: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 ja rakennuslupakartan muuttaminen digitaaliseen muotoon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Rakennuslupaprosessin sujuvoittaminen laatimalla ja ottamalla käyttöön l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aatujärjestelmä rakennusvalvonnan palveluille ja muille toimialan viranomaispalveluille.</a:t>
                      </a:r>
                      <a:endParaRPr lang="fi-FI" sz="1400" b="0" dirty="0" smtClean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Tuodaan valtuuston päätettäväksi erillisestä valmistelusta, käynnistys kaupunginjohtajan päätöksellä.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Käynnistetään valmistelut. Määrärahat digitalisointiin sekä digitaalisen myyntipaikan kehittämiseen tuodaan valtuuston päätettäväksi toimintasuunnitelman 2016 yhteydessä.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Käynnistetään kaupunginjohtajan päätöksellä, määrärahat tuodaan valtuuston päätettäväksi toiminatasuunnitelman 2016 yhteydessä.</a:t>
                      </a:r>
                      <a:endParaRPr lang="fi-FI" sz="14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1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Yhteistoimintaryhmä</a:t>
                      </a:r>
                      <a:endParaRPr lang="fi-FI" sz="1400" b="0" dirty="0"/>
                    </a:p>
                  </a:txBody>
                  <a:tcPr/>
                </a:tc>
              </a:tr>
              <a:tr h="3881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i-FI" sz="1400" baseline="0" dirty="0" smtClean="0"/>
                        <a:t>Ei vielä arvioitavissa</a:t>
                      </a:r>
                    </a:p>
                    <a:p>
                      <a:r>
                        <a:rPr lang="fi-FI" sz="1400" baseline="0" dirty="0" smtClean="0"/>
                        <a:t>Lisää tuottavuutta tehostamalla toimintaa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0670682"/>
              </p:ext>
            </p:extLst>
          </p:nvPr>
        </p:nvGraphicFramePr>
        <p:xfrm>
          <a:off x="33671" y="836712"/>
          <a:ext cx="9037512" cy="543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985"/>
                <a:gridCol w="1726367"/>
                <a:gridCol w="5869160"/>
              </a:tblGrid>
              <a:tr h="407288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Ympäristönsuojelu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Olli-Pekka Mäki</a:t>
                      </a:r>
                      <a:endParaRPr lang="fi-FI" sz="1400" b="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Tammenterhon opastuskeskuksen toimintojen uudistaminen: digitaaliset palvelut, mahdollinen muutto</a:t>
                      </a: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Kasvitieteellisen puutarhan yhteyteen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Tammenterhon luontokoulutoiminnan siirtäminen sivistystoimialan</a:t>
                      </a: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järjestettäväksi ja mahdollinen muutto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fi-FI" sz="1400" b="0" dirty="0" smtClean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Tuodaan kaupunginhallituksen päätettäväksi erillisestä valmistelusta, määrärahat näyttelyn uudistamiseen on toimintasuunnitelmassa 2015.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fi-FI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Tuodaan kaupunginhallituksen päätettäväksi erillisestä valmistelusta.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503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/>
                        <a:t>Yhteistoimintaryhmä</a:t>
                      </a:r>
                    </a:p>
                  </a:txBody>
                  <a:tcPr/>
                </a:tc>
              </a:tr>
              <a:tr h="449885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endParaRPr lang="fi-FI" sz="1400" dirty="0" smtClean="0"/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endParaRPr lang="fi-FI" sz="1400" dirty="0" smtClean="0"/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baseline="0" dirty="0" smtClean="0"/>
                        <a:t>Mahdo</a:t>
                      </a:r>
                      <a:r>
                        <a:rPr lang="fi-FI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lliset henkilöstövaikutukset tarkentuvat muutossuunnitelman yhteydessä ja vastuujaon selvitessä kaupungin ja yliopiston välillä.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fi-FI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hden henkilön siirtyminen sivistystoimialalle (- 1 htv)</a:t>
                      </a:r>
                    </a:p>
                    <a:p>
                      <a:r>
                        <a:rPr lang="fi-FI" sz="1400" baseline="0" dirty="0" smtClean="0"/>
                        <a:t>Tehostaa opastuksen toimintaa, digitalisointi säästää kustannuksia investointien jälkeen.</a:t>
                      </a:r>
                    </a:p>
                    <a:p>
                      <a:r>
                        <a:rPr lang="fi-FI" sz="1400" baseline="0" dirty="0" smtClean="0"/>
                        <a:t>Paranee</a:t>
                      </a:r>
                    </a:p>
                    <a:p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2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5.3.2015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graphicFrame>
        <p:nvGraphicFramePr>
          <p:cNvPr id="7" name="Sisällön paikkamerkki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19805660"/>
              </p:ext>
            </p:extLst>
          </p:nvPr>
        </p:nvGraphicFramePr>
        <p:xfrm>
          <a:off x="33671" y="1124744"/>
          <a:ext cx="9037512" cy="3374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977"/>
                <a:gridCol w="1798375"/>
                <a:gridCol w="5869160"/>
              </a:tblGrid>
              <a:tr h="407288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Vastuualue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Toimialan hallinto</a:t>
                      </a:r>
                      <a:endParaRPr lang="fi-FI" sz="1400" dirty="0"/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Vastuullinen viranhaltija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Harri Lehtinen</a:t>
                      </a:r>
                      <a:endParaRPr lang="fi-FI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Esitetyt toimenpiteet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Taksojen ajanmukaisuuden ylläpito (U1:100)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4043">
                <a:tc gridSpan="2">
                  <a:txBody>
                    <a:bodyPr/>
                    <a:lstStyle/>
                    <a:p>
                      <a:r>
                        <a:rPr lang="fi-FI" sz="1400" dirty="0" smtClean="0"/>
                        <a:t>Toimivalta</a:t>
                      </a:r>
                      <a:r>
                        <a:rPr lang="fi-FI" sz="1400" baseline="0" dirty="0" smtClean="0"/>
                        <a:t> ja päätösehdotus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="0" strike="noStrike" dirty="0" smtClean="0">
                          <a:solidFill>
                            <a:schemeClr val="tx1"/>
                          </a:solidFill>
                        </a:rPr>
                        <a:t>Kaupunkisuunnittelu-</a:t>
                      </a:r>
                      <a:r>
                        <a:rPr lang="fi-FI" sz="1400" b="0" strike="noStrike" baseline="0" dirty="0" smtClean="0">
                          <a:solidFill>
                            <a:schemeClr val="tx1"/>
                          </a:solidFill>
                        </a:rPr>
                        <a:t> ja ympäristölautakunta päättää taksojen korotuksista vuosittain.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fi-FI" sz="1400" b="0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1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Päätöksentekoa</a:t>
                      </a:r>
                      <a:r>
                        <a:rPr lang="fi-FI" sz="1400" baseline="0" dirty="0" smtClean="0"/>
                        <a:t> edeltävät kuulemiset</a:t>
                      </a:r>
                      <a:endParaRPr lang="fi-FI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Yhteistoimintaryhmä</a:t>
                      </a:r>
                      <a:endParaRPr lang="fi-FI" sz="1400" dirty="0"/>
                    </a:p>
                  </a:txBody>
                  <a:tcPr/>
                </a:tc>
              </a:tr>
              <a:tr h="3881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Vaikutukset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Htv</a:t>
                      </a:r>
                    </a:p>
                    <a:p>
                      <a:r>
                        <a:rPr lang="fi-FI" sz="1400" dirty="0" smtClean="0"/>
                        <a:t>€/tuottavuus</a:t>
                      </a:r>
                    </a:p>
                    <a:p>
                      <a:r>
                        <a:rPr lang="fi-FI" sz="1400" dirty="0" smtClean="0"/>
                        <a:t>Palvelutaso</a:t>
                      </a:r>
                    </a:p>
                    <a:p>
                      <a:r>
                        <a:rPr lang="fi-FI" sz="1400" dirty="0" smtClean="0"/>
                        <a:t>Päätöksentekotaso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Ei vaikutuksia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Lisää tuloja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Ennallaan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Ennallaan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9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7</Value>
      <Value>4</Value>
      <Value>3</Value>
      <Value>2</Value>
      <Value>1</Value>
    </TaxCatchAll>
    <Päätös-_x0020__x002f_kokouspvm xmlns="b03131df-fdca-4f96-b491-cb071e0af91d">2015-02-05T22:00:00+00:00</Päätös-_x0020__x002f_kokouspvm>
    <_Julkisuus_ xmlns="b03131df-fdca-4f96-b491-cb071e0af91d">Julkinen</_Julkisuus_>
    <ac19b25ddc254828948cf4ce84aad47a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ac19b25ddc254828948cf4ce84aad47a>
    <Kuvaus_x0020_ xmlns="b03131df-fdca-4f96-b491-cb071e0af91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Kokousasiakirja Turku" ma:contentTypeID="0x010100BABE01DC4AF04CBC98B987127D9FC69A0600DD90B2EF8DC4A547ADCECF656D233D4B" ma:contentTypeVersion="18" ma:contentTypeDescription="Luo uusi asiakirja." ma:contentTypeScope="" ma:versionID="80a8e3401825f8beef3ce1082cd465b1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622a4e04fb7b9ba92522cb9c293beb89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Päätös-_x0020__x002f_kokouspvm"/>
                <xsd:element ref="ns3:_dlc_DocId" minOccurs="0"/>
                <xsd:element ref="ns3:_dlc_DocIdUrl" minOccurs="0"/>
                <xsd:element ref="ns3:_dlc_DocIdPersistId" minOccurs="0"/>
                <xsd:element ref="ns2:ac19b25ddc254828948cf4ce84aad47a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Päätös-_x0020__x002f_kokouspvm" ma:index="2" ma:displayName="Päätös- /kokouspvm" ma:format="DateOnly" ma:internalName="P_x00e4__x00e4_t_x00f6_s_x002d__x0020__x002F_kokouspvm">
      <xsd:simpleType>
        <xsd:restriction base="dms:DateTime"/>
      </xsd:simpleType>
    </xsd:element>
    <xsd:element name="ac19b25ddc254828948cf4ce84aad47a" ma:index="12" ma:taxonomy="true" ma:internalName="ac19b25ddc254828948cf4ce84aad47a" ma:taxonomyFieldName="_Kokousasiakirjan_x0020_tyyppi" ma:displayName="Kokousasiakirjan tyyppi" ma:default="" ma:fieldId="{ac19b25d-dc25-4828-948c-f4ce84aad47a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baf1968c-78a3-4e7b-a817-6232ce699804}" ma:internalName="TaxCatchAll" ma:showField="CatchAllData" ma:web="39349c6d-0008-4428-b24a-80496620f6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baf1968c-78a3-4e7b-a817-6232ce699804}" ma:internalName="TaxCatchAllLabel" ma:readOnly="true" ma:showField="CatchAllDataLabel" ma:web="39349c6d-0008-4428-b24a-80496620f6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8" nillable="true" ma:displayName="Kuvaus" ma:internalName="Kuvaus_x0020_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B089EF-6B0C-4E21-8A0F-CD1E64C9A2DE}">
  <ds:schemaRefs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b7caa62b-7ad8-4ac0-91e3-d215c04b2f01"/>
    <ds:schemaRef ds:uri="b03131df-fdca-4f96-b491-cb071e0af91d"/>
  </ds:schemaRefs>
</ds:datastoreItem>
</file>

<file path=customXml/itemProps2.xml><?xml version="1.0" encoding="utf-8"?>
<ds:datastoreItem xmlns:ds="http://schemas.openxmlformats.org/officeDocument/2006/customXml" ds:itemID="{3642543C-050A-4DA2-8D17-4D738E71B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A9BA3F-80F1-452D-95C6-C9086D57F8C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1616A80-F17B-4530-A2C7-91D20790A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7987</TotalTime>
  <Words>925</Words>
  <Application>Microsoft Office PowerPoint</Application>
  <PresentationFormat>Näytössä katseltava diaesitys (4:3)</PresentationFormat>
  <Paragraphs>251</Paragraphs>
  <Slides>10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Esitysmalli Suomi</vt:lpstr>
      <vt:lpstr>Toimintoanalyysin toimenpide-ehdotukset, Ympäristötoimiala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Toimintoanalyysin syventäminen – Kaupungin johtoryhmä 25.11.2014</dc:title>
  <dc:creator>Moisiolinna Kim</dc:creator>
  <cp:lastModifiedBy>Salminen Marianne</cp:lastModifiedBy>
  <cp:revision>367</cp:revision>
  <cp:lastPrinted>2015-02-05T09:25:43Z</cp:lastPrinted>
  <dcterms:modified xsi:type="dcterms:W3CDTF">2015-03-05T13:13:30Z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0x010100BABE01DC4AF04CBC98B987127D9FC69A0600DD90B2EF8DC4A547ADCECF656D233D4B</vt:lpwstr>
  </property>
  <property fmtid="{D5CDD505-2E9C-101B-9397-08002B2CF9AE}" pid="3" name="_Kokousasiakirjan tyyppi">
    <vt:lpwstr>7;#Liite|2bf75084-fc5f-437d-8688-7a1f79a9adba</vt:lpwstr>
  </property>
  <property fmtid="{D5CDD505-2E9C-101B-9397-08002B2CF9AE}" pid="4" name="TurkuDoTku_MeetingDocumentType">
    <vt:lpwstr>7;#Liite|2bf75084-fc5f-437d-8688-7a1f79a9adba</vt:lpwstr>
  </property>
  <property fmtid="{D5CDD505-2E9C-101B-9397-08002B2CF9AE}" pid="5" name="h94c21d59b064f78a5c2e322551a3e88">
    <vt:lpwstr>Diaesitys|29bf125c-3304-4b20-a038-e327a30ca536</vt:lpwstr>
  </property>
  <property fmtid="{D5CDD505-2E9C-101B-9397-08002B2CF9AE}" pid="6" name="j08d1eaf84c644719eb3d45d656088a2">
    <vt:lpwstr>Videokuva|82098cdd-6e57-4a24-8887-90ce7bab4a54</vt:lpwstr>
  </property>
  <property fmtid="{D5CDD505-2E9C-101B-9397-08002B2CF9AE}" pid="7" name="ec87dd8dbe3f4b87b196639a53969ad4">
    <vt:lpwstr>Suomi|ddab1725-3888-478f-9c8c-3eeceecd16e9</vt:lpwstr>
  </property>
  <property fmtid="{D5CDD505-2E9C-101B-9397-08002B2CF9AE}" pid="8" name="bcb735522fc34cde8200f6a746f2dda6">
    <vt:lpwstr>Äänitiedosto|2ce7008b-f285-403a-bd25-9c3fffad5372</vt:lpwstr>
  </property>
</Properties>
</file>