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8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156"/>
          <a:stretch/>
        </p:blipFill>
        <p:spPr>
          <a:xfrm>
            <a:off x="0" y="0"/>
            <a:ext cx="9144000" cy="192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fi-FI" smtClean="0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79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urku_vaakuna_rg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pPr lvl="0"/>
            <a:r>
              <a:rPr lang="fi-FI" smtClean="0"/>
              <a:t>Muokkaa perustyyl. napsautt.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gray"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35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6214217"/>
            <a:ext cx="8820472" cy="52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0" dirty="0" smtClean="0">
                <a:solidFill>
                  <a:srgbClr val="0070C0"/>
                </a:solidFill>
              </a:rPr>
              <a:t>Toimintoanalyysin toimenpide-ehdotukset, Vapaa-aikatoimiala</a:t>
            </a:r>
            <a:endParaRPr lang="fi-FI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1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054470"/>
              </p:ext>
            </p:extLst>
          </p:nvPr>
        </p:nvGraphicFramePr>
        <p:xfrm>
          <a:off x="251520" y="116632"/>
          <a:ext cx="8640960" cy="603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5328592"/>
              </a:tblGrid>
              <a:tr h="356034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5603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Kohdistuu usealle toiminnolle</a:t>
                      </a:r>
                    </a:p>
                  </a:txBody>
                  <a:tcPr/>
                </a:tc>
              </a:tr>
              <a:tr h="67035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Prosessien, hallinnon ja toimintatapojen tehostaminen, hankintojen keskittäminen ja vähentäminen, vapautuvien vakanssien täyttämättä jättäminen </a:t>
                      </a:r>
                      <a:endParaRPr lang="fi-FI" sz="1300" dirty="0" smtClean="0"/>
                    </a:p>
                  </a:txBody>
                  <a:tcPr/>
                </a:tc>
              </a:tr>
              <a:tr h="1847197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Prosessien kehittäminen: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Sisäinen sijaisuusjärjestelmä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Vertaisohjaaja-toiminnan tehostaminen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Toimintojen tehostaminen: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Omien tilojen käytön tehostaminen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Hankintojen keskittäminen ja vähentäminen: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Investoinneista säästäminen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Hankintojen keskittäminen yhdelle hankkijalle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aseline="0" dirty="0" smtClean="0">
                          <a:solidFill>
                            <a:schemeClr val="tx1"/>
                          </a:solidFill>
                        </a:rPr>
                        <a:t>Hankintojen vähentäminen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Vapautuvien vakanssien  täyttämättä jättäminen (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Sosnu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ja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Seikkis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</a:txBody>
                  <a:tcPr/>
                </a:tc>
              </a:tr>
              <a:tr h="392473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Arvioidut menosäästöt 252 000 €/vuosi.</a:t>
                      </a:r>
                    </a:p>
                  </a:txBody>
                  <a:tcPr/>
                </a:tc>
              </a:tr>
              <a:tr h="33809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4766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- 2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2842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merkittävää palvelujen heikentymistä.</a:t>
                      </a:r>
                    </a:p>
                  </a:txBody>
                  <a:tcPr/>
                </a:tc>
              </a:tr>
              <a:tr h="511307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56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65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66922"/>
              </p:ext>
            </p:extLst>
          </p:nvPr>
        </p:nvGraphicFramePr>
        <p:xfrm>
          <a:off x="179512" y="260649"/>
          <a:ext cx="8856984" cy="621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904656"/>
              </a:tblGrid>
              <a:tr h="302830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27530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dirty="0" smtClean="0"/>
                        <a:t>Liikuntapaikkojen ylläpito</a:t>
                      </a:r>
                    </a:p>
                  </a:txBody>
                  <a:tcPr/>
                </a:tc>
              </a:tr>
              <a:tr h="41295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Hinnaston muutokset </a:t>
                      </a:r>
                      <a:r>
                        <a:rPr lang="fi-FI" sz="1200" dirty="0" err="1" smtClean="0"/>
                        <a:t>Liiklk</a:t>
                      </a:r>
                      <a:r>
                        <a:rPr lang="fi-FI" sz="1200" dirty="0" smtClean="0"/>
                        <a:t> 18.11.2014</a:t>
                      </a:r>
                      <a:r>
                        <a:rPr lang="fi-FI" sz="1200" baseline="0" dirty="0" smtClean="0"/>
                        <a:t> § 147 pitkän tähtäimen linjausten ja lähetekeskustelun mukaisesti</a:t>
                      </a:r>
                    </a:p>
                  </a:txBody>
                  <a:tcPr/>
                </a:tc>
              </a:tr>
              <a:tr h="205467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Kertamaksuhintojen nostaminen läpäisyperiaatteella 10 – 20 %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 u</a:t>
                      </a: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lkopaikkakuntalaisten vuorohintojen nostaminen läpäisyperiaatteella kaikkiin hintoihin 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Lasten isojen kilpailutapahtumien ja turnausten liikuntapaikkavuokrien periminen aikuisten hinnaston mukaan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Aikuisten alaikärajan laskeminen 20 vuodesta 18 vuoteen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Muun kuin liikuntakäytön taksojen nostaminen.</a:t>
                      </a:r>
                      <a:b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Kertamaksuperiaatteella (1,5 € / käynti / </a:t>
                      </a:r>
                      <a:r>
                        <a:rPr lang="fi-FI" sz="11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hlö</a:t>
                      </a: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). Alfan tapaan tai ulkoliikuntapaikoilla liikuntapaikkakohtainen vuokra</a:t>
                      </a:r>
                      <a:r>
                        <a:rPr lang="fi-FI" sz="11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Tekonurmi- ja nurmikenttien käytön ja laskutuksen tehostaminen asianmukaisiksi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Käyttämättömien vuorojen sanktiomaksun laajentaminen siten, että sanktio (2 x aikuisten maksu) koskee myös ilman vuorovarausta käytettyjä vuoroja sisätiloissa sekä luonnonnurmikentillä ja tekonurmilla.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i-FI" sz="11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Seniorikortin hinnannosto 40 –&gt; 50 euroon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</a:t>
                      </a:r>
                      <a:r>
                        <a:rPr lang="fi-FI" sz="1300" b="0" dirty="0" smtClean="0"/>
                        <a:t>	</a:t>
                      </a:r>
                      <a:endParaRPr lang="fi-FI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Hinnastomuutoksilla kerätään lisätuloa enimmillään 472</a:t>
                      </a:r>
                      <a:r>
                        <a:rPr lang="fi-FI" sz="12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000 €/vuosi</a:t>
                      </a:r>
                      <a:endParaRPr lang="fi-FI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153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Ei investointitarpeita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-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dirty="0" smtClean="0"/>
                        <a:t>Osa</a:t>
                      </a:r>
                      <a:r>
                        <a:rPr lang="fi-FI" sz="1200" baseline="0" dirty="0" smtClean="0"/>
                        <a:t> hinnastomuutoksista on niin suuria, että niillä saattaa olla vaikutusta palvelujen kysyntään.</a:t>
                      </a:r>
                      <a:endParaRPr lang="fi-FI" sz="1200" dirty="0" smtClean="0"/>
                    </a:p>
                  </a:txBody>
                  <a:tcPr/>
                </a:tc>
              </a:tr>
              <a:tr h="61942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Ei muuta.</a:t>
                      </a:r>
                    </a:p>
                  </a:txBody>
                  <a:tcPr/>
                </a:tc>
              </a:tr>
              <a:tr h="44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914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84653"/>
              </p:ext>
            </p:extLst>
          </p:nvPr>
        </p:nvGraphicFramePr>
        <p:xfrm>
          <a:off x="179512" y="116632"/>
          <a:ext cx="8640960" cy="5855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dirty="0" smtClean="0"/>
                        <a:t>Ylläpidon</a:t>
                      </a:r>
                      <a:r>
                        <a:rPr lang="fi-FI" sz="1200" b="0" baseline="0" dirty="0" smtClean="0"/>
                        <a:t> tilaaminen ulkopuoliselta toimijalta</a:t>
                      </a:r>
                      <a:endParaRPr lang="fi-FI" sz="12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baseline="0" dirty="0" smtClean="0"/>
                        <a:t>Ulkoliikuntapaikkaverkoston määrällinen supistaminen, hoitotasojen heikennykset ja kenttien ylläpidon ja käyttövastuu siirtäminen suunnitelmallisesti seuroille. </a:t>
                      </a:r>
                      <a:endParaRPr lang="fi-FI" sz="1200" dirty="0" smtClean="0"/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Pitkän tähtäimen liikuntapaikkasuunnitelma saatetaan valmiiksi, ja sen linjaamana ulkoliikuntapaikkojen verkostoa harvennetaan sellaisten vaatimattomampien kohteiden osalta, joita käytetään vähän, eivät ole peruskoulujen lähellä tai käytössä tai lähellä on muita vastaavia liikuntapaikkoja.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Ylläpidon hoitotasossa karsitaan ennen muuta jäädytyskenttien määrää ja jäädytysviikkoja.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Lisää kustannustehokkuutta.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dirty="0" smtClean="0"/>
                        <a:t>Ei merkittävää palvelun heikentymistä.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7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340668"/>
              </p:ext>
            </p:extLst>
          </p:nvPr>
        </p:nvGraphicFramePr>
        <p:xfrm>
          <a:off x="179512" y="260648"/>
          <a:ext cx="8640960" cy="576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Avustus,</a:t>
                      </a:r>
                      <a:r>
                        <a:rPr lang="fi-FI" sz="1300" b="0" baseline="0" dirty="0" smtClean="0"/>
                        <a:t> aikuiset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400" baseline="0" dirty="0" smtClean="0"/>
                        <a:t>Aikuisten avustusten vähentäminen 50%</a:t>
                      </a:r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Aikuisten ikäryhmään (18 v. à) kohdistuvia urheilu- ja liikuntaseuroille sekä muille liikuntaa järjestäville yhdistyksille jaettavia avustuksia leikataan kustakin avustusmuodosta 50 % vuoden 2015 tasosta. </a:t>
                      </a:r>
                    </a:p>
                    <a:p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Muutos edellyttää arvokeskustelua seuraparlamentissa ja liikuntalautakunnassa kevään 2015 aikana.  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Arvioitu menosäästö 150 000 €/vuosi.</a:t>
                      </a:r>
                      <a:endParaRPr lang="fi-FI" sz="1300" dirty="0" smtClean="0"/>
                    </a:p>
                  </a:txBody>
                  <a:tcPr/>
                </a:tc>
              </a:tr>
              <a:tr h="31544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296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Kaupungin tuki seuroille vähenee merkittävästi aikuisille</a:t>
                      </a:r>
                      <a:r>
                        <a:rPr lang="fi-FI" sz="1300" baseline="0" dirty="0" smtClean="0"/>
                        <a:t> järjestettävän toiminnan osalta, joka saattaa vaikuttaa joidenkin seurojen palvelutarjontaan tai taloudelliseen asemaan.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252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79344"/>
              </p:ext>
            </p:extLst>
          </p:nvPr>
        </p:nvGraphicFramePr>
        <p:xfrm>
          <a:off x="179512" y="260648"/>
          <a:ext cx="8640960" cy="5557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Ylläpito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Ulkoisten ja sisäisten vuokrakohteiden täsmentäminen ja kriittinen tarkastelu</a:t>
                      </a:r>
                      <a:endParaRPr lang="fi-FI" sz="1400" dirty="0" smtClean="0"/>
                    </a:p>
                  </a:txBody>
                  <a:tcPr/>
                </a:tc>
              </a:tr>
              <a:tr h="112962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Liikuntapalveluiden budjetista noin 10 000 000 € menee vuokriin. Kohteet ja niiden käyttö sekä yksityiskohdat tarkastellaan kriittisesti säästökohteiden löytymiseksi. Liikuntapaikkasuunnitelma linjaa priorisointia.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vielä ennakoitavissa.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vielä arvioitavissa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677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54198"/>
              </p:ext>
            </p:extLst>
          </p:nvPr>
        </p:nvGraphicFramePr>
        <p:xfrm>
          <a:off x="179512" y="188640"/>
          <a:ext cx="8640960" cy="591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Liikuntapalvelut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Ylläpito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Henkilöstösäästöt luonnollisen poistuman myötä kaikilla osastoilla lukuun ottamatta palvelualueen ydintehtäviä sekä keskeisiä asiakaspalvelutehtäviä</a:t>
                      </a:r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Liikuntapalveluissa liikuntapaikkaosastolla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eläköityy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vuoden 2016 aikana tämän hetkisen arvion mukaan kaksi henkilötyövuotta. Näistä 1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htv:ta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voidaan tuottaa toisin liikuntapaikkaosastolla. Tosin osa tehtävistä joudutaan ostamaan ulkoa. Muiden osastojen osalta eläkkeelle jäämisiä ei ole näköpiirissä, mutta sijaisia kriittisesti tarkastelemalla voidaan saavuttaa pieniä henkilöstösäästöjä. 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Säästöä vuonna 2016 saataneen n 40 – 50 000 €/vuosi.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- 1htv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oleellista vaikutusta palveluun.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muutu.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91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152224"/>
              </p:ext>
            </p:extLst>
          </p:nvPr>
        </p:nvGraphicFramePr>
        <p:xfrm>
          <a:off x="179512" y="260648"/>
          <a:ext cx="8640960" cy="544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Orkesteri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Konserttitoiminta ja Konserttitalo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Tuottojen</a:t>
                      </a:r>
                      <a:r>
                        <a:rPr lang="fi-FI" sz="1300" baseline="0" dirty="0" smtClean="0"/>
                        <a:t> kasvattaminen tila- ja tapahtumamyynnissä</a:t>
                      </a:r>
                    </a:p>
                  </a:txBody>
                  <a:tcPr/>
                </a:tc>
              </a:tr>
              <a:tr h="113953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Salin ulosvuokrauksien tehostaminen ja lisäansioiden kasvattaminen; mm. ravintolayrittäjän palveluita kehittämällä, paketointia lisäämällä, tilateknisillä parannuksilla.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Tuottavuus kasvaa.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Pieniä korjausinvestointeja.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Parantaa palvelua.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muutosta.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977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150892"/>
              </p:ext>
            </p:extLst>
          </p:nvPr>
        </p:nvGraphicFramePr>
        <p:xfrm>
          <a:off x="179512" y="260648"/>
          <a:ext cx="8640960" cy="547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Orkesteri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Konserttitoiminta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Myynnin/aulapalveluiden uudelleenjärjestelyt </a:t>
                      </a:r>
                      <a:endParaRPr lang="fi-FI" sz="1300" dirty="0" smtClean="0"/>
                    </a:p>
                  </a:txBody>
                  <a:tcPr/>
                </a:tc>
              </a:tr>
              <a:tr h="128355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Selvitetään	½ - 1 henkilötyövuoden vähentämistä, edellyttää laajempaa ulkopuolisten palveluiden käyttöä. </a:t>
                      </a:r>
                    </a:p>
                  </a:txBody>
                  <a:tcPr/>
                </a:tc>
              </a:tr>
              <a:tr h="4430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Oletetaan</a:t>
                      </a:r>
                      <a:r>
                        <a:rPr lang="fi-FI" sz="1300" baseline="0" dirty="0" smtClean="0"/>
                        <a:t> lisäävän kustannustehokkuutta.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45945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½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457183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200" baseline="0" dirty="0" smtClean="0">
                          <a:solidFill>
                            <a:schemeClr val="tx1"/>
                          </a:solidFill>
                        </a:rPr>
                        <a:t>Ei merkittäviä vaikutuksia palveluun.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</a:t>
                      </a:r>
                      <a:r>
                        <a:rPr lang="fi-FI" sz="1300" baseline="0" dirty="0" smtClean="0"/>
                        <a:t> muuta.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505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496857"/>
              </p:ext>
            </p:extLst>
          </p:nvPr>
        </p:nvGraphicFramePr>
        <p:xfrm>
          <a:off x="179512" y="260648"/>
          <a:ext cx="8640960" cy="579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 hallinto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Henkilöstö ja</a:t>
                      </a:r>
                      <a:r>
                        <a:rPr lang="fi-FI" sz="1300" b="0" baseline="0" dirty="0" smtClean="0"/>
                        <a:t> talous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Talouden</a:t>
                      </a:r>
                      <a:r>
                        <a:rPr lang="fi-FI" sz="1400" baseline="0" dirty="0" smtClean="0"/>
                        <a:t> ja henkilöstöasioiden päivittäistoimintojen  uudelleenjärjestelyt</a:t>
                      </a:r>
                      <a:endParaRPr lang="fi-FI" sz="1400" dirty="0" smtClean="0"/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Järjestelmämuutosten yhteydessä tarkistetaan tehtäväkuvia ja työprosesseja.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Arvioidut</a:t>
                      </a:r>
                      <a:r>
                        <a:rPr lang="fi-FI" sz="1300" baseline="0" dirty="0" smtClean="0"/>
                        <a:t> menosäästöt 65 000€/vuosi.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- 2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vaikutusta palveluihin.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608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82560"/>
              </p:ext>
            </p:extLst>
          </p:nvPr>
        </p:nvGraphicFramePr>
        <p:xfrm>
          <a:off x="179512" y="260648"/>
          <a:ext cx="8640960" cy="5516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Vapaa-aikatoimialan hallinto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Kohderyhmä</a:t>
                      </a:r>
                      <a:r>
                        <a:rPr lang="fi-FI" sz="1300" b="0" baseline="0" dirty="0" smtClean="0"/>
                        <a:t> ja aluetyö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Kohderyhmätyön ja aluetyön uudelleenjärjestelyt</a:t>
                      </a:r>
                    </a:p>
                  </a:txBody>
                  <a:tcPr/>
                </a:tc>
              </a:tr>
              <a:tr h="1211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aseline="0" dirty="0" smtClean="0">
                          <a:solidFill>
                            <a:schemeClr val="tx1"/>
                          </a:solidFill>
                        </a:rPr>
                        <a:t>Kohderyhmä ja aluetyö sijoitetaan kirjastopalvelujen alle ja työ organisoidaan uudelleen.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 menosäästö 70 000</a:t>
                      </a:r>
                      <a:r>
                        <a:rPr lang="fi-FI" sz="1300" baseline="0" dirty="0" smtClean="0"/>
                        <a:t>€/vuosi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investointitarvetta.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aseline="0" dirty="0" smtClean="0"/>
                        <a:t>- 2 </a:t>
                      </a:r>
                      <a:r>
                        <a:rPr lang="fi-FI" sz="1200" baseline="0" dirty="0" err="1" smtClean="0"/>
                        <a:t>htv</a:t>
                      </a:r>
                      <a:endParaRPr lang="fi-FI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merkittävää</a:t>
                      </a:r>
                      <a:r>
                        <a:rPr lang="fi-FI" sz="1300" baseline="0" dirty="0" smtClean="0"/>
                        <a:t> vaikutusta.</a:t>
                      </a:r>
                      <a:endParaRPr lang="fi-FI" sz="1300" dirty="0" smtClean="0"/>
                    </a:p>
                  </a:txBody>
                  <a:tcPr/>
                </a:tc>
              </a:tr>
              <a:tr h="636661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muutu.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52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37138"/>
              </p:ext>
            </p:extLst>
          </p:nvPr>
        </p:nvGraphicFramePr>
        <p:xfrm>
          <a:off x="179512" y="260648"/>
          <a:ext cx="8640960" cy="537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Käyttäjäkoulutus, asiakasopastus ja neuvonta</a:t>
                      </a:r>
                      <a:endParaRPr lang="fi-FI" sz="13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Henkilötyövuosien ja resurssien vähentäminen toiminnossa;  Käyttäjäkoulutus, asiakasopastus ja neuvonta</a:t>
                      </a:r>
                      <a:endParaRPr lang="fi-FI" sz="1300" dirty="0"/>
                    </a:p>
                  </a:txBody>
                  <a:tcPr/>
                </a:tc>
              </a:tr>
              <a:tr h="94408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Toimenpide edellyttää lähikirjastojen aukioloaikojen supistamista, yhden tai useamman lähikirjaston lakkauttamista, omatoimipalvelun laajentamista sekä vakanssien ja tehtävien uudelleenjärjestely</a:t>
                      </a:r>
                      <a:r>
                        <a:rPr lang="fi-FI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ä</a:t>
                      </a:r>
                      <a:endParaRPr lang="fi-FI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</a:t>
                      </a:r>
                      <a:r>
                        <a:rPr lang="fi-FI" sz="1300" baseline="0" dirty="0" smtClean="0"/>
                        <a:t> menojen vähennys</a:t>
                      </a:r>
                      <a:r>
                        <a:rPr lang="fi-FI" sz="1300" dirty="0" smtClean="0"/>
                        <a:t> 300 000</a:t>
                      </a:r>
                      <a:r>
                        <a:rPr lang="fi-FI" sz="1300" baseline="0" dirty="0" smtClean="0"/>
                        <a:t> €/vuosi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</a:t>
                      </a:r>
                      <a:r>
                        <a:rPr lang="fi-FI" sz="1300" baseline="0" dirty="0" smtClean="0"/>
                        <a:t> laiteinvestointeja uusien omatoimikirjastojen osalta.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- 2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Lähikirjastojen lakkauttaminen</a:t>
                      </a:r>
                      <a:r>
                        <a:rPr lang="fi-FI" sz="1300" baseline="0" dirty="0" smtClean="0"/>
                        <a:t> </a:t>
                      </a:r>
                      <a:r>
                        <a:rPr lang="fi-FI" sz="1300" dirty="0" smtClean="0"/>
                        <a:t>heikentää palvelua,</a:t>
                      </a:r>
                      <a:r>
                        <a:rPr lang="fi-FI" sz="1300" baseline="0" dirty="0" smtClean="0"/>
                        <a:t> mutta omatoimikirjastojen tekeminen lisää palvelujen saatavuutta.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 että ei ole huomautettavaa ehdotukseen ja siirtää asian lautakunnan käsiteltäväksi</a:t>
                      </a:r>
                      <a:endParaRPr lang="fi-FI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18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43736"/>
              </p:ext>
            </p:extLst>
          </p:nvPr>
        </p:nvGraphicFramePr>
        <p:xfrm>
          <a:off x="179512" y="260648"/>
          <a:ext cx="8640960" cy="5570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Kokoelmien uudistaminen: hankinta,</a:t>
                      </a:r>
                      <a:r>
                        <a:rPr lang="fi-FI" sz="1300" b="0" baseline="0" dirty="0" smtClean="0"/>
                        <a:t> poistot</a:t>
                      </a:r>
                      <a:endParaRPr lang="fi-FI" sz="1300" b="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Kokoelmien uudistamiseen käytettävien resurssien uudelleenmitoitus mm. kirjastoaineistohankintojen supistaminen.</a:t>
                      </a:r>
                    </a:p>
                  </a:txBody>
                  <a:tcPr/>
                </a:tc>
              </a:tr>
              <a:tr h="94408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Uutuushankinnan vähentäminen sekä vakanssien ja tehtävien uudelleenjärjestelyt. 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Arvioitu menojen vähennys 200 000 €/vuosi.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- 1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Heikentää palvelua.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</a:t>
                      </a:r>
                    </a:p>
                    <a:p>
                      <a:endParaRPr lang="fi-FI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2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864170"/>
              </p:ext>
            </p:extLst>
          </p:nvPr>
        </p:nvGraphicFramePr>
        <p:xfrm>
          <a:off x="179512" y="260648"/>
          <a:ext cx="8640960" cy="5948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Tietojärjestelmät, tapahtumat ja näyttelyt</a:t>
                      </a:r>
                      <a:endParaRPr lang="fi-FI" sz="1300" b="1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Henkilötyövuosien ja resurssien vähentäminen toiminnossa; Tietojärjestelmät, </a:t>
                      </a:r>
                      <a:r>
                        <a:rPr lang="fi-FI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infra</a:t>
                      </a:r>
                      <a:r>
                        <a:rPr lang="fi-FI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tapahtumat, näyttelyt </a:t>
                      </a:r>
                      <a:endParaRPr lang="fi-FI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2014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Uuden verkkokirjaston käyttöönotto; tapahtumien ja näyttelyiden vähentäminen. Kansallisena yhteistyönä kehitettävän </a:t>
                      </a: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Finna-verkkokirjaston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käyttöönoton myötä säästyvät Areena-verkkokirjaston lisenssikulut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 menojen vähennys 90 000 €/vuosi.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 jonkin verran investointeja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- 1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Vähentää tapahtuma- ja näyttelypalveluja. Verkkokirjaston muutos parantaa</a:t>
                      </a:r>
                      <a:r>
                        <a:rPr lang="fi-FI" sz="1300" baseline="0" dirty="0" smtClean="0"/>
                        <a:t> palvelua.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216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660869"/>
              </p:ext>
            </p:extLst>
          </p:nvPr>
        </p:nvGraphicFramePr>
        <p:xfrm>
          <a:off x="179512" y="260648"/>
          <a:ext cx="8640960" cy="5793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Kirjastopalvelut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Seudullinen logistiikka; Lainaus, palautus ja varaukset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Kehittämishanke</a:t>
                      </a:r>
                      <a:endParaRPr lang="fi-FI" sz="1400" dirty="0"/>
                    </a:p>
                  </a:txBody>
                  <a:tcPr/>
                </a:tc>
              </a:tr>
              <a:tr h="148854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Lainaustoiminnan logistiikan kehittämiseen ja automatisoinnin lisäämiseen (6Aika, Älykäs kaupunki).</a:t>
                      </a:r>
                    </a:p>
                    <a:p>
                      <a:endParaRPr lang="fi-FI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Lisää kustannustehokkuutta.</a:t>
                      </a:r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 merkittäviä investointeja.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Parantaa palvelujen</a:t>
                      </a:r>
                      <a:r>
                        <a:rPr lang="fi-FI" sz="1300" baseline="0" dirty="0" smtClean="0"/>
                        <a:t> saatavuutta.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72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17398"/>
              </p:ext>
            </p:extLst>
          </p:nvPr>
        </p:nvGraphicFramePr>
        <p:xfrm>
          <a:off x="179512" y="260648"/>
          <a:ext cx="8640960" cy="5498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Tilojen vuokraaminen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Vähennetään tiloja ja tehostetaan toimintaa Suurtorilla (tilat, galleriatoiminta, tapahtumatoiminta, taidelainaamo, vuokraukset) </a:t>
                      </a:r>
                      <a:endParaRPr lang="fi-FI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159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Keskittää toiminnat</a:t>
                      </a:r>
                      <a:r>
                        <a:rPr lang="fi-FI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lang="fi-FI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aatihuoneeseen. Vaikutuksista on erillinen selvitys. Vaatii lautakunnan päätöksen.</a:t>
                      </a:r>
                      <a:endParaRPr lang="fi-FI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Menojen säästö valitun vaihtoehdon</a:t>
                      </a:r>
                      <a:r>
                        <a:rPr lang="fi-FI" sz="1300" baseline="0" dirty="0" smtClean="0"/>
                        <a:t> mukaan</a:t>
                      </a:r>
                      <a:r>
                        <a:rPr lang="fi-FI" sz="1300" dirty="0" smtClean="0"/>
                        <a:t> 180 000€/vuosi. Merkittävä</a:t>
                      </a:r>
                      <a:r>
                        <a:rPr lang="fi-FI" sz="1300" baseline="0" dirty="0" smtClean="0"/>
                        <a:t> osa säästöistä sisäisistä menoista.</a:t>
                      </a: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Pieniä investointitarpeita.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- 3 </a:t>
                      </a:r>
                      <a:r>
                        <a:rPr lang="fi-FI" sz="1300" dirty="0" err="1" smtClean="0"/>
                        <a:t>htv</a:t>
                      </a:r>
                      <a:endParaRPr lang="fi-FI" sz="1300" dirty="0" smtClean="0"/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 vaikuta palveluihin merkittävästi.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 Samanaikaisesti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kaupunginjohtajan päätöksellä käynnistetään alueen kehittämissuunnitelman laadinta.</a:t>
                      </a:r>
                      <a:endParaRPr lang="fi-FI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34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20388"/>
              </p:ext>
            </p:extLst>
          </p:nvPr>
        </p:nvGraphicFramePr>
        <p:xfrm>
          <a:off x="179512" y="260648"/>
          <a:ext cx="8640960" cy="585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Museokauppa ja museotuotteiden myynti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Myyntitoiminnan ulkoistamisen selvittäminen </a:t>
                      </a:r>
                      <a:r>
                        <a:rPr lang="fi-FI" sz="1300" baseline="0" dirty="0" smtClean="0"/>
                        <a:t>Turun linnassa ja museokauppa konseptin ja myytävien tuotteidenkehittäminen yhdessä konsernin muiden kauppojen kanssa. Lisätään museo- ja Turku-tuotteiden yhteismyyntiä. </a:t>
                      </a:r>
                      <a:endParaRPr lang="fi-FI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198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Tutkitaan mahdollisuus ulkoistaa museokaupan myyntitoiminta Turun linnassa. Linnan kävijämäärä vuositasolla n 120 000 kävijää, mikä voi mahdollistaa ulkopuolisen yrittäjälle realistisen ansaintalogiikan.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Ollaan mukana koko konsernin kauppakonseptin kehittämisessä. 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Mahdolliset menovähennykset syntyvät henkilöstön uudelleenjärjestelyistä.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44842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Ei investointitarpeita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Toiminnalliset hyödyt syntyvät konsernitasoisesta kauppakonseptin kehittämisestä. Myyntitoiminnan ulkoistaminen vaikeaa viime aikoina tehtyjen esiselvitysten perusteella.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vaikuta.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Kaupunginjohtajan päätöksellä käynnistetään koko konsernin kauppakonseptin kehittämistä koskeva selvitys. Asia tuodaan kaupunginhallituksen päätettäväksi erikseen.</a:t>
                      </a:r>
                      <a:endParaRPr lang="fi-FI" sz="13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39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0277"/>
              </p:ext>
            </p:extLst>
          </p:nvPr>
        </p:nvGraphicFramePr>
        <p:xfrm>
          <a:off x="179512" y="260648"/>
          <a:ext cx="8640960" cy="616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smtClean="0"/>
                        <a:t>Museopalvelut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Kokoelmien säilytys ja konservointi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Kokoelmavarastojen tiivistäminen ja muut säästöt sekä lisätulot (palvelutuotanto, tilavuokraus) </a:t>
                      </a:r>
                      <a:endParaRPr lang="fi-FI" sz="1300" dirty="0" smtClean="0"/>
                    </a:p>
                  </a:txBody>
                  <a:tcPr/>
                </a:tc>
              </a:tr>
              <a:tr h="1808180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Pääskyvuoren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varastotilaa edistetään parhaillaan. Pääskyvuoren ja Kalastajankadun kokoelmavarastojen säilytyshyllyjärjestelmien uudistaminen säästää tilaa, ja siten pienentää tulevia tilavuokraustarpeita ja </a:t>
                      </a: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–kustannuksia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-Tilavuokrauksen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tehostamisen kautta pyritään nostamaan ulosvuokrauksesta saatavia tuloja. Turun linnan osalta saadaan lisää tiloja tilamyyntiin ja palovartioinnin helpotuksen laskevat tilojen kustannuksia asiakkaille joka lisää vuokrausastetta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err="1" smtClean="0">
                          <a:solidFill>
                            <a:schemeClr val="tx1"/>
                          </a:solidFill>
                        </a:rPr>
                        <a:t>-Verkkokaupan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 avautuminen tuo potentiaalista uutta ostajakuntaa ja </a:t>
                      </a:r>
                      <a:r>
                        <a:rPr lang="fi-FI" sz="1300" baseline="0" smtClean="0">
                          <a:solidFill>
                            <a:schemeClr val="tx1"/>
                          </a:solidFill>
                        </a:rPr>
                        <a:t>lisätuloa.</a:t>
                      </a:r>
                      <a:endParaRPr lang="fi-FI" sz="13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Kokoelmavarastojen säilytysjärjestelmien uudistaminen</a:t>
                      </a:r>
                      <a:r>
                        <a:rPr lang="fi-FI" sz="1300" baseline="0" dirty="0" smtClean="0"/>
                        <a:t> lisää kustannustehokkuutta.</a:t>
                      </a:r>
                      <a:endParaRPr lang="fi-FI" sz="1300" dirty="0" smtClean="0"/>
                    </a:p>
                  </a:txBody>
                  <a:tcPr/>
                </a:tc>
              </a:tr>
              <a:tr h="382084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Vaatii investointeja.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Parantaa</a:t>
                      </a:r>
                      <a:r>
                        <a:rPr lang="fi-FI" sz="1300" baseline="0" dirty="0" smtClean="0"/>
                        <a:t> palvelua.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muuta.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275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62657"/>
              </p:ext>
            </p:extLst>
          </p:nvPr>
        </p:nvGraphicFramePr>
        <p:xfrm>
          <a:off x="179512" y="260648"/>
          <a:ext cx="8640960" cy="5606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4553"/>
                <a:gridCol w="5826407"/>
              </a:tblGrid>
              <a:tr h="364238"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Vastuualue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Nuorisopalvelut</a:t>
                      </a:r>
                      <a:endParaRPr lang="fi-FI" sz="1600" dirty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Toiminto: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0" dirty="0" smtClean="0"/>
                        <a:t>Tukipalvelut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Toimenpide: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aseline="0" dirty="0" smtClean="0"/>
                        <a:t>Palveluverkoston tehostaminen</a:t>
                      </a:r>
                      <a:endParaRPr lang="fi-FI" sz="1300" dirty="0" smtClean="0"/>
                    </a:p>
                  </a:txBody>
                  <a:tcPr/>
                </a:tc>
              </a:tr>
              <a:tr h="707486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Toimenpiteen tarkempi kuvaus: 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Selvitetään palveluverkon tehostamista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Taloudelliset vaikutukset:	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Arvioitu menojen</a:t>
                      </a:r>
                      <a:r>
                        <a:rPr lang="fi-FI" sz="1300" baseline="0" dirty="0" smtClean="0"/>
                        <a:t> vähennys 100 000 €/vuosi. </a:t>
                      </a:r>
                      <a:r>
                        <a:rPr lang="fi-FI" sz="1300" baseline="0" dirty="0" smtClean="0">
                          <a:solidFill>
                            <a:schemeClr val="tx1"/>
                          </a:solidFill>
                        </a:rPr>
                        <a:t>Kirkkoaukion vuokra / vuosi -23 000€, Kuuvuori -50 000€, Halinen + 28 000€ ja Runosmäen nuorisotalon ja kirjaston mahdollinen yhdistäminen - 55 000€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dirty="0" smtClean="0"/>
                    </a:p>
                  </a:txBody>
                  <a:tcPr/>
                </a:tc>
              </a:tr>
              <a:tr h="522705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Investointitarpeet: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Halisten tilaratkaisu</a:t>
                      </a:r>
                      <a:r>
                        <a:rPr lang="fi-FI" sz="1300" baseline="0" dirty="0" smtClean="0"/>
                        <a:t> aiheuttaa</a:t>
                      </a:r>
                      <a:r>
                        <a:rPr lang="fi-FI" sz="1300" dirty="0" smtClean="0"/>
                        <a:t> mahdolliset investointitarpeet.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HTV</a:t>
                      </a:r>
                      <a:r>
                        <a:rPr lang="fi-FI" sz="1300" b="1" baseline="0" dirty="0" smtClean="0"/>
                        <a:t> vaikutukset:</a:t>
                      </a:r>
                      <a:endParaRPr lang="fi-FI" sz="1300" b="1" dirty="0" smtClean="0"/>
                    </a:p>
                    <a:p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- </a:t>
                      </a:r>
                    </a:p>
                  </a:txBody>
                  <a:tcPr/>
                </a:tc>
              </a:tr>
              <a:tr h="540602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Johdon</a:t>
                      </a:r>
                      <a:r>
                        <a:rPr lang="fi-FI" sz="1300" b="1" baseline="0" dirty="0" smtClean="0"/>
                        <a:t> arvio vaikutuksista palveluun: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fi-FI" sz="1300" dirty="0" smtClean="0"/>
                        <a:t>Ei</a:t>
                      </a:r>
                      <a:r>
                        <a:rPr lang="fi-FI" sz="1300" baseline="0" dirty="0" smtClean="0"/>
                        <a:t> aiheuta palvelujen heikentymistä.</a:t>
                      </a:r>
                      <a:endParaRPr lang="fi-FI" sz="1300" dirty="0" smtClean="0"/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r>
                        <a:rPr lang="fi-FI" sz="1300" b="1" dirty="0" smtClean="0"/>
                        <a:t>Muuttaako päätöksentekotasoja lautakuntien</a:t>
                      </a:r>
                      <a:r>
                        <a:rPr lang="fi-FI" sz="1300" b="1" baseline="0" dirty="0" smtClean="0"/>
                        <a:t> ja viranhaltijoiden välillä:</a:t>
                      </a:r>
                      <a:endParaRPr lang="fi-FI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Ei vaikuta</a:t>
                      </a:r>
                    </a:p>
                  </a:txBody>
                  <a:tcPr/>
                </a:tc>
              </a:tr>
              <a:tr h="364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b="1" dirty="0" smtClean="0"/>
                        <a:t>Eteneminen: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>
                          <a:solidFill>
                            <a:schemeClr val="tx1"/>
                          </a:solidFill>
                        </a:rPr>
                        <a:t>Kaupunginhallitus toteaa, että ei ole huomautettavaa ehdotukseen ja siirtää asian lautakunnan käsiteltäväksi.</a:t>
                      </a:r>
                    </a:p>
                    <a:p>
                      <a:endParaRPr lang="fi-FI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388572"/>
      </p:ext>
    </p:extLst>
  </p:cSld>
  <p:clrMapOvr>
    <a:masterClrMapping/>
  </p:clrMapOvr>
</p:sld>
</file>

<file path=ppt/theme/theme1.xml><?xml version="1.0" encoding="utf-8"?>
<a:theme xmlns:a="http://schemas.openxmlformats.org/drawingml/2006/main" name="TURKU2015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Julkisuus_ xmlns="b03131df-fdca-4f96-b491-cb071e0af91d">Julkinen</_Julkisuus_>
    <Kuvaus_x0020_ xmlns="b03131df-fdca-4f96-b491-cb071e0af91d">Odottaa toimialajohtajan hyväksyntää.</Kuvaus_x0020_>
    <TaxCatchAll xmlns="b03131df-fdca-4f96-b491-cb071e0af91d">
      <Value>7</Value>
      <Value>4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Selvitys</TermName>
          <TermId xmlns="http://schemas.microsoft.com/office/infopath/2007/PartnerControls">ffd553a6-1967-4ed2-aad7-f053c75ebf5e</TermId>
        </TermInfo>
      </Terms>
    </f6425a5d6274420ba12265519cac2494>
  </documentManagement>
</p:properties>
</file>

<file path=customXml/item4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C4622E50C201144BB1514DC48C906796" ma:contentTypeVersion="119" ma:contentTypeDescription="Luo uusi asiakirja." ma:contentTypeScope="" ma:versionID="da4cd4a745630e61ac8808cabe3554aa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879c9aa0da2c0fa2f2e56c68e8ce5126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2D5C85-5FC4-449E-97AE-DF34B640DA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0BB2D7-7237-4CAC-91F6-757FE16B682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94C8D17-AC4E-4C70-8312-FEC1506251A5}">
  <ds:schemaRefs>
    <ds:schemaRef ds:uri="b7caa62b-7ad8-4ac0-91e3-d215c04b2f01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b03131df-fdca-4f96-b491-cb071e0af91d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29BD6DC-BF88-4E67-8BA7-5FB35E46C57C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B7634EE5-524C-410E-B9D3-E4A6EDAAA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TURKU2015</Template>
  <TotalTime>378</TotalTime>
  <Words>1932</Words>
  <Application>Microsoft Office PowerPoint</Application>
  <PresentationFormat>Näytössä katseltava diaesitys (4:3)</PresentationFormat>
  <Paragraphs>381</Paragraphs>
  <Slides>19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0" baseType="lpstr">
      <vt:lpstr>TURKU2015</vt:lpstr>
      <vt:lpstr>Toimintoanalyysin toimenpide-ehdotukset, Vapaa-aikatoimiala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Mäkynen Ilkka</dc:creator>
  <cp:lastModifiedBy>Salminen Marianne</cp:lastModifiedBy>
  <cp:revision>31</cp:revision>
  <dcterms:created xsi:type="dcterms:W3CDTF">2015-03-04T07:00:35Z</dcterms:created>
  <dcterms:modified xsi:type="dcterms:W3CDTF">2015-03-05T13:07:35Z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0x010100BABE01DC4AF04CBC98B987127D9FC69A0800C4622E50C201144BB1514DC48C906796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_Kieli">
    <vt:lpwstr>1;#Suomi|ddab1725-3888-478f-9c8c-3eeceecd16e9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_Julkaisun_x0020_tyyppi">
    <vt:lpwstr/>
  </property>
  <property fmtid="{D5CDD505-2E9C-101B-9397-08002B2CF9AE}" pid="7" name="_Tekstin tyyppi">
    <vt:lpwstr>7;#Selvitys|ffd553a6-1967-4ed2-aad7-f053c75ebf5e</vt:lpwstr>
  </property>
  <property fmtid="{D5CDD505-2E9C-101B-9397-08002B2CF9AE}" pid="8" name="_Esitysaineistojen_x0020_tyyppi">
    <vt:lpwstr>4;#Diaesitys|29bf125c-3304-4b20-a038-e327a30ca536</vt:lpwstr>
  </property>
  <property fmtid="{D5CDD505-2E9C-101B-9397-08002B2CF9AE}" pid="9" name="_Julkaisun tyyppi">
    <vt:lpwstr/>
  </property>
  <property fmtid="{D5CDD505-2E9C-101B-9397-08002B2CF9AE}" pid="10" name="_Esitysaineistojen tyyppi">
    <vt:lpwstr>4;#Diaesitys|29bf125c-3304-4b20-a038-e327a30ca536</vt:lpwstr>
  </property>
  <property fmtid="{D5CDD505-2E9C-101B-9397-08002B2CF9AE}" pid="11" name="cce61818c60f4dbb9510e6154db3ba57">
    <vt:lpwstr/>
  </property>
</Properties>
</file>