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 id="2147483669" r:id="rId7"/>
  </p:sldMasterIdLst>
  <p:notesMasterIdLst>
    <p:notesMasterId r:id="rId21"/>
  </p:notesMasterIdLst>
  <p:handoutMasterIdLst>
    <p:handoutMasterId r:id="rId22"/>
  </p:handoutMasterIdLst>
  <p:sldIdLst>
    <p:sldId id="274" r:id="rId8"/>
    <p:sldId id="275" r:id="rId9"/>
    <p:sldId id="258" r:id="rId10"/>
    <p:sldId id="259" r:id="rId11"/>
    <p:sldId id="262" r:id="rId12"/>
    <p:sldId id="260" r:id="rId13"/>
    <p:sldId id="261" r:id="rId14"/>
    <p:sldId id="263" r:id="rId15"/>
    <p:sldId id="267" r:id="rId16"/>
    <p:sldId id="268" r:id="rId17"/>
    <p:sldId id="269" r:id="rId18"/>
    <p:sldId id="264" r:id="rId19"/>
    <p:sldId id="265" r:id="rId20"/>
  </p:sldIdLst>
  <p:sldSz cx="9144000" cy="6858000" type="screen4x3"/>
  <p:notesSz cx="6797675"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A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3" d="100"/>
          <a:sy n="93" d="100"/>
        </p:scale>
        <p:origin x="-120" y="-3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2.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21E0BE5-D3D3-4323-AB79-55E06B50DDF7}" type="datetimeFigureOut">
              <a:rPr lang="fi-FI" smtClean="0"/>
              <a:t>5.3.2015</a:t>
            </a:fld>
            <a:endParaRPr lang="fi-FI"/>
          </a:p>
        </p:txBody>
      </p:sp>
      <p:sp>
        <p:nvSpPr>
          <p:cNvPr id="4" name="Alatunnisteen paikkamerkki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4ED8D33D-0DBC-4B02-8DF9-2C2BDF0F7EF5}" type="slidenum">
              <a:rPr lang="fi-FI" smtClean="0"/>
              <a:t>‹#›</a:t>
            </a:fld>
            <a:endParaRPr lang="fi-FI"/>
          </a:p>
        </p:txBody>
      </p:sp>
    </p:spTree>
    <p:extLst>
      <p:ext uri="{BB962C8B-B14F-4D97-AF65-F5344CB8AC3E}">
        <p14:creationId xmlns:p14="http://schemas.microsoft.com/office/powerpoint/2010/main" val="10976127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E56BBCC-94DF-4447-A90E-511AD12ECEE4}" type="datetimeFigureOut">
              <a:rPr lang="fi-FI" smtClean="0"/>
              <a:t>5.3.2015</a:t>
            </a:fld>
            <a:endParaRPr lang="fi-FI"/>
          </a:p>
        </p:txBody>
      </p:sp>
      <p:sp>
        <p:nvSpPr>
          <p:cNvPr id="4" name="Dian kuvan paikkamerkki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C2321B33-EC6E-42C5-866E-4DDFFEF8171E}" type="slidenum">
              <a:rPr lang="fi-FI" smtClean="0"/>
              <a:t>‹#›</a:t>
            </a:fld>
            <a:endParaRPr lang="fi-FI"/>
          </a:p>
        </p:txBody>
      </p:sp>
    </p:spTree>
    <p:extLst>
      <p:ext uri="{BB962C8B-B14F-4D97-AF65-F5344CB8AC3E}">
        <p14:creationId xmlns:p14="http://schemas.microsoft.com/office/powerpoint/2010/main" val="965338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tsikkodia">
    <p:spTree>
      <p:nvGrpSpPr>
        <p:cNvPr id="1" name=""/>
        <p:cNvGrpSpPr/>
        <p:nvPr/>
      </p:nvGrpSpPr>
      <p:grpSpPr>
        <a:xfrm>
          <a:off x="0" y="0"/>
          <a:ext cx="0" cy="0"/>
          <a:chOff x="0" y="0"/>
          <a:chExt cx="0" cy="0"/>
        </a:xfrm>
      </p:grpSpPr>
      <p:pic>
        <p:nvPicPr>
          <p:cNvPr id="5" name="Kuva 4" descr="tku_powerpoint_piirrospohja_kokonaan.png"/>
          <p:cNvPicPr>
            <a:picLocks noChangeAspect="1"/>
          </p:cNvPicPr>
          <p:nvPr userDrawn="1"/>
        </p:nvPicPr>
        <p:blipFill rotWithShape="1">
          <a:blip r:embed="rId2">
            <a:extLst>
              <a:ext uri="{28A0092B-C50C-407E-A947-70E740481C1C}">
                <a14:useLocalDpi xmlns:a14="http://schemas.microsoft.com/office/drawing/2010/main" val="0"/>
              </a:ext>
            </a:extLst>
          </a:blip>
          <a:srcRect b="6385"/>
          <a:stretch/>
        </p:blipFill>
        <p:spPr>
          <a:xfrm>
            <a:off x="-2644" y="-188640"/>
            <a:ext cx="9144000" cy="6420107"/>
          </a:xfrm>
          <a:prstGeom prst="rect">
            <a:avLst/>
          </a:prstGeom>
        </p:spPr>
      </p:pic>
      <p:sp>
        <p:nvSpPr>
          <p:cNvPr id="15" name="Otsikko 14"/>
          <p:cNvSpPr>
            <a:spLocks noGrp="1"/>
          </p:cNvSpPr>
          <p:nvPr>
            <p:ph type="title"/>
          </p:nvPr>
        </p:nvSpPr>
        <p:spPr>
          <a:xfrm>
            <a:off x="684000" y="764704"/>
            <a:ext cx="7704424" cy="1800200"/>
          </a:xfrm>
        </p:spPr>
        <p:txBody>
          <a:bodyPr>
            <a:normAutofit/>
          </a:bodyPr>
          <a:lstStyle>
            <a:lvl1pPr algn="l">
              <a:defRPr sz="3200"/>
            </a:lvl1pPr>
          </a:lstStyle>
          <a:p>
            <a:r>
              <a:rPr lang="fi-FI" smtClean="0"/>
              <a:t>Muokkaa perustyyl. napsautt.</a:t>
            </a:r>
            <a:endParaRPr lang="fi-FI" dirty="0"/>
          </a:p>
        </p:txBody>
      </p:sp>
      <p:sp>
        <p:nvSpPr>
          <p:cNvPr id="17" name="Tekstin paikkamerkki 16"/>
          <p:cNvSpPr>
            <a:spLocks noGrp="1"/>
          </p:cNvSpPr>
          <p:nvPr>
            <p:ph type="body" sz="quarter" idx="13"/>
          </p:nvPr>
        </p:nvSpPr>
        <p:spPr>
          <a:xfrm>
            <a:off x="683568" y="2771972"/>
            <a:ext cx="7704856" cy="1377108"/>
          </a:xfrm>
        </p:spPr>
        <p:txBody>
          <a:bodyPr>
            <a:normAutofit/>
          </a:bodyPr>
          <a:lstStyle>
            <a:lvl1pPr marL="0" indent="0" algn="l">
              <a:buFontTx/>
              <a:buNone/>
              <a:defRPr sz="1800"/>
            </a:lvl1pPr>
          </a:lstStyle>
          <a:p>
            <a:pPr lvl="0"/>
            <a:r>
              <a:rPr lang="fi-FI" smtClean="0"/>
              <a:t>Muokkaa tekstin perustyylejä napsauttamalla</a:t>
            </a:r>
          </a:p>
        </p:txBody>
      </p:sp>
      <p:sp>
        <p:nvSpPr>
          <p:cNvPr id="2" name="Päivämäärän paikkamerkki 1"/>
          <p:cNvSpPr>
            <a:spLocks noGrp="1"/>
          </p:cNvSpPr>
          <p:nvPr>
            <p:ph type="dt" sz="half" idx="14"/>
          </p:nvPr>
        </p:nvSpPr>
        <p:spPr/>
        <p:txBody>
          <a:bodyPr/>
          <a:lstStyle/>
          <a:p>
            <a:fld id="{C79B3845-4953-4F60-AE63-913816481FD3}" type="datetime1">
              <a:rPr lang="fi-FI" smtClean="0">
                <a:solidFill>
                  <a:prstClr val="black">
                    <a:tint val="75000"/>
                  </a:prstClr>
                </a:solidFill>
              </a:rPr>
              <a:t>5.3.2015</a:t>
            </a:fld>
            <a:endParaRPr lang="fi-FI" dirty="0">
              <a:solidFill>
                <a:prstClr val="black">
                  <a:tint val="75000"/>
                </a:prstClr>
              </a:solidFill>
            </a:endParaRPr>
          </a:p>
        </p:txBody>
      </p:sp>
      <p:sp>
        <p:nvSpPr>
          <p:cNvPr id="3" name="Alatunnisteen paikkamerkki 2"/>
          <p:cNvSpPr>
            <a:spLocks noGrp="1"/>
          </p:cNvSpPr>
          <p:nvPr>
            <p:ph type="ftr" sz="quarter" idx="15"/>
          </p:nvPr>
        </p:nvSpPr>
        <p:spPr/>
        <p:txBody>
          <a:bodyPr/>
          <a:lstStyle/>
          <a:p>
            <a:endParaRPr lang="fi-FI">
              <a:solidFill>
                <a:prstClr val="black">
                  <a:tint val="75000"/>
                </a:prstClr>
              </a:solidFill>
            </a:endParaRPr>
          </a:p>
        </p:txBody>
      </p:sp>
      <p:sp>
        <p:nvSpPr>
          <p:cNvPr id="4" name="Dian numeron paikkamerkki 3"/>
          <p:cNvSpPr>
            <a:spLocks noGrp="1"/>
          </p:cNvSpPr>
          <p:nvPr>
            <p:ph type="sldNum" sz="quarter" idx="16"/>
          </p:nvPr>
        </p:nvSpPr>
        <p:spPr/>
        <p:txBody>
          <a:bodyPr/>
          <a:lstStyle/>
          <a:p>
            <a:fld id="{5313BD74-EA17-574A-98E7-0901538991B3}" type="slidenum">
              <a:rPr lang="fi-FI" smtClean="0">
                <a:solidFill>
                  <a:prstClr val="black">
                    <a:tint val="75000"/>
                  </a:prstClr>
                </a:solidFill>
              </a:rPr>
              <a:pPr/>
              <a:t>‹#›</a:t>
            </a:fld>
            <a:endParaRPr lang="fi-FI">
              <a:solidFill>
                <a:prstClr val="black">
                  <a:tint val="75000"/>
                </a:prstClr>
              </a:solidFill>
            </a:endParaRPr>
          </a:p>
        </p:txBody>
      </p:sp>
      <p:pic>
        <p:nvPicPr>
          <p:cNvPr id="14" name="Kuva 13" descr="Turku_Åbo__Eurooppalainen_mv.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744739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lvl1pPr>
              <a:defRPr/>
            </a:lvl1pPr>
          </a:lstStyle>
          <a:p>
            <a:pPr>
              <a:defRPr/>
            </a:pPr>
            <a:fld id="{C13E85EA-F82B-45BF-ADEF-91E7D38C9FBF}" type="datetime1">
              <a:rPr lang="fi-FI" smtClean="0">
                <a:solidFill>
                  <a:srgbClr val="000000"/>
                </a:solidFill>
              </a:rPr>
              <a:t>5.3.2015</a:t>
            </a:fld>
            <a:endParaRPr lang="fi-FI">
              <a:solidFill>
                <a:srgbClr val="000000"/>
              </a:solidFill>
            </a:endParaRPr>
          </a:p>
        </p:txBody>
      </p:sp>
      <p:sp>
        <p:nvSpPr>
          <p:cNvPr id="5" name="Dian numeron paikkamerkki 4"/>
          <p:cNvSpPr>
            <a:spLocks noGrp="1"/>
          </p:cNvSpPr>
          <p:nvPr>
            <p:ph type="sldNum" sz="quarter" idx="11"/>
          </p:nvPr>
        </p:nvSpPr>
        <p:spPr/>
        <p:txBody>
          <a:bodyPr/>
          <a:lstStyle>
            <a:lvl1pPr>
              <a:defRPr/>
            </a:lvl1pPr>
          </a:lstStyle>
          <a:p>
            <a:pPr>
              <a:defRPr/>
            </a:pPr>
            <a:fld id="{2BA07E07-30A3-43E5-8B16-AB1829444051}" type="slidenum">
              <a:rPr lang="fi-FI">
                <a:solidFill>
                  <a:srgbClr val="000000"/>
                </a:solidFill>
              </a:rPr>
              <a:pPr>
                <a:defRPr/>
              </a:pPr>
              <a:t>‹#›</a:t>
            </a:fld>
            <a:endParaRPr lang="fi-FI" dirty="0">
              <a:solidFill>
                <a:srgbClr val="000000"/>
              </a:solidFill>
            </a:endParaRPr>
          </a:p>
        </p:txBody>
      </p:sp>
    </p:spTree>
    <p:extLst>
      <p:ext uri="{BB962C8B-B14F-4D97-AF65-F5344CB8AC3E}">
        <p14:creationId xmlns:p14="http://schemas.microsoft.com/office/powerpoint/2010/main" val="305091266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a:t>Muokkaa perustyyl. napsautt.</a:t>
            </a:r>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lvl1pPr>
              <a:defRPr/>
            </a:lvl1pPr>
          </a:lstStyle>
          <a:p>
            <a:pPr>
              <a:defRPr/>
            </a:pPr>
            <a:fld id="{FF9B51EE-5971-4857-9078-8F984A047319}" type="datetime1">
              <a:rPr lang="fi-FI" smtClean="0">
                <a:solidFill>
                  <a:srgbClr val="000000"/>
                </a:solidFill>
              </a:rPr>
              <a:t>5.3.2015</a:t>
            </a:fld>
            <a:endParaRPr lang="fi-FI">
              <a:solidFill>
                <a:srgbClr val="000000"/>
              </a:solidFill>
            </a:endParaRPr>
          </a:p>
        </p:txBody>
      </p:sp>
      <p:sp>
        <p:nvSpPr>
          <p:cNvPr id="5" name="Dian numeron paikkamerkki 4"/>
          <p:cNvSpPr>
            <a:spLocks noGrp="1"/>
          </p:cNvSpPr>
          <p:nvPr>
            <p:ph type="sldNum" sz="quarter" idx="11"/>
          </p:nvPr>
        </p:nvSpPr>
        <p:spPr/>
        <p:txBody>
          <a:bodyPr/>
          <a:lstStyle>
            <a:lvl1pPr>
              <a:defRPr/>
            </a:lvl1pPr>
          </a:lstStyle>
          <a:p>
            <a:pPr>
              <a:defRPr/>
            </a:pPr>
            <a:fld id="{05FDB325-268E-48DC-830B-A642FD318091}" type="slidenum">
              <a:rPr lang="fi-FI">
                <a:solidFill>
                  <a:srgbClr val="000000"/>
                </a:solidFill>
              </a:rPr>
              <a:pPr>
                <a:defRPr/>
              </a:pPr>
              <a:t>‹#›</a:t>
            </a:fld>
            <a:endParaRPr lang="fi-FI" dirty="0">
              <a:solidFill>
                <a:srgbClr val="000000"/>
              </a:solidFill>
            </a:endParaRPr>
          </a:p>
        </p:txBody>
      </p:sp>
    </p:spTree>
    <p:extLst>
      <p:ext uri="{BB962C8B-B14F-4D97-AF65-F5344CB8AC3E}">
        <p14:creationId xmlns:p14="http://schemas.microsoft.com/office/powerpoint/2010/main" val="185165657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684213" y="1627188"/>
            <a:ext cx="3811587" cy="4206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4648200" y="1627188"/>
            <a:ext cx="3811588" cy="4206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lvl1pPr>
              <a:defRPr/>
            </a:lvl1pPr>
          </a:lstStyle>
          <a:p>
            <a:pPr>
              <a:defRPr/>
            </a:pPr>
            <a:fld id="{6D2AF524-422E-441A-A64F-F2A7CDB3A54C}" type="datetime1">
              <a:rPr lang="fi-FI" smtClean="0">
                <a:solidFill>
                  <a:srgbClr val="000000"/>
                </a:solidFill>
              </a:rPr>
              <a:t>5.3.2015</a:t>
            </a:fld>
            <a:endParaRPr lang="fi-FI">
              <a:solidFill>
                <a:srgbClr val="000000"/>
              </a:solidFill>
            </a:endParaRPr>
          </a:p>
        </p:txBody>
      </p:sp>
      <p:sp>
        <p:nvSpPr>
          <p:cNvPr id="6" name="Dian numeron paikkamerkki 5"/>
          <p:cNvSpPr>
            <a:spLocks noGrp="1"/>
          </p:cNvSpPr>
          <p:nvPr>
            <p:ph type="sldNum" sz="quarter" idx="11"/>
          </p:nvPr>
        </p:nvSpPr>
        <p:spPr/>
        <p:txBody>
          <a:bodyPr/>
          <a:lstStyle>
            <a:lvl1pPr>
              <a:defRPr/>
            </a:lvl1pPr>
          </a:lstStyle>
          <a:p>
            <a:pPr>
              <a:defRPr/>
            </a:pPr>
            <a:fld id="{83C941CE-DE0E-4951-92F0-FF192B9B2FB0}" type="slidenum">
              <a:rPr lang="fi-FI">
                <a:solidFill>
                  <a:srgbClr val="000000"/>
                </a:solidFill>
              </a:rPr>
              <a:pPr>
                <a:defRPr/>
              </a:pPr>
              <a:t>‹#›</a:t>
            </a:fld>
            <a:endParaRPr lang="fi-FI" dirty="0">
              <a:solidFill>
                <a:srgbClr val="000000"/>
              </a:solidFill>
            </a:endParaRPr>
          </a:p>
        </p:txBody>
      </p:sp>
    </p:spTree>
    <p:extLst>
      <p:ext uri="{BB962C8B-B14F-4D97-AF65-F5344CB8AC3E}">
        <p14:creationId xmlns:p14="http://schemas.microsoft.com/office/powerpoint/2010/main" val="147300331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a:t>Muokkaa perustyyl. napsautt.</a:t>
            </a:r>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lvl1pPr>
              <a:defRPr/>
            </a:lvl1pPr>
          </a:lstStyle>
          <a:p>
            <a:pPr>
              <a:defRPr/>
            </a:pPr>
            <a:fld id="{3969FE9D-F0D3-482E-8A22-8F8B887F7C22}" type="datetime1">
              <a:rPr lang="fi-FI" smtClean="0">
                <a:solidFill>
                  <a:srgbClr val="000000"/>
                </a:solidFill>
              </a:rPr>
              <a:t>5.3.2015</a:t>
            </a:fld>
            <a:endParaRPr lang="fi-FI">
              <a:solidFill>
                <a:srgbClr val="000000"/>
              </a:solidFill>
            </a:endParaRPr>
          </a:p>
        </p:txBody>
      </p:sp>
      <p:sp>
        <p:nvSpPr>
          <p:cNvPr id="8" name="Dian numeron paikkamerkki 7"/>
          <p:cNvSpPr>
            <a:spLocks noGrp="1"/>
          </p:cNvSpPr>
          <p:nvPr>
            <p:ph type="sldNum" sz="quarter" idx="11"/>
          </p:nvPr>
        </p:nvSpPr>
        <p:spPr/>
        <p:txBody>
          <a:bodyPr/>
          <a:lstStyle>
            <a:lvl1pPr>
              <a:defRPr/>
            </a:lvl1pPr>
          </a:lstStyle>
          <a:p>
            <a:pPr>
              <a:defRPr/>
            </a:pPr>
            <a:fld id="{975D82B4-18A5-4651-8EFA-1D082213A143}" type="slidenum">
              <a:rPr lang="fi-FI">
                <a:solidFill>
                  <a:srgbClr val="000000"/>
                </a:solidFill>
              </a:rPr>
              <a:pPr>
                <a:defRPr/>
              </a:pPr>
              <a:t>‹#›</a:t>
            </a:fld>
            <a:endParaRPr lang="fi-FI" dirty="0">
              <a:solidFill>
                <a:srgbClr val="000000"/>
              </a:solidFill>
            </a:endParaRPr>
          </a:p>
        </p:txBody>
      </p:sp>
    </p:spTree>
    <p:extLst>
      <p:ext uri="{BB962C8B-B14F-4D97-AF65-F5344CB8AC3E}">
        <p14:creationId xmlns:p14="http://schemas.microsoft.com/office/powerpoint/2010/main" val="328746966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lvl1pPr>
              <a:defRPr/>
            </a:lvl1pPr>
          </a:lstStyle>
          <a:p>
            <a:pPr>
              <a:defRPr/>
            </a:pPr>
            <a:fld id="{8D4151EA-5E08-4F6D-999D-BF18A692BC48}" type="datetime1">
              <a:rPr lang="fi-FI" smtClean="0">
                <a:solidFill>
                  <a:srgbClr val="000000"/>
                </a:solidFill>
              </a:rPr>
              <a:t>5.3.2015</a:t>
            </a:fld>
            <a:endParaRPr lang="fi-FI">
              <a:solidFill>
                <a:srgbClr val="000000"/>
              </a:solidFill>
            </a:endParaRPr>
          </a:p>
        </p:txBody>
      </p:sp>
      <p:sp>
        <p:nvSpPr>
          <p:cNvPr id="4" name="Dian numeron paikkamerkki 3"/>
          <p:cNvSpPr>
            <a:spLocks noGrp="1"/>
          </p:cNvSpPr>
          <p:nvPr>
            <p:ph type="sldNum" sz="quarter" idx="11"/>
          </p:nvPr>
        </p:nvSpPr>
        <p:spPr/>
        <p:txBody>
          <a:bodyPr/>
          <a:lstStyle>
            <a:lvl1pPr>
              <a:defRPr/>
            </a:lvl1pPr>
          </a:lstStyle>
          <a:p>
            <a:pPr>
              <a:defRPr/>
            </a:pPr>
            <a:fld id="{25A185E6-263C-4B6F-ACAC-90E9861976D9}" type="slidenum">
              <a:rPr lang="fi-FI">
                <a:solidFill>
                  <a:srgbClr val="000000"/>
                </a:solidFill>
              </a:rPr>
              <a:pPr>
                <a:defRPr/>
              </a:pPr>
              <a:t>‹#›</a:t>
            </a:fld>
            <a:endParaRPr lang="fi-FI" dirty="0">
              <a:solidFill>
                <a:srgbClr val="000000"/>
              </a:solidFill>
            </a:endParaRPr>
          </a:p>
        </p:txBody>
      </p:sp>
    </p:spTree>
    <p:extLst>
      <p:ext uri="{BB962C8B-B14F-4D97-AF65-F5344CB8AC3E}">
        <p14:creationId xmlns:p14="http://schemas.microsoft.com/office/powerpoint/2010/main" val="7912418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lvl1pPr>
              <a:defRPr/>
            </a:lvl1pPr>
          </a:lstStyle>
          <a:p>
            <a:pPr>
              <a:defRPr/>
            </a:pPr>
            <a:fld id="{3A77872B-9226-438F-AC1C-D39EFF6D3135}" type="datetime1">
              <a:rPr lang="fi-FI" smtClean="0">
                <a:solidFill>
                  <a:srgbClr val="000000"/>
                </a:solidFill>
              </a:rPr>
              <a:t>5.3.2015</a:t>
            </a:fld>
            <a:endParaRPr lang="fi-FI" dirty="0">
              <a:solidFill>
                <a:srgbClr val="000000"/>
              </a:solidFill>
            </a:endParaRPr>
          </a:p>
        </p:txBody>
      </p:sp>
      <p:sp>
        <p:nvSpPr>
          <p:cNvPr id="3" name="Dian numeron paikkamerkki 2"/>
          <p:cNvSpPr>
            <a:spLocks noGrp="1"/>
          </p:cNvSpPr>
          <p:nvPr>
            <p:ph type="sldNum" sz="quarter" idx="11"/>
          </p:nvPr>
        </p:nvSpPr>
        <p:spPr/>
        <p:txBody>
          <a:bodyPr/>
          <a:lstStyle>
            <a:lvl1pPr>
              <a:defRPr/>
            </a:lvl1pPr>
          </a:lstStyle>
          <a:p>
            <a:pPr>
              <a:defRPr/>
            </a:pPr>
            <a:fld id="{3FE0DAB0-ABE6-4285-BB20-51313E84F577}" type="slidenum">
              <a:rPr lang="fi-FI">
                <a:solidFill>
                  <a:srgbClr val="000000"/>
                </a:solidFill>
              </a:rPr>
              <a:pPr>
                <a:defRPr/>
              </a:pPr>
              <a:t>‹#›</a:t>
            </a:fld>
            <a:endParaRPr lang="fi-FI" dirty="0">
              <a:solidFill>
                <a:srgbClr val="000000"/>
              </a:solidFill>
            </a:endParaRPr>
          </a:p>
        </p:txBody>
      </p:sp>
    </p:spTree>
    <p:extLst>
      <p:ext uri="{BB962C8B-B14F-4D97-AF65-F5344CB8AC3E}">
        <p14:creationId xmlns:p14="http://schemas.microsoft.com/office/powerpoint/2010/main" val="85611098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lstStyle>
            <a:lvl1pPr algn="l">
              <a:defRPr sz="2000" b="1"/>
            </a:lvl1pPr>
          </a:lstStyle>
          <a:p>
            <a:r>
              <a:rPr lang="fi-FI"/>
              <a:t>Muokkaa perustyyl. napsautt.</a:t>
            </a:r>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lvl1pPr>
              <a:defRPr/>
            </a:lvl1pPr>
          </a:lstStyle>
          <a:p>
            <a:pPr>
              <a:defRPr/>
            </a:pPr>
            <a:fld id="{49C1E51E-8B4C-4B48-9141-3B555EDE31D7}" type="datetime1">
              <a:rPr lang="fi-FI" smtClean="0">
                <a:solidFill>
                  <a:srgbClr val="000000"/>
                </a:solidFill>
              </a:rPr>
              <a:t>5.3.2015</a:t>
            </a:fld>
            <a:endParaRPr lang="fi-FI" dirty="0">
              <a:solidFill>
                <a:srgbClr val="000000"/>
              </a:solidFill>
            </a:endParaRPr>
          </a:p>
        </p:txBody>
      </p:sp>
      <p:sp>
        <p:nvSpPr>
          <p:cNvPr id="6" name="Dian numeron paikkamerkki 5"/>
          <p:cNvSpPr>
            <a:spLocks noGrp="1"/>
          </p:cNvSpPr>
          <p:nvPr>
            <p:ph type="sldNum" sz="quarter" idx="11"/>
          </p:nvPr>
        </p:nvSpPr>
        <p:spPr/>
        <p:txBody>
          <a:bodyPr/>
          <a:lstStyle>
            <a:lvl1pPr>
              <a:defRPr/>
            </a:lvl1pPr>
          </a:lstStyle>
          <a:p>
            <a:pPr>
              <a:defRPr/>
            </a:pPr>
            <a:fld id="{58F10753-441F-4B52-A55C-39C82D453AC6}" type="slidenum">
              <a:rPr lang="fi-FI">
                <a:solidFill>
                  <a:srgbClr val="000000"/>
                </a:solidFill>
              </a:rPr>
              <a:pPr>
                <a:defRPr/>
              </a:pPr>
              <a:t>‹#›</a:t>
            </a:fld>
            <a:endParaRPr lang="fi-FI" dirty="0">
              <a:solidFill>
                <a:srgbClr val="000000"/>
              </a:solidFill>
            </a:endParaRPr>
          </a:p>
        </p:txBody>
      </p:sp>
    </p:spTree>
    <p:extLst>
      <p:ext uri="{BB962C8B-B14F-4D97-AF65-F5344CB8AC3E}">
        <p14:creationId xmlns:p14="http://schemas.microsoft.com/office/powerpoint/2010/main" val="104248663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lstStyle>
            <a:lvl1pPr algn="l">
              <a:defRPr sz="2000" b="1"/>
            </a:lvl1pPr>
          </a:lstStyle>
          <a:p>
            <a:r>
              <a:rPr lang="fi-FI"/>
              <a:t>Muokkaa perustyyl. napsautt.</a:t>
            </a:r>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lvl1pPr>
              <a:defRPr/>
            </a:lvl1pPr>
          </a:lstStyle>
          <a:p>
            <a:pPr>
              <a:defRPr/>
            </a:pPr>
            <a:fld id="{8D75F3C3-B555-42EF-96BE-F2F9E7229A5F}" type="datetime1">
              <a:rPr lang="fi-FI" smtClean="0">
                <a:solidFill>
                  <a:srgbClr val="000000"/>
                </a:solidFill>
              </a:rPr>
              <a:t>5.3.2015</a:t>
            </a:fld>
            <a:endParaRPr lang="fi-FI" dirty="0">
              <a:solidFill>
                <a:srgbClr val="000000"/>
              </a:solidFill>
            </a:endParaRPr>
          </a:p>
        </p:txBody>
      </p:sp>
      <p:sp>
        <p:nvSpPr>
          <p:cNvPr id="6" name="Dian numeron paikkamerkki 5"/>
          <p:cNvSpPr>
            <a:spLocks noGrp="1"/>
          </p:cNvSpPr>
          <p:nvPr>
            <p:ph type="sldNum" sz="quarter" idx="11"/>
          </p:nvPr>
        </p:nvSpPr>
        <p:spPr/>
        <p:txBody>
          <a:bodyPr/>
          <a:lstStyle>
            <a:lvl1pPr>
              <a:defRPr/>
            </a:lvl1pPr>
          </a:lstStyle>
          <a:p>
            <a:pPr>
              <a:defRPr/>
            </a:pPr>
            <a:fld id="{B65CC2EF-F6B4-4427-B50F-51CE507BD8F7}" type="slidenum">
              <a:rPr lang="fi-FI">
                <a:solidFill>
                  <a:srgbClr val="000000"/>
                </a:solidFill>
              </a:rPr>
              <a:pPr>
                <a:defRPr/>
              </a:pPr>
              <a:t>‹#›</a:t>
            </a:fld>
            <a:endParaRPr lang="fi-FI" dirty="0">
              <a:solidFill>
                <a:srgbClr val="000000"/>
              </a:solidFill>
            </a:endParaRPr>
          </a:p>
        </p:txBody>
      </p:sp>
    </p:spTree>
    <p:extLst>
      <p:ext uri="{BB962C8B-B14F-4D97-AF65-F5344CB8AC3E}">
        <p14:creationId xmlns:p14="http://schemas.microsoft.com/office/powerpoint/2010/main" val="182373154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lvl1pPr>
              <a:defRPr/>
            </a:lvl1pPr>
          </a:lstStyle>
          <a:p>
            <a:pPr>
              <a:defRPr/>
            </a:pPr>
            <a:fld id="{623715B8-BC1A-4374-9F08-815F9145FAD5}" type="datetime1">
              <a:rPr lang="fi-FI" smtClean="0">
                <a:solidFill>
                  <a:srgbClr val="000000"/>
                </a:solidFill>
              </a:rPr>
              <a:t>5.3.2015</a:t>
            </a:fld>
            <a:endParaRPr lang="fi-FI" dirty="0">
              <a:solidFill>
                <a:srgbClr val="000000"/>
              </a:solidFill>
            </a:endParaRPr>
          </a:p>
        </p:txBody>
      </p:sp>
      <p:sp>
        <p:nvSpPr>
          <p:cNvPr id="5" name="Dian numeron paikkamerkki 4"/>
          <p:cNvSpPr>
            <a:spLocks noGrp="1"/>
          </p:cNvSpPr>
          <p:nvPr>
            <p:ph type="sldNum" sz="quarter" idx="11"/>
          </p:nvPr>
        </p:nvSpPr>
        <p:spPr/>
        <p:txBody>
          <a:bodyPr/>
          <a:lstStyle>
            <a:lvl1pPr>
              <a:defRPr/>
            </a:lvl1pPr>
          </a:lstStyle>
          <a:p>
            <a:pPr>
              <a:defRPr/>
            </a:pPr>
            <a:fld id="{836FD268-187D-4BF0-9A5A-295B172BD2A6}" type="slidenum">
              <a:rPr lang="fi-FI">
                <a:solidFill>
                  <a:srgbClr val="000000"/>
                </a:solidFill>
              </a:rPr>
              <a:pPr>
                <a:defRPr/>
              </a:pPr>
              <a:t>‹#›</a:t>
            </a:fld>
            <a:endParaRPr lang="fi-FI" dirty="0">
              <a:solidFill>
                <a:srgbClr val="000000"/>
              </a:solidFill>
            </a:endParaRPr>
          </a:p>
        </p:txBody>
      </p:sp>
    </p:spTree>
    <p:extLst>
      <p:ext uri="{BB962C8B-B14F-4D97-AF65-F5344CB8AC3E}">
        <p14:creationId xmlns:p14="http://schemas.microsoft.com/office/powerpoint/2010/main" val="396643659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516688" y="620713"/>
            <a:ext cx="1943100" cy="5213350"/>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684213" y="620713"/>
            <a:ext cx="5680075" cy="5213350"/>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lvl1pPr>
              <a:defRPr/>
            </a:lvl1pPr>
          </a:lstStyle>
          <a:p>
            <a:pPr>
              <a:defRPr/>
            </a:pPr>
            <a:fld id="{B0F02402-DA10-48BF-A6F8-30472458486F}" type="datetime1">
              <a:rPr lang="fi-FI" smtClean="0">
                <a:solidFill>
                  <a:srgbClr val="000000"/>
                </a:solidFill>
              </a:rPr>
              <a:t>5.3.2015</a:t>
            </a:fld>
            <a:endParaRPr lang="fi-FI" dirty="0">
              <a:solidFill>
                <a:srgbClr val="000000"/>
              </a:solidFill>
            </a:endParaRPr>
          </a:p>
        </p:txBody>
      </p:sp>
      <p:sp>
        <p:nvSpPr>
          <p:cNvPr id="5" name="Dian numeron paikkamerkki 4"/>
          <p:cNvSpPr>
            <a:spLocks noGrp="1"/>
          </p:cNvSpPr>
          <p:nvPr>
            <p:ph type="sldNum" sz="quarter" idx="11"/>
          </p:nvPr>
        </p:nvSpPr>
        <p:spPr/>
        <p:txBody>
          <a:bodyPr/>
          <a:lstStyle>
            <a:lvl1pPr>
              <a:defRPr/>
            </a:lvl1pPr>
          </a:lstStyle>
          <a:p>
            <a:pPr>
              <a:defRPr/>
            </a:pPr>
            <a:fld id="{1842BD5A-802F-4203-9DA8-AC50602C74AF}" type="slidenum">
              <a:rPr lang="fi-FI">
                <a:solidFill>
                  <a:srgbClr val="000000"/>
                </a:solidFill>
              </a:rPr>
              <a:pPr>
                <a:defRPr/>
              </a:pPr>
              <a:t>‹#›</a:t>
            </a:fld>
            <a:endParaRPr lang="fi-FI" dirty="0">
              <a:solidFill>
                <a:srgbClr val="000000"/>
              </a:solidFill>
            </a:endParaRPr>
          </a:p>
        </p:txBody>
      </p:sp>
    </p:spTree>
    <p:extLst>
      <p:ext uri="{BB962C8B-B14F-4D97-AF65-F5344CB8AC3E}">
        <p14:creationId xmlns:p14="http://schemas.microsoft.com/office/powerpoint/2010/main" val="89792643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tsikko ja sisältö">
    <p:spTree>
      <p:nvGrpSpPr>
        <p:cNvPr id="1" name=""/>
        <p:cNvGrpSpPr/>
        <p:nvPr/>
      </p:nvGrpSpPr>
      <p:grpSpPr>
        <a:xfrm>
          <a:off x="0" y="0"/>
          <a:ext cx="0" cy="0"/>
          <a:chOff x="0" y="0"/>
          <a:chExt cx="0" cy="0"/>
        </a:xfrm>
      </p:grpSpPr>
      <p:sp>
        <p:nvSpPr>
          <p:cNvPr id="15" name="Otsikko 14"/>
          <p:cNvSpPr>
            <a:spLocks noGrp="1"/>
          </p:cNvSpPr>
          <p:nvPr>
            <p:ph type="title"/>
          </p:nvPr>
        </p:nvSpPr>
        <p:spPr/>
        <p:txBody>
          <a:bodyPr/>
          <a:lstStyle/>
          <a:p>
            <a:r>
              <a:rPr lang="fi-FI" smtClean="0"/>
              <a:t>Muokkaa perustyyl. napsautt.</a:t>
            </a:r>
            <a:endParaRPr lang="fi-FI" dirty="0"/>
          </a:p>
        </p:txBody>
      </p:sp>
      <p:sp>
        <p:nvSpPr>
          <p:cNvPr id="3" name="Sisällön paikkamerkki 2"/>
          <p:cNvSpPr>
            <a:spLocks noGrp="1"/>
          </p:cNvSpPr>
          <p:nvPr>
            <p:ph sz="quarter" idx="13"/>
          </p:nvPr>
        </p:nvSpPr>
        <p:spPr>
          <a:xfrm>
            <a:off x="684213" y="1557338"/>
            <a:ext cx="7775575" cy="44640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4"/>
          </p:nvPr>
        </p:nvSpPr>
        <p:spPr/>
        <p:txBody>
          <a:bodyPr/>
          <a:lstStyle/>
          <a:p>
            <a:fld id="{D4A6F7C2-B516-4B51-8037-34D17100A1DB}" type="datetime1">
              <a:rPr lang="fi-FI" smtClean="0">
                <a:solidFill>
                  <a:prstClr val="black">
                    <a:tint val="75000"/>
                  </a:prstClr>
                </a:solidFill>
              </a:rPr>
              <a:t>5.3.2015</a:t>
            </a:fld>
            <a:endParaRPr lang="fi-FI" dirty="0">
              <a:solidFill>
                <a:prstClr val="black">
                  <a:tint val="75000"/>
                </a:prstClr>
              </a:solidFill>
            </a:endParaRPr>
          </a:p>
        </p:txBody>
      </p:sp>
      <p:sp>
        <p:nvSpPr>
          <p:cNvPr id="6" name="Alatunnisteen paikkamerkki 5"/>
          <p:cNvSpPr>
            <a:spLocks noGrp="1"/>
          </p:cNvSpPr>
          <p:nvPr>
            <p:ph type="ftr" sz="quarter" idx="15"/>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6"/>
          </p:nvPr>
        </p:nvSpPr>
        <p:spPr/>
        <p:txBody>
          <a:bodyPr/>
          <a:lstStyle/>
          <a:p>
            <a:fld id="{5313BD74-EA17-574A-98E7-0901538991B3}"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927309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cSld name="Valkoinen pohja">
    <p:spTree>
      <p:nvGrpSpPr>
        <p:cNvPr id="1" name=""/>
        <p:cNvGrpSpPr/>
        <p:nvPr/>
      </p:nvGrpSpPr>
      <p:grpSpPr>
        <a:xfrm>
          <a:off x="0" y="0"/>
          <a:ext cx="0" cy="0"/>
          <a:chOff x="0" y="0"/>
          <a:chExt cx="0" cy="0"/>
        </a:xfrm>
      </p:grpSpPr>
      <p:grpSp>
        <p:nvGrpSpPr>
          <p:cNvPr id="9" name="Ryhmitä 8"/>
          <p:cNvGrpSpPr/>
          <p:nvPr/>
        </p:nvGrpSpPr>
        <p:grpSpPr>
          <a:xfrm>
            <a:off x="0" y="6300000"/>
            <a:ext cx="9144000" cy="558000"/>
            <a:chOff x="0" y="6300000"/>
            <a:chExt cx="9144000" cy="558000"/>
          </a:xfrm>
        </p:grpSpPr>
        <p:sp>
          <p:nvSpPr>
            <p:cNvPr id="10" name="Suorakulmio 9"/>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fi-FI">
                <a:solidFill>
                  <a:srgbClr val="FFFFFF"/>
                </a:solidFill>
              </a:endParaRPr>
            </a:p>
          </p:txBody>
        </p:sp>
        <p:cxnSp>
          <p:nvCxnSpPr>
            <p:cNvPr id="11" name="Suora yhdysviiva 10"/>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
        <p:nvSpPr>
          <p:cNvPr id="5" name="Päivämäärän paikkamerkki 4"/>
          <p:cNvSpPr>
            <a:spLocks noGrp="1"/>
          </p:cNvSpPr>
          <p:nvPr>
            <p:ph type="dt" sz="half" idx="10"/>
          </p:nvPr>
        </p:nvSpPr>
        <p:spPr/>
        <p:txBody>
          <a:bodyPr/>
          <a:lstStyle/>
          <a:p>
            <a:fld id="{B820057F-CEEC-461C-B58F-6975E18907DA}" type="datetime1">
              <a:rPr lang="fi-FI" smtClean="0">
                <a:solidFill>
                  <a:srgbClr val="000000"/>
                </a:solidFill>
              </a:rPr>
              <a:t>5.3.2015</a:t>
            </a:fld>
            <a:endParaRPr lang="fi-FI" dirty="0">
              <a:solidFill>
                <a:srgbClr val="000000"/>
              </a:solidFill>
            </a:endParaRPr>
          </a:p>
        </p:txBody>
      </p:sp>
      <p:sp>
        <p:nvSpPr>
          <p:cNvPr id="6" name="Alatunnisteen paikkamerkki 5"/>
          <p:cNvSpPr>
            <a:spLocks noGrp="1"/>
          </p:cNvSpPr>
          <p:nvPr>
            <p:ph type="ftr" sz="quarter" idx="11"/>
          </p:nvPr>
        </p:nvSpPr>
        <p:spPr>
          <a:xfrm>
            <a:off x="3124200" y="6356350"/>
            <a:ext cx="2895600" cy="365125"/>
          </a:xfrm>
          <a:prstGeom prst="rect">
            <a:avLst/>
          </a:prstGeom>
        </p:spPr>
        <p:txBody>
          <a:bodyPr/>
          <a:lstStyle/>
          <a:p>
            <a:pPr fontAlgn="base">
              <a:spcBef>
                <a:spcPct val="0"/>
              </a:spcBef>
              <a:spcAft>
                <a:spcPct val="0"/>
              </a:spcAft>
            </a:pPr>
            <a:endParaRPr lang="fi-FI">
              <a:solidFill>
                <a:srgbClr val="000000"/>
              </a:solidFill>
            </a:endParaRPr>
          </a:p>
        </p:txBody>
      </p:sp>
      <p:sp>
        <p:nvSpPr>
          <p:cNvPr id="7" name="Dian numeron paikkamerkki 6"/>
          <p:cNvSpPr>
            <a:spLocks noGrp="1"/>
          </p:cNvSpPr>
          <p:nvPr>
            <p:ph type="sldNum" sz="quarter" idx="12"/>
          </p:nvPr>
        </p:nvSpPr>
        <p:spPr/>
        <p:txBody>
          <a:bodyPr/>
          <a:lstStyle/>
          <a:p>
            <a:fld id="{5313BD74-EA17-574A-98E7-0901538991B3}" type="slidenum">
              <a:rPr lang="fi-FI" smtClean="0">
                <a:solidFill>
                  <a:srgbClr val="000000"/>
                </a:solidFill>
              </a:rPr>
              <a:pPr/>
              <a:t>‹#›</a:t>
            </a:fld>
            <a:endParaRPr lang="fi-FI">
              <a:solidFill>
                <a:srgbClr val="000000"/>
              </a:solidFill>
            </a:endParaRPr>
          </a:p>
        </p:txBody>
      </p:sp>
      <p:pic>
        <p:nvPicPr>
          <p:cNvPr id="8" name="Kuva 7" descr="Turku_vaakuna_rgb.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4600" y="184600"/>
            <a:ext cx="1332000" cy="381627"/>
          </a:xfrm>
          <a:prstGeom prst="rect">
            <a:avLst/>
          </a:prstGeom>
        </p:spPr>
      </p:pic>
      <p:sp>
        <p:nvSpPr>
          <p:cNvPr id="12" name="Otsikko 14"/>
          <p:cNvSpPr>
            <a:spLocks noGrp="1"/>
          </p:cNvSpPr>
          <p:nvPr>
            <p:ph type="title"/>
          </p:nvPr>
        </p:nvSpPr>
        <p:spPr>
          <a:xfrm>
            <a:off x="684000" y="620688"/>
            <a:ext cx="7776000" cy="796950"/>
          </a:xfrm>
        </p:spPr>
        <p:txBody>
          <a:bodyPr/>
          <a:lstStyle/>
          <a:p>
            <a:r>
              <a:rPr lang="fi-FI" smtClean="0"/>
              <a:t>Muokkaa perustyyl. napsautt.</a:t>
            </a:r>
            <a:endParaRPr lang="fi-FI" dirty="0"/>
          </a:p>
        </p:txBody>
      </p:sp>
      <p:sp>
        <p:nvSpPr>
          <p:cNvPr id="13" name="Sisällön paikkamerkki 2"/>
          <p:cNvSpPr>
            <a:spLocks noGrp="1"/>
          </p:cNvSpPr>
          <p:nvPr>
            <p:ph sz="quarter" idx="13"/>
          </p:nvPr>
        </p:nvSpPr>
        <p:spPr>
          <a:xfrm>
            <a:off x="684213" y="1557338"/>
            <a:ext cx="7775575" cy="44640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grpSp>
        <p:nvGrpSpPr>
          <p:cNvPr id="14" name="Ryhmitä 13"/>
          <p:cNvGrpSpPr/>
          <p:nvPr/>
        </p:nvGrpSpPr>
        <p:grpSpPr>
          <a:xfrm>
            <a:off x="0" y="6300000"/>
            <a:ext cx="9144000" cy="558000"/>
            <a:chOff x="0" y="6300000"/>
            <a:chExt cx="9144000" cy="558000"/>
          </a:xfrm>
        </p:grpSpPr>
        <p:sp>
          <p:nvSpPr>
            <p:cNvPr id="15" name="Suorakulmio 14"/>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fi-FI">
                <a:solidFill>
                  <a:srgbClr val="FFFFFF"/>
                </a:solidFill>
              </a:endParaRPr>
            </a:p>
          </p:txBody>
        </p:sp>
        <p:cxnSp>
          <p:nvCxnSpPr>
            <p:cNvPr id="16" name="Suora yhdysviiva 15"/>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grpSp>
        <p:nvGrpSpPr>
          <p:cNvPr id="18" name="Ryhmitä 17"/>
          <p:cNvGrpSpPr/>
          <p:nvPr userDrawn="1"/>
        </p:nvGrpSpPr>
        <p:grpSpPr>
          <a:xfrm>
            <a:off x="0" y="6300000"/>
            <a:ext cx="9144000" cy="558000"/>
            <a:chOff x="0" y="6300000"/>
            <a:chExt cx="9144000" cy="558000"/>
          </a:xfrm>
        </p:grpSpPr>
        <p:sp>
          <p:nvSpPr>
            <p:cNvPr id="19" name="Suorakulmio 18"/>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fi-FI">
                <a:solidFill>
                  <a:srgbClr val="FFFFFF"/>
                </a:solidFill>
              </a:endParaRPr>
            </a:p>
          </p:txBody>
        </p:sp>
        <p:cxnSp>
          <p:nvCxnSpPr>
            <p:cNvPr id="20" name="Suora yhdysviiva 19"/>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282482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8" name="Päivämäärän paikkamerkki 7"/>
          <p:cNvSpPr>
            <a:spLocks noGrp="1"/>
          </p:cNvSpPr>
          <p:nvPr>
            <p:ph type="dt" sz="half" idx="10"/>
          </p:nvPr>
        </p:nvSpPr>
        <p:spPr/>
        <p:txBody>
          <a:bodyPr/>
          <a:lstStyle/>
          <a:p>
            <a:fld id="{B903A94E-E387-438B-B0AD-98153D74A47E}" type="datetime1">
              <a:rPr lang="fi-FI" smtClean="0">
                <a:solidFill>
                  <a:prstClr val="black">
                    <a:tint val="75000"/>
                  </a:prstClr>
                </a:solidFill>
              </a:rPr>
              <a:t>5.3.2015</a:t>
            </a:fld>
            <a:endParaRPr lang="fi-FI" dirty="0">
              <a:solidFill>
                <a:prstClr val="black">
                  <a:tint val="75000"/>
                </a:prstClr>
              </a:solidFill>
            </a:endParaRPr>
          </a:p>
        </p:txBody>
      </p:sp>
      <p:sp>
        <p:nvSpPr>
          <p:cNvPr id="9" name="Alatunnisteen paikkamerkki 8"/>
          <p:cNvSpPr>
            <a:spLocks noGrp="1"/>
          </p:cNvSpPr>
          <p:nvPr>
            <p:ph type="ftr" sz="quarter" idx="11"/>
          </p:nvPr>
        </p:nvSpPr>
        <p:spPr/>
        <p:txBody>
          <a:bodyPr/>
          <a:lstStyle/>
          <a:p>
            <a:endParaRPr lang="fi-FI">
              <a:solidFill>
                <a:prstClr val="black">
                  <a:tint val="75000"/>
                </a:prstClr>
              </a:solidFill>
            </a:endParaRPr>
          </a:p>
        </p:txBody>
      </p:sp>
      <p:sp>
        <p:nvSpPr>
          <p:cNvPr id="10" name="Dian numeron paikkamerkki 9"/>
          <p:cNvSpPr>
            <a:spLocks noGrp="1"/>
          </p:cNvSpPr>
          <p:nvPr>
            <p:ph type="sldNum" sz="quarter" idx="12"/>
          </p:nvPr>
        </p:nvSpPr>
        <p:spPr/>
        <p:txBody>
          <a:bodyPr/>
          <a:lstStyle/>
          <a:p>
            <a:fld id="{5313BD74-EA17-574A-98E7-0901538991B3}" type="slidenum">
              <a:rPr lang="fi-FI" smtClean="0">
                <a:solidFill>
                  <a:prstClr val="black">
                    <a:tint val="75000"/>
                  </a:prstClr>
                </a:solidFill>
              </a:rPr>
              <a:pPr/>
              <a:t>‹#›</a:t>
            </a:fld>
            <a:endParaRPr lang="fi-FI">
              <a:solidFill>
                <a:prstClr val="black">
                  <a:tint val="75000"/>
                </a:prstClr>
              </a:solidFill>
            </a:endParaRPr>
          </a:p>
        </p:txBody>
      </p:sp>
      <p:sp>
        <p:nvSpPr>
          <p:cNvPr id="12" name="Otsikko 11"/>
          <p:cNvSpPr>
            <a:spLocks noGrp="1"/>
          </p:cNvSpPr>
          <p:nvPr>
            <p:ph type="title"/>
          </p:nvPr>
        </p:nvSpPr>
        <p:spPr/>
        <p:txBody>
          <a:bodyPr/>
          <a:lstStyle/>
          <a:p>
            <a:r>
              <a:rPr lang="fi-FI" smtClean="0"/>
              <a:t>Muokkaa perustyyl. napsautt.</a:t>
            </a:r>
            <a:endParaRPr lang="fi-FI"/>
          </a:p>
        </p:txBody>
      </p:sp>
      <p:sp>
        <p:nvSpPr>
          <p:cNvPr id="14" name="Sisällön paikkamerkki 13"/>
          <p:cNvSpPr>
            <a:spLocks noGrp="1"/>
          </p:cNvSpPr>
          <p:nvPr>
            <p:ph sz="quarter" idx="13"/>
          </p:nvPr>
        </p:nvSpPr>
        <p:spPr>
          <a:xfrm>
            <a:off x="684213" y="1557338"/>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5" name="Sisällön paikkamerkki 13"/>
          <p:cNvSpPr>
            <a:spLocks noGrp="1"/>
          </p:cNvSpPr>
          <p:nvPr>
            <p:ph sz="quarter" idx="14"/>
          </p:nvPr>
        </p:nvSpPr>
        <p:spPr>
          <a:xfrm>
            <a:off x="4680432" y="1556792"/>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Tree>
    <p:extLst>
      <p:ext uri="{BB962C8B-B14F-4D97-AF65-F5344CB8AC3E}">
        <p14:creationId xmlns:p14="http://schemas.microsoft.com/office/powerpoint/2010/main" val="3202101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Vertailu">
    <p:spTree>
      <p:nvGrpSpPr>
        <p:cNvPr id="1" name=""/>
        <p:cNvGrpSpPr/>
        <p:nvPr/>
      </p:nvGrpSpPr>
      <p:grpSpPr>
        <a:xfrm>
          <a:off x="0" y="0"/>
          <a:ext cx="0" cy="0"/>
          <a:chOff x="0" y="0"/>
          <a:chExt cx="0" cy="0"/>
        </a:xfrm>
      </p:grpSpPr>
      <p:sp>
        <p:nvSpPr>
          <p:cNvPr id="8" name="Päivämäärän paikkamerkki 7"/>
          <p:cNvSpPr>
            <a:spLocks noGrp="1"/>
          </p:cNvSpPr>
          <p:nvPr>
            <p:ph type="dt" sz="half" idx="10"/>
          </p:nvPr>
        </p:nvSpPr>
        <p:spPr/>
        <p:txBody>
          <a:bodyPr/>
          <a:lstStyle/>
          <a:p>
            <a:fld id="{86C5C0F0-F6A0-4071-ADCD-54D1F50BB2BA}" type="datetime1">
              <a:rPr lang="fi-FI" smtClean="0">
                <a:solidFill>
                  <a:prstClr val="black">
                    <a:tint val="75000"/>
                  </a:prstClr>
                </a:solidFill>
              </a:rPr>
              <a:t>5.3.2015</a:t>
            </a:fld>
            <a:endParaRPr lang="fi-FI" dirty="0">
              <a:solidFill>
                <a:prstClr val="black">
                  <a:tint val="75000"/>
                </a:prstClr>
              </a:solidFill>
            </a:endParaRPr>
          </a:p>
        </p:txBody>
      </p:sp>
      <p:sp>
        <p:nvSpPr>
          <p:cNvPr id="9" name="Alatunnisteen paikkamerkki 8"/>
          <p:cNvSpPr>
            <a:spLocks noGrp="1"/>
          </p:cNvSpPr>
          <p:nvPr>
            <p:ph type="ftr" sz="quarter" idx="11"/>
          </p:nvPr>
        </p:nvSpPr>
        <p:spPr/>
        <p:txBody>
          <a:bodyPr/>
          <a:lstStyle/>
          <a:p>
            <a:endParaRPr lang="fi-FI">
              <a:solidFill>
                <a:prstClr val="black">
                  <a:tint val="75000"/>
                </a:prstClr>
              </a:solidFill>
            </a:endParaRPr>
          </a:p>
        </p:txBody>
      </p:sp>
      <p:sp>
        <p:nvSpPr>
          <p:cNvPr id="10" name="Dian numeron paikkamerkki 9"/>
          <p:cNvSpPr>
            <a:spLocks noGrp="1"/>
          </p:cNvSpPr>
          <p:nvPr>
            <p:ph type="sldNum" sz="quarter" idx="12"/>
          </p:nvPr>
        </p:nvSpPr>
        <p:spPr/>
        <p:txBody>
          <a:bodyPr/>
          <a:lstStyle/>
          <a:p>
            <a:fld id="{5313BD74-EA17-574A-98E7-0901538991B3}" type="slidenum">
              <a:rPr lang="fi-FI" smtClean="0">
                <a:solidFill>
                  <a:prstClr val="black">
                    <a:tint val="75000"/>
                  </a:prstClr>
                </a:solidFill>
              </a:rPr>
              <a:pPr/>
              <a:t>‹#›</a:t>
            </a:fld>
            <a:endParaRPr lang="fi-FI">
              <a:solidFill>
                <a:prstClr val="black">
                  <a:tint val="75000"/>
                </a:prstClr>
              </a:solidFill>
            </a:endParaRPr>
          </a:p>
        </p:txBody>
      </p:sp>
      <p:sp>
        <p:nvSpPr>
          <p:cNvPr id="12" name="Otsikko 11"/>
          <p:cNvSpPr>
            <a:spLocks noGrp="1"/>
          </p:cNvSpPr>
          <p:nvPr>
            <p:ph type="title"/>
          </p:nvPr>
        </p:nvSpPr>
        <p:spPr>
          <a:xfrm>
            <a:off x="684000" y="620688"/>
            <a:ext cx="3815992" cy="796950"/>
          </a:xfrm>
        </p:spPr>
        <p:txBody>
          <a:bodyPr>
            <a:normAutofit/>
          </a:bodyPr>
          <a:lstStyle>
            <a:lvl1pPr>
              <a:defRPr sz="2000">
                <a:solidFill>
                  <a:schemeClr val="tx2"/>
                </a:solidFill>
              </a:defRPr>
            </a:lvl1pPr>
          </a:lstStyle>
          <a:p>
            <a:r>
              <a:rPr lang="fi-FI" smtClean="0"/>
              <a:t>Muokkaa perustyyl. napsautt.</a:t>
            </a:r>
            <a:endParaRPr lang="fi-FI" dirty="0"/>
          </a:p>
        </p:txBody>
      </p:sp>
      <p:sp>
        <p:nvSpPr>
          <p:cNvPr id="14" name="Sisällön paikkamerkki 13"/>
          <p:cNvSpPr>
            <a:spLocks noGrp="1"/>
          </p:cNvSpPr>
          <p:nvPr>
            <p:ph sz="quarter" idx="13"/>
          </p:nvPr>
        </p:nvSpPr>
        <p:spPr>
          <a:xfrm>
            <a:off x="684213" y="1557338"/>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5" name="Sisällön paikkamerkki 13"/>
          <p:cNvSpPr>
            <a:spLocks noGrp="1"/>
          </p:cNvSpPr>
          <p:nvPr>
            <p:ph sz="quarter" idx="14"/>
          </p:nvPr>
        </p:nvSpPr>
        <p:spPr>
          <a:xfrm>
            <a:off x="4680432" y="1556792"/>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3" name="Otsikko 11"/>
          <p:cNvSpPr txBox="1">
            <a:spLocks/>
          </p:cNvSpPr>
          <p:nvPr/>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dirty="0"/>
          </a:p>
        </p:txBody>
      </p:sp>
      <p:sp>
        <p:nvSpPr>
          <p:cNvPr id="11" name="Otsikko 11"/>
          <p:cNvSpPr txBox="1">
            <a:spLocks/>
          </p:cNvSpPr>
          <p:nvPr/>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dirty="0"/>
          </a:p>
        </p:txBody>
      </p:sp>
      <p:sp>
        <p:nvSpPr>
          <p:cNvPr id="16" name="Otsikko 11"/>
          <p:cNvSpPr txBox="1">
            <a:spLocks/>
          </p:cNvSpPr>
          <p:nvPr userDrawn="1"/>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dirty="0"/>
          </a:p>
        </p:txBody>
      </p:sp>
    </p:spTree>
    <p:extLst>
      <p:ext uri="{BB962C8B-B14F-4D97-AF65-F5344CB8AC3E}">
        <p14:creationId xmlns:p14="http://schemas.microsoft.com/office/powerpoint/2010/main" val="2781144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ain otsikko">
    <p:spTree>
      <p:nvGrpSpPr>
        <p:cNvPr id="1" name=""/>
        <p:cNvGrpSpPr/>
        <p:nvPr/>
      </p:nvGrpSpPr>
      <p:grpSpPr>
        <a:xfrm>
          <a:off x="0" y="0"/>
          <a:ext cx="0" cy="0"/>
          <a:chOff x="0" y="0"/>
          <a:chExt cx="0" cy="0"/>
        </a:xfrm>
      </p:grpSpPr>
      <p:sp>
        <p:nvSpPr>
          <p:cNvPr id="6" name="Päivämäärän paikkamerkki 5"/>
          <p:cNvSpPr>
            <a:spLocks noGrp="1"/>
          </p:cNvSpPr>
          <p:nvPr>
            <p:ph type="dt" sz="half" idx="10"/>
          </p:nvPr>
        </p:nvSpPr>
        <p:spPr/>
        <p:txBody>
          <a:bodyPr/>
          <a:lstStyle/>
          <a:p>
            <a:fld id="{1BBACBE5-065B-4551-BDCF-7A7D2A434B71}" type="datetime1">
              <a:rPr lang="fi-FI" smtClean="0">
                <a:solidFill>
                  <a:prstClr val="black">
                    <a:tint val="75000"/>
                  </a:prstClr>
                </a:solidFill>
              </a:rPr>
              <a:t>5.3.2015</a:t>
            </a:fld>
            <a:endParaRPr lang="fi-FI" dirty="0">
              <a:solidFill>
                <a:prstClr val="black">
                  <a:tint val="75000"/>
                </a:prstClr>
              </a:solidFill>
            </a:endParaRPr>
          </a:p>
        </p:txBody>
      </p:sp>
      <p:sp>
        <p:nvSpPr>
          <p:cNvPr id="7" name="Alatunnisteen paikkamerkki 6"/>
          <p:cNvSpPr>
            <a:spLocks noGrp="1"/>
          </p:cNvSpPr>
          <p:nvPr>
            <p:ph type="ftr" sz="quarter" idx="11"/>
          </p:nvPr>
        </p:nvSpPr>
        <p:spPr/>
        <p:txBody>
          <a:bodyPr/>
          <a:lstStyle/>
          <a:p>
            <a:endParaRPr lang="fi-FI">
              <a:solidFill>
                <a:prstClr val="black">
                  <a:tint val="75000"/>
                </a:prstClr>
              </a:solidFill>
            </a:endParaRPr>
          </a:p>
        </p:txBody>
      </p:sp>
      <p:sp>
        <p:nvSpPr>
          <p:cNvPr id="8" name="Dian numeron paikkamerkki 7"/>
          <p:cNvSpPr>
            <a:spLocks noGrp="1"/>
          </p:cNvSpPr>
          <p:nvPr>
            <p:ph type="sldNum" sz="quarter" idx="12"/>
          </p:nvPr>
        </p:nvSpPr>
        <p:spPr/>
        <p:txBody>
          <a:bodyPr/>
          <a:lstStyle/>
          <a:p>
            <a:fld id="{5313BD74-EA17-574A-98E7-0901538991B3}" type="slidenum">
              <a:rPr lang="fi-FI" smtClean="0">
                <a:solidFill>
                  <a:prstClr val="black">
                    <a:tint val="75000"/>
                  </a:prstClr>
                </a:solidFill>
              </a:rPr>
              <a:pPr/>
              <a:t>‹#›</a:t>
            </a:fld>
            <a:endParaRPr lang="fi-FI">
              <a:solidFill>
                <a:prstClr val="black">
                  <a:tint val="75000"/>
                </a:prstClr>
              </a:solidFill>
            </a:endParaRPr>
          </a:p>
        </p:txBody>
      </p:sp>
      <p:sp>
        <p:nvSpPr>
          <p:cNvPr id="9" name="Otsikko 8"/>
          <p:cNvSpPr>
            <a:spLocks noGrp="1"/>
          </p:cNvSpPr>
          <p:nvPr>
            <p:ph type="title"/>
          </p:nvPr>
        </p:nvSpPr>
        <p:spPr/>
        <p:txBody>
          <a:bodyPr/>
          <a:lstStyle/>
          <a:p>
            <a:r>
              <a:rPr lang="fi-FI" smtClean="0"/>
              <a:t>Muokkaa perustyyl. napsautt.</a:t>
            </a:r>
            <a:endParaRPr lang="fi-FI"/>
          </a:p>
        </p:txBody>
      </p:sp>
    </p:spTree>
    <p:extLst>
      <p:ext uri="{BB962C8B-B14F-4D97-AF65-F5344CB8AC3E}">
        <p14:creationId xmlns:p14="http://schemas.microsoft.com/office/powerpoint/2010/main" val="3157792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Valkoinen pohja">
    <p:spTree>
      <p:nvGrpSpPr>
        <p:cNvPr id="1" name=""/>
        <p:cNvGrpSpPr/>
        <p:nvPr/>
      </p:nvGrpSpPr>
      <p:grpSpPr>
        <a:xfrm>
          <a:off x="0" y="0"/>
          <a:ext cx="0" cy="0"/>
          <a:chOff x="0" y="0"/>
          <a:chExt cx="0" cy="0"/>
        </a:xfrm>
      </p:grpSpPr>
      <p:grpSp>
        <p:nvGrpSpPr>
          <p:cNvPr id="9" name="Ryhmitä 8"/>
          <p:cNvGrpSpPr/>
          <p:nvPr/>
        </p:nvGrpSpPr>
        <p:grpSpPr>
          <a:xfrm>
            <a:off x="0" y="6300000"/>
            <a:ext cx="9144000" cy="558000"/>
            <a:chOff x="0" y="6300000"/>
            <a:chExt cx="9144000" cy="558000"/>
          </a:xfrm>
        </p:grpSpPr>
        <p:sp>
          <p:nvSpPr>
            <p:cNvPr id="10" name="Suorakulmio 9"/>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prstClr val="white"/>
                </a:solidFill>
              </a:endParaRPr>
            </a:p>
          </p:txBody>
        </p:sp>
        <p:cxnSp>
          <p:nvCxnSpPr>
            <p:cNvPr id="11" name="Suora yhdysviiva 10"/>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
        <p:nvSpPr>
          <p:cNvPr id="5" name="Päivämäärän paikkamerkki 4"/>
          <p:cNvSpPr>
            <a:spLocks noGrp="1"/>
          </p:cNvSpPr>
          <p:nvPr>
            <p:ph type="dt" sz="half" idx="10"/>
          </p:nvPr>
        </p:nvSpPr>
        <p:spPr/>
        <p:txBody>
          <a:bodyPr/>
          <a:lstStyle/>
          <a:p>
            <a:fld id="{0287AF42-B4BA-45ED-A3BA-30798F051E9F}" type="datetime1">
              <a:rPr lang="fi-FI" smtClean="0">
                <a:solidFill>
                  <a:prstClr val="black">
                    <a:tint val="75000"/>
                  </a:prstClr>
                </a:solidFill>
              </a:rPr>
              <a:t>5.3.2015</a:t>
            </a:fld>
            <a:endParaRPr lang="fi-FI" dirty="0">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5313BD74-EA17-574A-98E7-0901538991B3}" type="slidenum">
              <a:rPr lang="fi-FI" smtClean="0">
                <a:solidFill>
                  <a:prstClr val="black">
                    <a:tint val="75000"/>
                  </a:prstClr>
                </a:solidFill>
              </a:rPr>
              <a:pPr/>
              <a:t>‹#›</a:t>
            </a:fld>
            <a:endParaRPr lang="fi-FI">
              <a:solidFill>
                <a:prstClr val="black">
                  <a:tint val="75000"/>
                </a:prstClr>
              </a:solidFill>
            </a:endParaRPr>
          </a:p>
        </p:txBody>
      </p:sp>
      <p:pic>
        <p:nvPicPr>
          <p:cNvPr id="8" name="Kuva 7" descr="Turku_vaakuna_rgb.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4600" y="184600"/>
            <a:ext cx="1332000" cy="381627"/>
          </a:xfrm>
          <a:prstGeom prst="rect">
            <a:avLst/>
          </a:prstGeom>
        </p:spPr>
      </p:pic>
      <p:sp>
        <p:nvSpPr>
          <p:cNvPr id="12" name="Otsikko 14"/>
          <p:cNvSpPr>
            <a:spLocks noGrp="1"/>
          </p:cNvSpPr>
          <p:nvPr>
            <p:ph type="title"/>
          </p:nvPr>
        </p:nvSpPr>
        <p:spPr>
          <a:xfrm>
            <a:off x="684000" y="620688"/>
            <a:ext cx="7776000" cy="796950"/>
          </a:xfrm>
        </p:spPr>
        <p:txBody>
          <a:bodyPr/>
          <a:lstStyle/>
          <a:p>
            <a:r>
              <a:rPr lang="fi-FI" smtClean="0"/>
              <a:t>Muokkaa perustyyl. napsautt.</a:t>
            </a:r>
            <a:endParaRPr lang="fi-FI" dirty="0"/>
          </a:p>
        </p:txBody>
      </p:sp>
      <p:sp>
        <p:nvSpPr>
          <p:cNvPr id="13" name="Sisällön paikkamerkki 2"/>
          <p:cNvSpPr>
            <a:spLocks noGrp="1"/>
          </p:cNvSpPr>
          <p:nvPr>
            <p:ph sz="quarter" idx="13"/>
          </p:nvPr>
        </p:nvSpPr>
        <p:spPr>
          <a:xfrm>
            <a:off x="684213" y="1557338"/>
            <a:ext cx="7775575" cy="44640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grpSp>
        <p:nvGrpSpPr>
          <p:cNvPr id="14" name="Ryhmitä 13"/>
          <p:cNvGrpSpPr/>
          <p:nvPr/>
        </p:nvGrpSpPr>
        <p:grpSpPr>
          <a:xfrm>
            <a:off x="0" y="6300000"/>
            <a:ext cx="9144000" cy="558000"/>
            <a:chOff x="0" y="6300000"/>
            <a:chExt cx="9144000" cy="558000"/>
          </a:xfrm>
        </p:grpSpPr>
        <p:sp>
          <p:nvSpPr>
            <p:cNvPr id="15" name="Suorakulmio 14"/>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prstClr val="white"/>
                </a:solidFill>
              </a:endParaRPr>
            </a:p>
          </p:txBody>
        </p:sp>
        <p:cxnSp>
          <p:nvCxnSpPr>
            <p:cNvPr id="16" name="Suora yhdysviiva 15"/>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grpSp>
        <p:nvGrpSpPr>
          <p:cNvPr id="18" name="Ryhmitä 17"/>
          <p:cNvGrpSpPr/>
          <p:nvPr userDrawn="1"/>
        </p:nvGrpSpPr>
        <p:grpSpPr>
          <a:xfrm>
            <a:off x="0" y="6300000"/>
            <a:ext cx="9144000" cy="558000"/>
            <a:chOff x="0" y="6300000"/>
            <a:chExt cx="9144000" cy="558000"/>
          </a:xfrm>
        </p:grpSpPr>
        <p:sp>
          <p:nvSpPr>
            <p:cNvPr id="19" name="Suorakulmio 18"/>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prstClr val="white"/>
                </a:solidFill>
              </a:endParaRPr>
            </a:p>
          </p:txBody>
        </p:sp>
        <p:cxnSp>
          <p:nvCxnSpPr>
            <p:cNvPr id="20" name="Suora yhdysviiva 19"/>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42255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1_Tyhjä">
    <p:spTree>
      <p:nvGrpSpPr>
        <p:cNvPr id="1" name=""/>
        <p:cNvGrpSpPr/>
        <p:nvPr/>
      </p:nvGrpSpPr>
      <p:grpSpPr>
        <a:xfrm>
          <a:off x="0" y="0"/>
          <a:ext cx="0" cy="0"/>
          <a:chOff x="0" y="0"/>
          <a:chExt cx="0" cy="0"/>
        </a:xfrm>
      </p:grpSpPr>
      <p:sp>
        <p:nvSpPr>
          <p:cNvPr id="5" name="Päivämäärän paikkamerkki 4"/>
          <p:cNvSpPr>
            <a:spLocks noGrp="1"/>
          </p:cNvSpPr>
          <p:nvPr>
            <p:ph type="dt" sz="half" idx="10"/>
          </p:nvPr>
        </p:nvSpPr>
        <p:spPr/>
        <p:txBody>
          <a:bodyPr/>
          <a:lstStyle/>
          <a:p>
            <a:fld id="{4E9E7402-385F-46E1-B50A-7E948173EAC2}" type="datetime1">
              <a:rPr lang="fi-FI" smtClean="0">
                <a:solidFill>
                  <a:prstClr val="black">
                    <a:tint val="75000"/>
                  </a:prstClr>
                </a:solidFill>
              </a:rPr>
              <a:t>5.3.2015</a:t>
            </a:fld>
            <a:endParaRPr lang="fi-FI" dirty="0">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5313BD74-EA17-574A-98E7-0901538991B3}"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868245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Lopetus">
    <p:spTree>
      <p:nvGrpSpPr>
        <p:cNvPr id="1" name=""/>
        <p:cNvGrpSpPr/>
        <p:nvPr/>
      </p:nvGrpSpPr>
      <p:grpSpPr>
        <a:xfrm>
          <a:off x="0" y="0"/>
          <a:ext cx="0" cy="0"/>
          <a:chOff x="0" y="0"/>
          <a:chExt cx="0" cy="0"/>
        </a:xfrm>
      </p:grpSpPr>
      <p:pic>
        <p:nvPicPr>
          <p:cNvPr id="10" name="Kuva 9" descr="tku_powerpoint_piirrospohja_kokonaan.png"/>
          <p:cNvPicPr>
            <a:picLocks noChangeAspect="1"/>
          </p:cNvPicPr>
          <p:nvPr userDrawn="1"/>
        </p:nvPicPr>
        <p:blipFill rotWithShape="1">
          <a:blip r:embed="rId2">
            <a:extLst>
              <a:ext uri="{28A0092B-C50C-407E-A947-70E740481C1C}">
                <a14:useLocalDpi xmlns:a14="http://schemas.microsoft.com/office/drawing/2010/main" val="0"/>
              </a:ext>
            </a:extLst>
          </a:blip>
          <a:srcRect b="6139"/>
          <a:stretch/>
        </p:blipFill>
        <p:spPr>
          <a:xfrm>
            <a:off x="0" y="-188640"/>
            <a:ext cx="9144000" cy="6437040"/>
          </a:xfrm>
          <a:prstGeom prst="rect">
            <a:avLst/>
          </a:prstGeom>
        </p:spPr>
      </p:pic>
      <p:sp>
        <p:nvSpPr>
          <p:cNvPr id="15" name="Otsikko 14"/>
          <p:cNvSpPr>
            <a:spLocks noGrp="1"/>
          </p:cNvSpPr>
          <p:nvPr>
            <p:ph type="title"/>
          </p:nvPr>
        </p:nvSpPr>
        <p:spPr>
          <a:xfrm>
            <a:off x="684000" y="764704"/>
            <a:ext cx="7704424" cy="1800200"/>
          </a:xfrm>
        </p:spPr>
        <p:txBody>
          <a:bodyPr>
            <a:normAutofit/>
          </a:bodyPr>
          <a:lstStyle>
            <a:lvl1pPr algn="l">
              <a:defRPr sz="3200"/>
            </a:lvl1pPr>
          </a:lstStyle>
          <a:p>
            <a:r>
              <a:rPr lang="fi-FI" smtClean="0"/>
              <a:t>Muokkaa perustyyl. napsautt.</a:t>
            </a:r>
            <a:endParaRPr lang="fi-FI" dirty="0"/>
          </a:p>
        </p:txBody>
      </p:sp>
      <p:sp>
        <p:nvSpPr>
          <p:cNvPr id="17" name="Tekstin paikkamerkki 16"/>
          <p:cNvSpPr>
            <a:spLocks noGrp="1"/>
          </p:cNvSpPr>
          <p:nvPr>
            <p:ph type="body" sz="quarter" idx="13"/>
          </p:nvPr>
        </p:nvSpPr>
        <p:spPr>
          <a:xfrm>
            <a:off x="683568" y="2771972"/>
            <a:ext cx="7704856" cy="1377108"/>
          </a:xfrm>
        </p:spPr>
        <p:txBody>
          <a:bodyPr>
            <a:normAutofit/>
          </a:bodyPr>
          <a:lstStyle>
            <a:lvl1pPr marL="0" indent="0" algn="l">
              <a:buFontTx/>
              <a:buNone/>
              <a:defRPr sz="1800"/>
            </a:lvl1pPr>
          </a:lstStyle>
          <a:p>
            <a:pPr lvl="0"/>
            <a:r>
              <a:rPr lang="fi-FI" smtClean="0"/>
              <a:t>Muokkaa tekstin perustyylejä napsauttamalla</a:t>
            </a:r>
          </a:p>
        </p:txBody>
      </p:sp>
      <p:sp>
        <p:nvSpPr>
          <p:cNvPr id="2" name="Päivämäärän paikkamerkki 1"/>
          <p:cNvSpPr>
            <a:spLocks noGrp="1"/>
          </p:cNvSpPr>
          <p:nvPr>
            <p:ph type="dt" sz="half" idx="14"/>
          </p:nvPr>
        </p:nvSpPr>
        <p:spPr/>
        <p:txBody>
          <a:bodyPr/>
          <a:lstStyle/>
          <a:p>
            <a:fld id="{37348BD2-5E6E-4A9C-A23F-2DB819B65C1C}" type="datetime1">
              <a:rPr lang="fi-FI" smtClean="0">
                <a:solidFill>
                  <a:prstClr val="black">
                    <a:tint val="75000"/>
                  </a:prstClr>
                </a:solidFill>
              </a:rPr>
              <a:t>5.3.2015</a:t>
            </a:fld>
            <a:endParaRPr lang="fi-FI" dirty="0">
              <a:solidFill>
                <a:prstClr val="black">
                  <a:tint val="75000"/>
                </a:prstClr>
              </a:solidFill>
            </a:endParaRPr>
          </a:p>
        </p:txBody>
      </p:sp>
      <p:sp>
        <p:nvSpPr>
          <p:cNvPr id="3" name="Alatunnisteen paikkamerkki 2"/>
          <p:cNvSpPr>
            <a:spLocks noGrp="1"/>
          </p:cNvSpPr>
          <p:nvPr>
            <p:ph type="ftr" sz="quarter" idx="15"/>
          </p:nvPr>
        </p:nvSpPr>
        <p:spPr/>
        <p:txBody>
          <a:bodyPr/>
          <a:lstStyle/>
          <a:p>
            <a:endParaRPr lang="fi-FI">
              <a:solidFill>
                <a:prstClr val="black">
                  <a:tint val="75000"/>
                </a:prstClr>
              </a:solidFill>
            </a:endParaRPr>
          </a:p>
        </p:txBody>
      </p:sp>
      <p:sp>
        <p:nvSpPr>
          <p:cNvPr id="4" name="Dian numeron paikkamerkki 3"/>
          <p:cNvSpPr>
            <a:spLocks noGrp="1"/>
          </p:cNvSpPr>
          <p:nvPr>
            <p:ph type="sldNum" sz="quarter" idx="16"/>
          </p:nvPr>
        </p:nvSpPr>
        <p:spPr/>
        <p:txBody>
          <a:bodyPr/>
          <a:lstStyle/>
          <a:p>
            <a:fld id="{5313BD74-EA17-574A-98E7-0901538991B3}" type="slidenum">
              <a:rPr lang="fi-FI" smtClean="0">
                <a:solidFill>
                  <a:prstClr val="black">
                    <a:tint val="75000"/>
                  </a:prstClr>
                </a:solidFill>
              </a:rPr>
              <a:pPr/>
              <a:t>‹#›</a:t>
            </a:fld>
            <a:endParaRPr lang="fi-FI">
              <a:solidFill>
                <a:prstClr val="black">
                  <a:tint val="75000"/>
                </a:prstClr>
              </a:solidFill>
            </a:endParaRPr>
          </a:p>
        </p:txBody>
      </p:sp>
      <p:pic>
        <p:nvPicPr>
          <p:cNvPr id="11" name="Kuva 10" descr="Turku_Åbo__Eurooppalainen_mv.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2558502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a:t>Muokkaa perustyyl. napsautt.</a:t>
            </a:r>
          </a:p>
        </p:txBody>
      </p:sp>
      <p:sp>
        <p:nvSpPr>
          <p:cNvPr id="3" name="Alaotsikk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a:t>Muokkaa alaotsikon perustyyliä napsautt.</a:t>
            </a:r>
          </a:p>
        </p:txBody>
      </p:sp>
      <p:sp>
        <p:nvSpPr>
          <p:cNvPr id="4" name="Päivämäärän paikkamerkki 3"/>
          <p:cNvSpPr>
            <a:spLocks noGrp="1"/>
          </p:cNvSpPr>
          <p:nvPr>
            <p:ph type="dt" sz="half" idx="10"/>
          </p:nvPr>
        </p:nvSpPr>
        <p:spPr/>
        <p:txBody>
          <a:bodyPr/>
          <a:lstStyle>
            <a:lvl1pPr>
              <a:defRPr/>
            </a:lvl1pPr>
          </a:lstStyle>
          <a:p>
            <a:pPr>
              <a:defRPr/>
            </a:pPr>
            <a:fld id="{A1B9BC87-FDF9-4A2A-A81B-1E32D89E78A3}" type="datetime1">
              <a:rPr lang="fi-FI" smtClean="0">
                <a:solidFill>
                  <a:srgbClr val="000000"/>
                </a:solidFill>
              </a:rPr>
              <a:t>5.3.2015</a:t>
            </a:fld>
            <a:endParaRPr lang="fi-FI">
              <a:solidFill>
                <a:srgbClr val="000000"/>
              </a:solidFill>
            </a:endParaRPr>
          </a:p>
        </p:txBody>
      </p:sp>
      <p:sp>
        <p:nvSpPr>
          <p:cNvPr id="5" name="Dian numeron paikkamerkki 4"/>
          <p:cNvSpPr>
            <a:spLocks noGrp="1"/>
          </p:cNvSpPr>
          <p:nvPr>
            <p:ph type="sldNum" sz="quarter" idx="11"/>
          </p:nvPr>
        </p:nvSpPr>
        <p:spPr/>
        <p:txBody>
          <a:bodyPr/>
          <a:lstStyle>
            <a:lvl1pPr>
              <a:defRPr/>
            </a:lvl1pPr>
          </a:lstStyle>
          <a:p>
            <a:pPr>
              <a:defRPr/>
            </a:pPr>
            <a:fld id="{C31C77A4-0F45-438C-A351-5C29E262ADE3}" type="slidenum">
              <a:rPr lang="fi-FI">
                <a:solidFill>
                  <a:srgbClr val="000000"/>
                </a:solidFill>
              </a:rPr>
              <a:pPr>
                <a:defRPr/>
              </a:pPr>
              <a:t>‹#›</a:t>
            </a:fld>
            <a:endParaRPr lang="fi-FI" dirty="0">
              <a:solidFill>
                <a:srgbClr val="000000"/>
              </a:solidFill>
            </a:endParaRPr>
          </a:p>
        </p:txBody>
      </p:sp>
    </p:spTree>
    <p:extLst>
      <p:ext uri="{BB962C8B-B14F-4D97-AF65-F5344CB8AC3E}">
        <p14:creationId xmlns:p14="http://schemas.microsoft.com/office/powerpoint/2010/main" val="38149509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17" Type="http://schemas.openxmlformats.org/officeDocument/2006/relationships/image" Target="../media/image4.png"/><Relationship Id="rId2" Type="http://schemas.openxmlformats.org/officeDocument/2006/relationships/slideLayout" Target="../slideLayouts/slideLayout10.xml"/><Relationship Id="rId16" Type="http://schemas.openxmlformats.org/officeDocument/2006/relationships/image" Target="../media/image7.jpeg"/><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image" Target="../media/image3.png"/><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Kuva 6" descr="tku_powerpoint_piirrospohja_kulma.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707902" y="2816932"/>
            <a:ext cx="5040562" cy="3780420"/>
          </a:xfrm>
          <a:prstGeom prst="rect">
            <a:avLst/>
          </a:prstGeom>
        </p:spPr>
      </p:pic>
      <p:grpSp>
        <p:nvGrpSpPr>
          <p:cNvPr id="18" name="Ryhmitä 17"/>
          <p:cNvGrpSpPr/>
          <p:nvPr/>
        </p:nvGrpSpPr>
        <p:grpSpPr>
          <a:xfrm>
            <a:off x="0" y="6300000"/>
            <a:ext cx="9144000" cy="558000"/>
            <a:chOff x="0" y="6300000"/>
            <a:chExt cx="9144000" cy="558000"/>
          </a:xfrm>
        </p:grpSpPr>
        <p:sp>
          <p:nvSpPr>
            <p:cNvPr id="5" name="Suorakulmio 4"/>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prstClr val="white"/>
                </a:solidFill>
              </a:endParaRPr>
            </a:p>
          </p:txBody>
        </p:sp>
        <p:cxnSp>
          <p:nvCxnSpPr>
            <p:cNvPr id="15" name="Suora yhdysviiva 14"/>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
        <p:nvSpPr>
          <p:cNvPr id="3" name="Tekstin paikkamerkki 2"/>
          <p:cNvSpPr>
            <a:spLocks noGrp="1"/>
          </p:cNvSpPr>
          <p:nvPr>
            <p:ph type="body" idx="1"/>
          </p:nvPr>
        </p:nvSpPr>
        <p:spPr>
          <a:xfrm>
            <a:off x="684000" y="1627200"/>
            <a:ext cx="7776000" cy="4206863"/>
          </a:xfrm>
          <a:prstGeom prst="rect">
            <a:avLst/>
          </a:prstGeom>
        </p:spPr>
        <p:txBody>
          <a:bodyPr vert="horz" lIns="0" tIns="0" rIns="0" bIns="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p>
        </p:txBody>
      </p:sp>
      <p:sp>
        <p:nvSpPr>
          <p:cNvPr id="11" name="Päivämäärän paikkamerkki 10"/>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05345-2F30-4F10-92B6-13A796D0C234}" type="datetime1">
              <a:rPr lang="fi-FI" smtClean="0">
                <a:solidFill>
                  <a:prstClr val="black">
                    <a:tint val="75000"/>
                  </a:prstClr>
                </a:solidFill>
              </a:rPr>
              <a:t>5.3.2015</a:t>
            </a:fld>
            <a:endParaRPr lang="fi-FI" dirty="0">
              <a:solidFill>
                <a:prstClr val="black">
                  <a:tint val="75000"/>
                </a:prstClr>
              </a:solidFill>
            </a:endParaRPr>
          </a:p>
        </p:txBody>
      </p:sp>
      <p:sp>
        <p:nvSpPr>
          <p:cNvPr id="12" name="Alatunnisteen paikkamerkki 11"/>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dirty="0">
              <a:solidFill>
                <a:prstClr val="black">
                  <a:tint val="75000"/>
                </a:prstClr>
              </a:solidFill>
            </a:endParaRPr>
          </a:p>
        </p:txBody>
      </p:sp>
      <p:sp>
        <p:nvSpPr>
          <p:cNvPr id="13" name="Dian numeron paikkamerkki 12"/>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3BD74-EA17-574A-98E7-0901538991B3}" type="slidenum">
              <a:rPr lang="fi-FI" smtClean="0">
                <a:solidFill>
                  <a:prstClr val="black">
                    <a:tint val="75000"/>
                  </a:prstClr>
                </a:solidFill>
              </a:rPr>
              <a:pPr/>
              <a:t>‹#›</a:t>
            </a:fld>
            <a:endParaRPr lang="fi-FI">
              <a:solidFill>
                <a:prstClr val="black">
                  <a:tint val="75000"/>
                </a:prstClr>
              </a:solidFill>
            </a:endParaRPr>
          </a:p>
        </p:txBody>
      </p:sp>
      <p:pic>
        <p:nvPicPr>
          <p:cNvPr id="19" name="Kuva 1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84600" y="184600"/>
            <a:ext cx="1332000" cy="381626"/>
          </a:xfrm>
          <a:prstGeom prst="rect">
            <a:avLst/>
          </a:prstGeom>
        </p:spPr>
      </p:pic>
      <p:sp>
        <p:nvSpPr>
          <p:cNvPr id="33" name="Otsikon paikkamerkki 32"/>
          <p:cNvSpPr>
            <a:spLocks noGrp="1"/>
          </p:cNvSpPr>
          <p:nvPr>
            <p:ph type="title"/>
          </p:nvPr>
        </p:nvSpPr>
        <p:spPr>
          <a:xfrm>
            <a:off x="684000" y="620688"/>
            <a:ext cx="7776000" cy="796950"/>
          </a:xfrm>
          <a:prstGeom prst="rect">
            <a:avLst/>
          </a:prstGeom>
        </p:spPr>
        <p:txBody>
          <a:bodyPr vert="horz" lIns="0" tIns="0" rIns="0" bIns="0" rtlCol="0" anchor="b" anchorCtr="0">
            <a:normAutofit/>
          </a:bodyPr>
          <a:lstStyle/>
          <a:p>
            <a:r>
              <a:rPr lang="fi-FI" dirty="0" smtClean="0"/>
              <a:t>Muokkaa perustyylejä naps.</a:t>
            </a:r>
            <a:endParaRPr lang="fi-FI" dirty="0"/>
          </a:p>
        </p:txBody>
      </p:sp>
      <p:pic>
        <p:nvPicPr>
          <p:cNvPr id="6" name="Kuva 5" descr="Turku_Åbo__Eurooppalainen_mv.png"/>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16131373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p:txStyles>
    <p:titleStyle>
      <a:lvl1pPr algn="l" defTabSz="914400" rtl="0" eaLnBrk="1" latinLnBrk="0" hangingPunct="1">
        <a:spcBef>
          <a:spcPct val="0"/>
        </a:spcBef>
        <a:buNone/>
        <a:defRPr sz="3200" b="1" kern="1200">
          <a:solidFill>
            <a:srgbClr val="00468B"/>
          </a:solidFill>
          <a:latin typeface="+mj-lt"/>
          <a:ea typeface="+mj-ea"/>
          <a:cs typeface="+mj-cs"/>
        </a:defRPr>
      </a:lvl1pPr>
    </p:titleStyle>
    <p:bodyStyle>
      <a:lvl1pPr marL="285750" indent="-285750" algn="l" defTabSz="914400" rtl="0" eaLnBrk="1" latinLnBrk="0" hangingPunct="1">
        <a:spcBef>
          <a:spcPts val="24"/>
        </a:spcBef>
        <a:buClr>
          <a:srgbClr val="00468B"/>
        </a:buClr>
        <a:buSzPct val="120000"/>
        <a:buFont typeface="Arial"/>
        <a:buChar char="•"/>
        <a:defRPr sz="2000" b="1" i="0" kern="1200">
          <a:solidFill>
            <a:srgbClr val="000000"/>
          </a:solidFill>
          <a:latin typeface="+mn-lt"/>
          <a:ea typeface="+mn-ea"/>
          <a:cs typeface="+mn-cs"/>
        </a:defRPr>
      </a:lvl1pPr>
      <a:lvl2pPr marL="742950" indent="-28575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2pPr>
      <a:lvl3pPr marL="11430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5pPr>
      <a:lvl6pPr marL="25146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3730" name="Kuva 6" descr="tku_powerpoint_piirrospohja_kulma.png"/>
          <p:cNvPicPr>
            <a:picLocks noChangeAspect="1"/>
          </p:cNvPicPr>
          <p:nvPr userDrawn="1"/>
        </p:nvPicPr>
        <p:blipFill>
          <a:blip r:embed="rId14"/>
          <a:srcRect/>
          <a:stretch>
            <a:fillRect/>
          </a:stretch>
        </p:blipFill>
        <p:spPr bwMode="auto">
          <a:xfrm>
            <a:off x="3708400" y="2816225"/>
            <a:ext cx="5040313" cy="3781425"/>
          </a:xfrm>
          <a:prstGeom prst="rect">
            <a:avLst/>
          </a:prstGeom>
          <a:noFill/>
          <a:ln w="9525">
            <a:noFill/>
            <a:miter lim="800000"/>
            <a:headEnd/>
            <a:tailEnd/>
          </a:ln>
        </p:spPr>
      </p:pic>
      <p:grpSp>
        <p:nvGrpSpPr>
          <p:cNvPr id="73731" name="Ryhmitä 17"/>
          <p:cNvGrpSpPr>
            <a:grpSpLocks/>
          </p:cNvGrpSpPr>
          <p:nvPr/>
        </p:nvGrpSpPr>
        <p:grpSpPr bwMode="auto">
          <a:xfrm>
            <a:off x="0" y="6300788"/>
            <a:ext cx="9144000" cy="557212"/>
            <a:chOff x="0" y="6300000"/>
            <a:chExt cx="9144000" cy="558000"/>
          </a:xfrm>
        </p:grpSpPr>
        <p:sp>
          <p:nvSpPr>
            <p:cNvPr id="5" name="Suorakulmio 4"/>
            <p:cNvSpPr/>
            <p:nvPr userDrawn="1"/>
          </p:nvSpPr>
          <p:spPr>
            <a:xfrm>
              <a:off x="0" y="6309538"/>
              <a:ext cx="9144000" cy="548462"/>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i-FI" dirty="0">
                <a:solidFill>
                  <a:prstClr val="white"/>
                </a:solidFill>
              </a:endParaRPr>
            </a:p>
          </p:txBody>
        </p:sp>
        <p:cxnSp>
          <p:nvCxnSpPr>
            <p:cNvPr id="15" name="Suora yhdysviiva 14"/>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pic>
        <p:nvPicPr>
          <p:cNvPr id="73734" name="Kuva 5" descr="Turku_Åbo__Eurooppalainen_mv.png"/>
          <p:cNvPicPr>
            <a:picLocks noChangeAspect="1"/>
          </p:cNvPicPr>
          <p:nvPr userDrawn="1"/>
        </p:nvPicPr>
        <p:blipFill>
          <a:blip r:embed="rId15"/>
          <a:srcRect/>
          <a:stretch>
            <a:fillRect/>
          </a:stretch>
        </p:blipFill>
        <p:spPr bwMode="auto">
          <a:xfrm>
            <a:off x="184150" y="5661025"/>
            <a:ext cx="1331913" cy="401638"/>
          </a:xfrm>
          <a:prstGeom prst="rect">
            <a:avLst/>
          </a:prstGeom>
          <a:noFill/>
          <a:ln w="9525">
            <a:noFill/>
            <a:miter lim="800000"/>
            <a:headEnd/>
            <a:tailEnd/>
          </a:ln>
        </p:spPr>
      </p:pic>
      <p:pic>
        <p:nvPicPr>
          <p:cNvPr id="73735" name="Kuva 19" descr="Turku_vaakuna_rgb.jpg"/>
          <p:cNvPicPr>
            <a:picLocks noChangeAspect="1"/>
          </p:cNvPicPr>
          <p:nvPr userDrawn="1"/>
        </p:nvPicPr>
        <p:blipFill>
          <a:blip r:embed="rId16"/>
          <a:srcRect/>
          <a:stretch>
            <a:fillRect/>
          </a:stretch>
        </p:blipFill>
        <p:spPr bwMode="auto">
          <a:xfrm>
            <a:off x="184150" y="184150"/>
            <a:ext cx="1331913" cy="382588"/>
          </a:xfrm>
          <a:prstGeom prst="rect">
            <a:avLst/>
          </a:prstGeom>
          <a:noFill/>
          <a:ln w="9525">
            <a:noFill/>
            <a:miter lim="800000"/>
            <a:headEnd/>
            <a:tailEnd/>
          </a:ln>
        </p:spPr>
      </p:pic>
      <p:pic>
        <p:nvPicPr>
          <p:cNvPr id="73736" name="Kuva 13" descr="tku_powerpoint_piirrospohja_kokonaan.png"/>
          <p:cNvPicPr>
            <a:picLocks noChangeAspect="1"/>
          </p:cNvPicPr>
          <p:nvPr userDrawn="1"/>
        </p:nvPicPr>
        <p:blipFill>
          <a:blip r:embed="rId17"/>
          <a:srcRect b="6384"/>
          <a:stretch>
            <a:fillRect/>
          </a:stretch>
        </p:blipFill>
        <p:spPr bwMode="auto">
          <a:xfrm>
            <a:off x="-3175" y="-188913"/>
            <a:ext cx="9144000" cy="6419851"/>
          </a:xfrm>
          <a:prstGeom prst="rect">
            <a:avLst/>
          </a:prstGeom>
          <a:noFill/>
          <a:ln w="9525">
            <a:noFill/>
            <a:miter lim="800000"/>
            <a:headEnd/>
            <a:tailEnd/>
          </a:ln>
        </p:spPr>
      </p:pic>
      <p:pic>
        <p:nvPicPr>
          <p:cNvPr id="73737" name="Kuva 15" descr="Turku_Åbo__Eurooppalainen_mv.png"/>
          <p:cNvPicPr>
            <a:picLocks noChangeAspect="1"/>
          </p:cNvPicPr>
          <p:nvPr userDrawn="1"/>
        </p:nvPicPr>
        <p:blipFill>
          <a:blip r:embed="rId15"/>
          <a:srcRect/>
          <a:stretch>
            <a:fillRect/>
          </a:stretch>
        </p:blipFill>
        <p:spPr bwMode="auto">
          <a:xfrm>
            <a:off x="184150" y="5661025"/>
            <a:ext cx="1331913" cy="401638"/>
          </a:xfrm>
          <a:prstGeom prst="rect">
            <a:avLst/>
          </a:prstGeom>
          <a:noFill/>
          <a:ln w="9525">
            <a:noFill/>
            <a:miter lim="800000"/>
            <a:headEnd/>
            <a:tailEnd/>
          </a:ln>
        </p:spPr>
      </p:pic>
      <p:sp>
        <p:nvSpPr>
          <p:cNvPr id="73738" name="Tekstin paikkamerkki 2"/>
          <p:cNvSpPr>
            <a:spLocks noGrp="1"/>
          </p:cNvSpPr>
          <p:nvPr>
            <p:ph type="body" idx="1"/>
          </p:nvPr>
        </p:nvSpPr>
        <p:spPr bwMode="auto">
          <a:xfrm>
            <a:off x="684213" y="1627188"/>
            <a:ext cx="7775575" cy="42068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p>
        </p:txBody>
      </p:sp>
      <p:sp>
        <p:nvSpPr>
          <p:cNvPr id="73739" name="Otsikon paikkamerkki 32"/>
          <p:cNvSpPr>
            <a:spLocks noGrp="1"/>
          </p:cNvSpPr>
          <p:nvPr>
            <p:ph type="title"/>
          </p:nvPr>
        </p:nvSpPr>
        <p:spPr bwMode="auto">
          <a:xfrm>
            <a:off x="684213" y="620713"/>
            <a:ext cx="7775575" cy="7969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fi-FI" smtClean="0"/>
              <a:t>Muokkaa perustyylejä naps.</a:t>
            </a:r>
          </a:p>
        </p:txBody>
      </p:sp>
      <p:sp>
        <p:nvSpPr>
          <p:cNvPr id="17" name="Päivämäärän paikkamerkki 1"/>
          <p:cNvSpPr>
            <a:spLocks noGrp="1"/>
          </p:cNvSpPr>
          <p:nvPr>
            <p:ph type="dt" sz="half" idx="2"/>
          </p:nvPr>
        </p:nvSpPr>
        <p:spPr>
          <a:xfrm>
            <a:off x="217488" y="6453188"/>
            <a:ext cx="2133600" cy="365125"/>
          </a:xfrm>
          <a:prstGeom prst="rect">
            <a:avLst/>
          </a:prstGeom>
        </p:spPr>
        <p:txBody>
          <a:bodyPr vert="horz" lIns="91440" tIns="45720" rIns="91440" bIns="45720" rtlCol="0" anchor="ctr"/>
          <a:lstStyle>
            <a:lvl1pPr fontAlgn="base">
              <a:spcBef>
                <a:spcPct val="0"/>
              </a:spcBef>
              <a:spcAft>
                <a:spcPct val="0"/>
              </a:spcAft>
              <a:defRPr sz="1000" smtClean="0">
                <a:solidFill>
                  <a:schemeClr val="tx1"/>
                </a:solidFill>
                <a:latin typeface="+mn-lt"/>
                <a:cs typeface="+mn-cs"/>
              </a:defRPr>
            </a:lvl1pPr>
          </a:lstStyle>
          <a:p>
            <a:pPr>
              <a:defRPr/>
            </a:pPr>
            <a:fld id="{51569AE8-7D8A-48EB-A225-3A1391B64480}" type="datetime1">
              <a:rPr lang="fi-FI" smtClean="0">
                <a:solidFill>
                  <a:srgbClr val="000000"/>
                </a:solidFill>
              </a:rPr>
              <a:t>5.3.2015</a:t>
            </a:fld>
            <a:endParaRPr lang="fi-FI">
              <a:solidFill>
                <a:srgbClr val="000000"/>
              </a:solidFill>
            </a:endParaRPr>
          </a:p>
        </p:txBody>
      </p:sp>
      <p:sp>
        <p:nvSpPr>
          <p:cNvPr id="18" name="Dian numeron paikkamerkki 3"/>
          <p:cNvSpPr>
            <a:spLocks noGrp="1"/>
          </p:cNvSpPr>
          <p:nvPr>
            <p:ph type="sldNum" sz="quarter" idx="4"/>
          </p:nvPr>
        </p:nvSpPr>
        <p:spPr>
          <a:xfrm>
            <a:off x="6875463" y="6448425"/>
            <a:ext cx="2133600" cy="365125"/>
          </a:xfrm>
          <a:prstGeom prst="rect">
            <a:avLst/>
          </a:prstGeom>
        </p:spPr>
        <p:txBody>
          <a:bodyPr vert="horz" lIns="91440" tIns="45720" rIns="91440" bIns="45720" rtlCol="0" anchor="ctr"/>
          <a:lstStyle>
            <a:lvl1pPr algn="r" fontAlgn="base">
              <a:spcBef>
                <a:spcPct val="0"/>
              </a:spcBef>
              <a:spcAft>
                <a:spcPct val="0"/>
              </a:spcAft>
              <a:defRPr sz="1000">
                <a:solidFill>
                  <a:schemeClr val="tx1"/>
                </a:solidFill>
                <a:latin typeface="+mn-lt"/>
                <a:cs typeface="+mn-cs"/>
              </a:defRPr>
            </a:lvl1pPr>
          </a:lstStyle>
          <a:p>
            <a:pPr>
              <a:defRPr/>
            </a:pPr>
            <a:fld id="{7CC40AA6-971C-4153-837F-E33A43BA4118}" type="slidenum">
              <a:rPr lang="fi-FI">
                <a:solidFill>
                  <a:srgbClr val="000000"/>
                </a:solidFill>
              </a:rPr>
              <a:pPr>
                <a:defRPr/>
              </a:pPr>
              <a:t>‹#›</a:t>
            </a:fld>
            <a:endParaRPr lang="fi-FI" dirty="0">
              <a:solidFill>
                <a:srgbClr val="000000"/>
              </a:solidFill>
            </a:endParaRPr>
          </a:p>
        </p:txBody>
      </p:sp>
    </p:spTree>
    <p:extLst>
      <p:ext uri="{BB962C8B-B14F-4D97-AF65-F5344CB8AC3E}">
        <p14:creationId xmlns:p14="http://schemas.microsoft.com/office/powerpoint/2010/main" val="125849424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timing>
    <p:tnLst>
      <p:par>
        <p:cTn id="1" dur="indefinite" restart="never" nodeType="tmRoot"/>
      </p:par>
    </p:tnLst>
  </p:timing>
  <p:hf hdr="0" ftr="0"/>
  <p:txStyles>
    <p:titleStyle>
      <a:lvl1pPr algn="l" rtl="0" fontAlgn="base">
        <a:spcBef>
          <a:spcPct val="0"/>
        </a:spcBef>
        <a:spcAft>
          <a:spcPct val="0"/>
        </a:spcAft>
        <a:defRPr sz="3200" b="1">
          <a:solidFill>
            <a:srgbClr val="00468B"/>
          </a:solidFill>
          <a:latin typeface="+mj-lt"/>
          <a:ea typeface="+mj-ea"/>
          <a:cs typeface="+mj-cs"/>
        </a:defRPr>
      </a:lvl1pPr>
      <a:lvl2pPr algn="l" rtl="0" fontAlgn="base">
        <a:spcBef>
          <a:spcPct val="0"/>
        </a:spcBef>
        <a:spcAft>
          <a:spcPct val="0"/>
        </a:spcAft>
        <a:defRPr sz="3200" b="1">
          <a:solidFill>
            <a:srgbClr val="00468B"/>
          </a:solidFill>
          <a:latin typeface="Arial" charset="0"/>
          <a:cs typeface="Arial" charset="0"/>
        </a:defRPr>
      </a:lvl2pPr>
      <a:lvl3pPr algn="l" rtl="0" fontAlgn="base">
        <a:spcBef>
          <a:spcPct val="0"/>
        </a:spcBef>
        <a:spcAft>
          <a:spcPct val="0"/>
        </a:spcAft>
        <a:defRPr sz="3200" b="1">
          <a:solidFill>
            <a:srgbClr val="00468B"/>
          </a:solidFill>
          <a:latin typeface="Arial" charset="0"/>
          <a:cs typeface="Arial" charset="0"/>
        </a:defRPr>
      </a:lvl3pPr>
      <a:lvl4pPr algn="l" rtl="0" fontAlgn="base">
        <a:spcBef>
          <a:spcPct val="0"/>
        </a:spcBef>
        <a:spcAft>
          <a:spcPct val="0"/>
        </a:spcAft>
        <a:defRPr sz="3200" b="1">
          <a:solidFill>
            <a:srgbClr val="00468B"/>
          </a:solidFill>
          <a:latin typeface="Arial" charset="0"/>
          <a:cs typeface="Arial" charset="0"/>
        </a:defRPr>
      </a:lvl4pPr>
      <a:lvl5pPr algn="l" rtl="0" fontAlgn="base">
        <a:spcBef>
          <a:spcPct val="0"/>
        </a:spcBef>
        <a:spcAft>
          <a:spcPct val="0"/>
        </a:spcAft>
        <a:defRPr sz="3200" b="1">
          <a:solidFill>
            <a:srgbClr val="00468B"/>
          </a:solidFill>
          <a:latin typeface="Arial" charset="0"/>
          <a:cs typeface="Arial" charset="0"/>
        </a:defRPr>
      </a:lvl5pPr>
      <a:lvl6pPr marL="457200" algn="l" rtl="0" fontAlgn="base">
        <a:spcBef>
          <a:spcPct val="0"/>
        </a:spcBef>
        <a:spcAft>
          <a:spcPct val="0"/>
        </a:spcAft>
        <a:defRPr sz="3200" b="1">
          <a:solidFill>
            <a:srgbClr val="00468B"/>
          </a:solidFill>
          <a:latin typeface="Arial" charset="0"/>
          <a:cs typeface="Arial" charset="0"/>
        </a:defRPr>
      </a:lvl6pPr>
      <a:lvl7pPr marL="914400" algn="l" rtl="0" fontAlgn="base">
        <a:spcBef>
          <a:spcPct val="0"/>
        </a:spcBef>
        <a:spcAft>
          <a:spcPct val="0"/>
        </a:spcAft>
        <a:defRPr sz="3200" b="1">
          <a:solidFill>
            <a:srgbClr val="00468B"/>
          </a:solidFill>
          <a:latin typeface="Arial" charset="0"/>
          <a:cs typeface="Arial" charset="0"/>
        </a:defRPr>
      </a:lvl7pPr>
      <a:lvl8pPr marL="1371600" algn="l" rtl="0" fontAlgn="base">
        <a:spcBef>
          <a:spcPct val="0"/>
        </a:spcBef>
        <a:spcAft>
          <a:spcPct val="0"/>
        </a:spcAft>
        <a:defRPr sz="3200" b="1">
          <a:solidFill>
            <a:srgbClr val="00468B"/>
          </a:solidFill>
          <a:latin typeface="Arial" charset="0"/>
          <a:cs typeface="Arial" charset="0"/>
        </a:defRPr>
      </a:lvl8pPr>
      <a:lvl9pPr marL="1828800" algn="l" rtl="0" fontAlgn="base">
        <a:spcBef>
          <a:spcPct val="0"/>
        </a:spcBef>
        <a:spcAft>
          <a:spcPct val="0"/>
        </a:spcAft>
        <a:defRPr sz="3200" b="1">
          <a:solidFill>
            <a:srgbClr val="00468B"/>
          </a:solidFill>
          <a:latin typeface="Arial" charset="0"/>
          <a:cs typeface="Arial" charset="0"/>
        </a:defRPr>
      </a:lvl9pPr>
    </p:titleStyle>
    <p:bodyStyle>
      <a:lvl1pPr marL="285750" indent="-285750" algn="l" rtl="0" fontAlgn="base">
        <a:spcBef>
          <a:spcPts val="25"/>
        </a:spcBef>
        <a:spcAft>
          <a:spcPct val="0"/>
        </a:spcAft>
        <a:buClr>
          <a:srgbClr val="00468B"/>
        </a:buClr>
        <a:buSzPct val="120000"/>
        <a:buFont typeface="Arial" charset="0"/>
        <a:buChar char="•"/>
        <a:defRPr sz="2000" b="1">
          <a:solidFill>
            <a:srgbClr val="000000"/>
          </a:solidFill>
          <a:latin typeface="+mn-lt"/>
          <a:ea typeface="+mn-ea"/>
          <a:cs typeface="+mn-cs"/>
        </a:defRPr>
      </a:lvl1pPr>
      <a:lvl2pPr marL="742950" indent="-285750" algn="l" rtl="0" fontAlgn="base">
        <a:spcBef>
          <a:spcPct val="20000"/>
        </a:spcBef>
        <a:spcAft>
          <a:spcPct val="0"/>
        </a:spcAft>
        <a:buClr>
          <a:srgbClr val="298AAD"/>
        </a:buClr>
        <a:buFont typeface="Arial" charset="0"/>
        <a:buChar char="•"/>
        <a:defRPr>
          <a:solidFill>
            <a:srgbClr val="000000"/>
          </a:solidFill>
          <a:latin typeface="+mn-lt"/>
          <a:cs typeface="+mn-cs"/>
        </a:defRPr>
      </a:lvl2pPr>
      <a:lvl3pPr marL="1143000" indent="-228600" algn="l" rtl="0" fontAlgn="base">
        <a:spcBef>
          <a:spcPct val="20000"/>
        </a:spcBef>
        <a:spcAft>
          <a:spcPct val="0"/>
        </a:spcAft>
        <a:buClr>
          <a:srgbClr val="298AAD"/>
        </a:buClr>
        <a:buFont typeface="Arial" charset="0"/>
        <a:buChar char="•"/>
        <a:defRPr>
          <a:solidFill>
            <a:srgbClr val="000000"/>
          </a:solidFill>
          <a:latin typeface="+mn-lt"/>
          <a:cs typeface="+mn-cs"/>
        </a:defRPr>
      </a:lvl3pPr>
      <a:lvl4pPr marL="1600200" indent="-228600" algn="l" rtl="0" fontAlgn="base">
        <a:spcBef>
          <a:spcPct val="20000"/>
        </a:spcBef>
        <a:spcAft>
          <a:spcPct val="0"/>
        </a:spcAft>
        <a:buClr>
          <a:srgbClr val="298AAD"/>
        </a:buClr>
        <a:buFont typeface="Arial" charset="0"/>
        <a:buChar char="•"/>
        <a:defRPr>
          <a:solidFill>
            <a:srgbClr val="000000"/>
          </a:solidFill>
          <a:latin typeface="+mn-lt"/>
          <a:cs typeface="+mn-cs"/>
        </a:defRPr>
      </a:lvl4pPr>
      <a:lvl5pPr marL="2057400" indent="-228600" algn="l" rtl="0" fontAlgn="base">
        <a:spcBef>
          <a:spcPct val="20000"/>
        </a:spcBef>
        <a:spcAft>
          <a:spcPct val="0"/>
        </a:spcAft>
        <a:buClr>
          <a:srgbClr val="298AAD"/>
        </a:buClr>
        <a:buFont typeface="Arial" charset="0"/>
        <a:buChar char="•"/>
        <a:defRPr>
          <a:solidFill>
            <a:srgbClr val="000000"/>
          </a:solidFill>
          <a:latin typeface="+mn-lt"/>
          <a:cs typeface="+mn-cs"/>
        </a:defRPr>
      </a:lvl5pPr>
      <a:lvl6pPr marL="2514600" indent="-228600" algn="l" rtl="0" fontAlgn="base">
        <a:spcBef>
          <a:spcPct val="20000"/>
        </a:spcBef>
        <a:spcAft>
          <a:spcPct val="0"/>
        </a:spcAft>
        <a:buClr>
          <a:srgbClr val="298AAD"/>
        </a:buClr>
        <a:buFont typeface="Arial" charset="0"/>
        <a:buChar char="•"/>
        <a:defRPr>
          <a:solidFill>
            <a:srgbClr val="000000"/>
          </a:solidFill>
          <a:latin typeface="+mn-lt"/>
          <a:cs typeface="+mn-cs"/>
        </a:defRPr>
      </a:lvl6pPr>
      <a:lvl7pPr marL="2971800" indent="-228600" algn="l" rtl="0" fontAlgn="base">
        <a:spcBef>
          <a:spcPct val="20000"/>
        </a:spcBef>
        <a:spcAft>
          <a:spcPct val="0"/>
        </a:spcAft>
        <a:buClr>
          <a:srgbClr val="298AAD"/>
        </a:buClr>
        <a:buFont typeface="Arial" charset="0"/>
        <a:buChar char="•"/>
        <a:defRPr>
          <a:solidFill>
            <a:srgbClr val="000000"/>
          </a:solidFill>
          <a:latin typeface="+mn-lt"/>
          <a:cs typeface="+mn-cs"/>
        </a:defRPr>
      </a:lvl7pPr>
      <a:lvl8pPr marL="3429000" indent="-228600" algn="l" rtl="0" fontAlgn="base">
        <a:spcBef>
          <a:spcPct val="20000"/>
        </a:spcBef>
        <a:spcAft>
          <a:spcPct val="0"/>
        </a:spcAft>
        <a:buClr>
          <a:srgbClr val="298AAD"/>
        </a:buClr>
        <a:buFont typeface="Arial" charset="0"/>
        <a:buChar char="•"/>
        <a:defRPr>
          <a:solidFill>
            <a:srgbClr val="000000"/>
          </a:solidFill>
          <a:latin typeface="+mn-lt"/>
          <a:cs typeface="+mn-cs"/>
        </a:defRPr>
      </a:lvl8pPr>
      <a:lvl9pPr marL="3886200" indent="-228600" algn="l" rtl="0" fontAlgn="base">
        <a:spcBef>
          <a:spcPct val="20000"/>
        </a:spcBef>
        <a:spcAft>
          <a:spcPct val="0"/>
        </a:spcAft>
        <a:buClr>
          <a:srgbClr val="298AAD"/>
        </a:buClr>
        <a:buFont typeface="Arial" charset="0"/>
        <a:buChar char="•"/>
        <a:defRPr>
          <a:solidFill>
            <a:srgbClr val="000000"/>
          </a:solidFill>
          <a:latin typeface="+mn-lt"/>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Otsikko 1"/>
          <p:cNvSpPr>
            <a:spLocks noGrp="1"/>
          </p:cNvSpPr>
          <p:nvPr>
            <p:ph type="title" idx="4294967295"/>
          </p:nvPr>
        </p:nvSpPr>
        <p:spPr>
          <a:xfrm>
            <a:off x="684337" y="1628626"/>
            <a:ext cx="7992119" cy="3384550"/>
          </a:xfrm>
        </p:spPr>
        <p:txBody>
          <a:bodyPr/>
          <a:lstStyle/>
          <a:p>
            <a:pPr algn="ctr"/>
            <a:r>
              <a:rPr lang="fi-FI" b="0" dirty="0" smtClean="0">
                <a:solidFill>
                  <a:schemeClr val="tx1"/>
                </a:solidFill>
              </a:rPr>
              <a:t/>
            </a:r>
            <a:br>
              <a:rPr lang="fi-FI" b="0" dirty="0" smtClean="0">
                <a:solidFill>
                  <a:schemeClr val="tx1"/>
                </a:solidFill>
              </a:rPr>
            </a:br>
            <a:r>
              <a:rPr lang="fi-FI" b="0">
                <a:solidFill>
                  <a:schemeClr val="tx1"/>
                </a:solidFill>
              </a:rPr>
              <a:t/>
            </a:r>
            <a:br>
              <a:rPr lang="fi-FI" b="0">
                <a:solidFill>
                  <a:schemeClr val="tx1"/>
                </a:solidFill>
              </a:rPr>
            </a:br>
            <a:r>
              <a:rPr lang="fi-FI" b="0" smtClean="0">
                <a:solidFill>
                  <a:schemeClr val="tx1"/>
                </a:solidFill>
              </a:rPr>
              <a:t/>
            </a:r>
            <a:br>
              <a:rPr lang="fi-FI" b="0" smtClean="0">
                <a:solidFill>
                  <a:schemeClr val="tx1"/>
                </a:solidFill>
              </a:rPr>
            </a:br>
            <a:r>
              <a:rPr lang="fi-FI" b="0">
                <a:solidFill>
                  <a:schemeClr val="tx1"/>
                </a:solidFill>
              </a:rPr>
              <a:t/>
            </a:r>
            <a:br>
              <a:rPr lang="fi-FI" b="0">
                <a:solidFill>
                  <a:schemeClr val="tx1"/>
                </a:solidFill>
              </a:rPr>
            </a:br>
            <a:r>
              <a:rPr lang="fi-FI" b="0" smtClean="0">
                <a:solidFill>
                  <a:schemeClr val="tx1"/>
                </a:solidFill>
              </a:rPr>
              <a:t/>
            </a:r>
            <a:br>
              <a:rPr lang="fi-FI" b="0" smtClean="0">
                <a:solidFill>
                  <a:schemeClr val="tx1"/>
                </a:solidFill>
              </a:rPr>
            </a:br>
            <a:r>
              <a:rPr lang="fi-FI" b="0">
                <a:solidFill>
                  <a:schemeClr val="tx1"/>
                </a:solidFill>
              </a:rPr>
              <a:t/>
            </a:r>
            <a:br>
              <a:rPr lang="fi-FI" b="0">
                <a:solidFill>
                  <a:schemeClr val="tx1"/>
                </a:solidFill>
              </a:rPr>
            </a:br>
            <a:r>
              <a:rPr lang="fi-FI" b="0" smtClean="0">
                <a:solidFill>
                  <a:srgbClr val="0070C0"/>
                </a:solidFill>
              </a:rPr>
              <a:t>Toimintoanalyysin </a:t>
            </a:r>
            <a:r>
              <a:rPr lang="fi-FI" b="0" dirty="0" smtClean="0">
                <a:solidFill>
                  <a:srgbClr val="0070C0"/>
                </a:solidFill>
              </a:rPr>
              <a:t/>
            </a:r>
            <a:br>
              <a:rPr lang="fi-FI" b="0" dirty="0" smtClean="0">
                <a:solidFill>
                  <a:srgbClr val="0070C0"/>
                </a:solidFill>
              </a:rPr>
            </a:br>
            <a:r>
              <a:rPr lang="fi-FI" b="0" dirty="0" smtClean="0">
                <a:solidFill>
                  <a:srgbClr val="0070C0"/>
                </a:solidFill>
              </a:rPr>
              <a:t>toimenpide-ehdotukset,  </a:t>
            </a:r>
            <a:r>
              <a:rPr lang="fi-FI" b="0">
                <a:solidFill>
                  <a:srgbClr val="0070C0"/>
                </a:solidFill>
              </a:rPr>
              <a:t/>
            </a:r>
            <a:br>
              <a:rPr lang="fi-FI" b="0">
                <a:solidFill>
                  <a:srgbClr val="0070C0"/>
                </a:solidFill>
              </a:rPr>
            </a:br>
            <a:r>
              <a:rPr lang="fi-FI" b="0" smtClean="0">
                <a:solidFill>
                  <a:srgbClr val="0070C0"/>
                </a:solidFill>
              </a:rPr>
              <a:t>Kiinteistötoimiala</a:t>
            </a:r>
            <a:r>
              <a:rPr lang="fi-FI" b="0" dirty="0">
                <a:solidFill>
                  <a:schemeClr val="tx1"/>
                </a:solidFill>
              </a:rPr>
              <a:t/>
            </a:r>
            <a:br>
              <a:rPr lang="fi-FI" b="0" dirty="0">
                <a:solidFill>
                  <a:schemeClr val="tx1"/>
                </a:solidFill>
              </a:rPr>
            </a:br>
            <a:r>
              <a:rPr lang="fi-FI" b="0" dirty="0" smtClean="0">
                <a:solidFill>
                  <a:schemeClr val="tx1"/>
                </a:solidFill>
              </a:rPr>
              <a:t/>
            </a:r>
            <a:br>
              <a:rPr lang="fi-FI" b="0" dirty="0" smtClean="0">
                <a:solidFill>
                  <a:schemeClr val="tx1"/>
                </a:solidFill>
              </a:rPr>
            </a:br>
            <a:r>
              <a:rPr lang="fi-FI" dirty="0">
                <a:solidFill>
                  <a:schemeClr val="tx1"/>
                </a:solidFill>
              </a:rPr>
              <a:t/>
            </a:r>
            <a:br>
              <a:rPr lang="fi-FI" dirty="0">
                <a:solidFill>
                  <a:schemeClr val="tx1"/>
                </a:solidFill>
              </a:rPr>
            </a:br>
            <a:r>
              <a:rPr lang="fi-FI" sz="3600" dirty="0">
                <a:solidFill>
                  <a:schemeClr val="tx1"/>
                </a:solidFill>
              </a:rPr>
              <a:t/>
            </a:r>
            <a:br>
              <a:rPr lang="fi-FI" sz="3600" dirty="0">
                <a:solidFill>
                  <a:schemeClr val="tx1"/>
                </a:solidFill>
              </a:rPr>
            </a:br>
            <a:endParaRPr lang="fi-FI" sz="2800" dirty="0">
              <a:solidFill>
                <a:schemeClr val="tx1"/>
              </a:solidFill>
            </a:endParaRPr>
          </a:p>
        </p:txBody>
      </p:sp>
      <p:sp>
        <p:nvSpPr>
          <p:cNvPr id="74755" name="Päivämäärän paikkamerkki 3"/>
          <p:cNvSpPr txBox="1">
            <a:spLocks noGrp="1"/>
          </p:cNvSpPr>
          <p:nvPr/>
        </p:nvSpPr>
        <p:spPr bwMode="auto">
          <a:xfrm>
            <a:off x="217488" y="6453188"/>
            <a:ext cx="2133600" cy="365125"/>
          </a:xfrm>
          <a:prstGeom prst="rect">
            <a:avLst/>
          </a:prstGeom>
          <a:noFill/>
          <a:ln w="9525">
            <a:noFill/>
            <a:miter lim="800000"/>
            <a:headEnd/>
            <a:tailEnd/>
          </a:ln>
        </p:spPr>
        <p:txBody>
          <a:bodyPr anchor="ctr"/>
          <a:lstStyle/>
          <a:p>
            <a:pPr fontAlgn="base">
              <a:spcBef>
                <a:spcPct val="0"/>
              </a:spcBef>
              <a:spcAft>
                <a:spcPct val="0"/>
              </a:spcAft>
            </a:pPr>
            <a:endParaRPr lang="fi-FI" sz="1000" dirty="0">
              <a:solidFill>
                <a:srgbClr val="000000"/>
              </a:solidFill>
            </a:endParaRPr>
          </a:p>
        </p:txBody>
      </p:sp>
      <p:sp>
        <p:nvSpPr>
          <p:cNvPr id="74756" name="Dian numeron paikkamerkki 5"/>
          <p:cNvSpPr txBox="1">
            <a:spLocks noGrp="1"/>
          </p:cNvSpPr>
          <p:nvPr/>
        </p:nvSpPr>
        <p:spPr bwMode="auto">
          <a:xfrm>
            <a:off x="6875463" y="6448425"/>
            <a:ext cx="2133600" cy="365125"/>
          </a:xfrm>
          <a:prstGeom prst="rect">
            <a:avLst/>
          </a:prstGeom>
          <a:noFill/>
          <a:ln w="9525">
            <a:noFill/>
            <a:miter lim="800000"/>
            <a:headEnd/>
            <a:tailEnd/>
          </a:ln>
        </p:spPr>
        <p:txBody>
          <a:bodyPr anchor="ctr"/>
          <a:lstStyle/>
          <a:p>
            <a:pPr algn="r" fontAlgn="base">
              <a:spcBef>
                <a:spcPct val="0"/>
              </a:spcBef>
              <a:spcAft>
                <a:spcPct val="0"/>
              </a:spcAft>
            </a:pPr>
            <a:fld id="{806F22E4-B705-43FA-AFB3-9ED585BA262A}" type="slidenum">
              <a:rPr lang="fi-FI" sz="1000">
                <a:solidFill>
                  <a:srgbClr val="000000"/>
                </a:solidFill>
              </a:rPr>
              <a:pPr algn="r" fontAlgn="base">
                <a:spcBef>
                  <a:spcPct val="0"/>
                </a:spcBef>
                <a:spcAft>
                  <a:spcPct val="0"/>
                </a:spcAft>
              </a:pPr>
              <a:t>1</a:t>
            </a:fld>
            <a:endParaRPr lang="fi-FI" sz="1000">
              <a:solidFill>
                <a:srgbClr val="000000"/>
              </a:solidFill>
            </a:endParaRPr>
          </a:p>
        </p:txBody>
      </p:sp>
      <p:sp>
        <p:nvSpPr>
          <p:cNvPr id="4" name="Päivämäärän paikkamerkki 3"/>
          <p:cNvSpPr>
            <a:spLocks noGrp="1"/>
          </p:cNvSpPr>
          <p:nvPr>
            <p:ph type="dt" sz="half" idx="10"/>
          </p:nvPr>
        </p:nvSpPr>
        <p:spPr/>
        <p:txBody>
          <a:bodyPr/>
          <a:lstStyle/>
          <a:p>
            <a:pPr>
              <a:defRPr/>
            </a:pPr>
            <a:fld id="{718715A6-57E7-4BF3-BBE0-827CB829CAE8}" type="datetime1">
              <a:rPr lang="fi-FI" smtClean="0">
                <a:solidFill>
                  <a:srgbClr val="000000"/>
                </a:solidFill>
              </a:rPr>
              <a:t>5.3.2015</a:t>
            </a:fld>
            <a:endParaRPr lang="fi-FI" dirty="0">
              <a:solidFill>
                <a:srgbClr val="000000"/>
              </a:solidFill>
            </a:endParaRPr>
          </a:p>
        </p:txBody>
      </p:sp>
      <p:sp>
        <p:nvSpPr>
          <p:cNvPr id="5" name="Dian numeron paikkamerkki 4"/>
          <p:cNvSpPr>
            <a:spLocks noGrp="1"/>
          </p:cNvSpPr>
          <p:nvPr>
            <p:ph type="sldNum" sz="quarter" idx="11"/>
          </p:nvPr>
        </p:nvSpPr>
        <p:spPr/>
        <p:txBody>
          <a:bodyPr/>
          <a:lstStyle/>
          <a:p>
            <a:pPr>
              <a:defRPr/>
            </a:pPr>
            <a:fld id="{3FE0DAB0-ABE6-4285-BB20-51313E84F577}" type="slidenum">
              <a:rPr lang="fi-FI" smtClean="0">
                <a:solidFill>
                  <a:srgbClr val="000000"/>
                </a:solidFill>
              </a:rPr>
              <a:pPr>
                <a:defRPr/>
              </a:pPr>
              <a:t>1</a:t>
            </a:fld>
            <a:endParaRPr lang="fi-FI" dirty="0">
              <a:solidFill>
                <a:srgbClr val="000000"/>
              </a:solidFill>
            </a:endParaRPr>
          </a:p>
        </p:txBody>
      </p:sp>
    </p:spTree>
    <p:extLst>
      <p:ext uri="{BB962C8B-B14F-4D97-AF65-F5344CB8AC3E}">
        <p14:creationId xmlns:p14="http://schemas.microsoft.com/office/powerpoint/2010/main" val="2098065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56A34A82-DA66-43FB-8918-8FF59AA156A2}" type="datetime1">
              <a:rPr lang="fi-FI" smtClean="0">
                <a:solidFill>
                  <a:prstClr val="black">
                    <a:tint val="75000"/>
                  </a:prstClr>
                </a:solidFill>
              </a:rPr>
              <a:t>5.3.2015</a:t>
            </a:fld>
            <a:endParaRPr lang="fi-FI" dirty="0">
              <a:solidFill>
                <a:prstClr val="black">
                  <a:tint val="75000"/>
                </a:prstClr>
              </a:solidFill>
            </a:endParaRPr>
          </a:p>
        </p:txBody>
      </p:sp>
      <p:sp>
        <p:nvSpPr>
          <p:cNvPr id="6" name="Dian numeron paikkamerkki 5"/>
          <p:cNvSpPr>
            <a:spLocks noGrp="1"/>
          </p:cNvSpPr>
          <p:nvPr>
            <p:ph type="sldNum" sz="quarter" idx="16"/>
          </p:nvPr>
        </p:nvSpPr>
        <p:spPr/>
        <p:txBody>
          <a:bodyPr/>
          <a:lstStyle/>
          <a:p>
            <a:fld id="{5313BD74-EA17-574A-98E7-0901538991B3}" type="slidenum">
              <a:rPr lang="fi-FI" smtClean="0">
                <a:solidFill>
                  <a:prstClr val="black">
                    <a:tint val="75000"/>
                  </a:prstClr>
                </a:solidFill>
              </a:rPr>
              <a:pPr/>
              <a:t>10</a:t>
            </a:fld>
            <a:endParaRPr lang="fi-FI">
              <a:solidFill>
                <a:prstClr val="black">
                  <a:tint val="75000"/>
                </a:prstClr>
              </a:solidFill>
            </a:endParaRPr>
          </a:p>
        </p:txBody>
      </p:sp>
      <p:graphicFrame>
        <p:nvGraphicFramePr>
          <p:cNvPr id="7" name="Taulukko 6"/>
          <p:cNvGraphicFramePr>
            <a:graphicFrameLocks noGrp="1"/>
          </p:cNvGraphicFramePr>
          <p:nvPr>
            <p:extLst>
              <p:ext uri="{D42A27DB-BD31-4B8C-83A1-F6EECF244321}">
                <p14:modId xmlns:p14="http://schemas.microsoft.com/office/powerpoint/2010/main" val="1981989660"/>
              </p:ext>
            </p:extLst>
          </p:nvPr>
        </p:nvGraphicFramePr>
        <p:xfrm>
          <a:off x="20982" y="908720"/>
          <a:ext cx="9108504" cy="5512686"/>
        </p:xfrm>
        <a:graphic>
          <a:graphicData uri="http://schemas.openxmlformats.org/drawingml/2006/table">
            <a:tbl>
              <a:tblPr firstRow="1" bandRow="1">
                <a:tableStyleId>{5C22544A-7EE6-4342-B048-85BDC9FD1C3A}</a:tableStyleId>
              </a:tblPr>
              <a:tblGrid>
                <a:gridCol w="3110858"/>
                <a:gridCol w="5997646"/>
              </a:tblGrid>
              <a:tr h="374396">
                <a:tc>
                  <a:txBody>
                    <a:bodyPr/>
                    <a:lstStyle/>
                    <a:p>
                      <a:r>
                        <a:rPr lang="fi-FI" sz="1600" dirty="0" smtClean="0"/>
                        <a:t>Kiinteistötoimiala</a:t>
                      </a:r>
                      <a:endParaRPr lang="fi-FI"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i-FI" sz="1600" dirty="0" smtClean="0"/>
                    </a:p>
                  </a:txBody>
                  <a:tcPr/>
                </a:tc>
              </a:tr>
              <a:tr h="374396">
                <a:tc>
                  <a:txBody>
                    <a:bodyPr/>
                    <a:lstStyle/>
                    <a:p>
                      <a:r>
                        <a:rPr lang="fi-FI" sz="1300" b="1" dirty="0" smtClean="0"/>
                        <a:t>Toiminto:</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Kiinteistönmuodostus</a:t>
                      </a:r>
                      <a:r>
                        <a:rPr lang="fi-FI" sz="1300" b="0" baseline="0" dirty="0" smtClean="0"/>
                        <a:t> ja maastomittaus: maastomittaus</a:t>
                      </a:r>
                      <a:endParaRPr lang="fi-FI" sz="1300" b="0" dirty="0" smtClean="0"/>
                    </a:p>
                  </a:txBody>
                  <a:tcPr/>
                </a:tc>
              </a:tr>
              <a:tr h="291549">
                <a:tc>
                  <a:txBody>
                    <a:bodyPr/>
                    <a:lstStyle/>
                    <a:p>
                      <a:r>
                        <a:rPr lang="fi-FI" sz="1300" b="1" dirty="0" smtClean="0"/>
                        <a:t>Toimenpide:</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Keskitytään ydintoimintoihin maastomittauksissa</a:t>
                      </a:r>
                    </a:p>
                  </a:txBody>
                  <a:tcPr/>
                </a:tc>
              </a:tr>
              <a:tr h="1530054">
                <a:tc>
                  <a:txBody>
                    <a:bodyPr/>
                    <a:lstStyle/>
                    <a:p>
                      <a:r>
                        <a:rPr lang="fi-FI" sz="1300" b="1" dirty="0" smtClean="0"/>
                        <a:t>Toimenpiteen tarkempi kuvaus: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aseline="0" dirty="0" smtClean="0"/>
                        <a:t>Tavoitteena jatkossa keskittyä viranomaismittauksiin, tarpeen vaatiessa muut mittaukset (maastomallit, erikoismittaukset yms.) tilataan konsultilta. Selvitetään maastomittauksessa tarvittava resursointi. Resurssit tulevat joka tapauksessa vähenemään </a:t>
                      </a:r>
                      <a:r>
                        <a:rPr lang="fi-FI" sz="1300" baseline="0" dirty="0" err="1" smtClean="0"/>
                        <a:t>eläköitymisten</a:t>
                      </a:r>
                      <a:r>
                        <a:rPr lang="fi-FI" sz="1300" baseline="0" dirty="0" smtClean="0"/>
                        <a:t> myötä. Resurssien vähentyessä keskitytään ydintoimintoihin ja ylläpidetään osaamista niissä. Tehostetaan toimintaa hyödyntäen teknistä kehitystä (mm. uusilla laitteilla, toimivalla tilausjärjestelmällä). Voi tarkoittaa joidenkin työntekijöiden toimenkuvien muuttumista.</a:t>
                      </a:r>
                      <a:endParaRPr lang="fi-FI" sz="1300" dirty="0" smtClean="0"/>
                    </a:p>
                  </a:txBody>
                  <a:tcPr/>
                </a:tc>
              </a:tr>
              <a:tr h="316959">
                <a:tc>
                  <a:txBody>
                    <a:bodyPr/>
                    <a:lstStyle/>
                    <a:p>
                      <a:r>
                        <a:rPr lang="fi-FI" sz="1300" b="1" dirty="0" smtClean="0"/>
                        <a:t>Osallistuvat tahot?</a:t>
                      </a:r>
                      <a:endParaRPr lang="fi-FI" sz="1300" b="1" dirty="0"/>
                    </a:p>
                  </a:txBody>
                  <a:tcPr/>
                </a:tc>
                <a:tc>
                  <a:txBody>
                    <a:bodyPr/>
                    <a:lstStyle/>
                    <a:p>
                      <a:r>
                        <a:rPr lang="fi-FI" sz="1300" dirty="0" smtClean="0"/>
                        <a:t>Ympäristötoimiala, konsernihallinto</a:t>
                      </a:r>
                    </a:p>
                  </a:txBody>
                  <a:tcPr/>
                </a:tc>
              </a:tr>
              <a:tr h="374396">
                <a:tc>
                  <a:txBody>
                    <a:bodyPr/>
                    <a:lstStyle/>
                    <a:p>
                      <a:r>
                        <a:rPr lang="fi-FI" sz="1300" b="1" dirty="0" smtClean="0"/>
                        <a:t>Toimivalta</a:t>
                      </a:r>
                      <a:r>
                        <a:rPr lang="fi-FI" sz="1300" b="1" baseline="0" dirty="0" smtClean="0"/>
                        <a:t> ja päätösehdotus</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Kaupunginjohtajan</a:t>
                      </a:r>
                      <a:r>
                        <a:rPr lang="fi-FI" sz="1300" baseline="0" dirty="0" smtClean="0"/>
                        <a:t> päätöksellä perustetaan työryhmä, jonka tehtävänä on selvittää Kiinteistöliikelaitoksen uudelleenorganisoitumismahdollisuus. Tässä yhteydessä analysoidaan myös KITO-YTO viranomaistoimintojen kokonaisuus.</a:t>
                      </a:r>
                      <a:endParaRPr lang="fi-FI" sz="1300" dirty="0" smtClean="0"/>
                    </a:p>
                  </a:txBody>
                  <a:tcPr/>
                </a:tc>
              </a:tr>
              <a:tr h="374396">
                <a:tc>
                  <a:txBody>
                    <a:bodyPr/>
                    <a:lstStyle/>
                    <a:p>
                      <a:r>
                        <a:rPr lang="fi-FI" sz="1300" b="1" dirty="0" smtClean="0"/>
                        <a:t>Vaikutukset, </a:t>
                      </a:r>
                      <a:r>
                        <a:rPr lang="fi-FI" sz="1300" b="1" dirty="0" err="1" smtClean="0"/>
                        <a:t>htv</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Tässä toiminnossa (eläkkeelle siirtymiset)</a:t>
                      </a:r>
                      <a:r>
                        <a:rPr lang="fi-FI" sz="1300" baseline="0" dirty="0" smtClean="0"/>
                        <a:t> -2 </a:t>
                      </a:r>
                      <a:r>
                        <a:rPr lang="fi-FI" sz="1300" baseline="0" dirty="0" err="1" smtClean="0"/>
                        <a:t>htv</a:t>
                      </a:r>
                      <a:r>
                        <a:rPr lang="fi-FI" sz="1300" baseline="0" dirty="0" smtClean="0"/>
                        <a:t> lyhyellä ajalla, </a:t>
                      </a:r>
                      <a:r>
                        <a:rPr lang="fi-FI" sz="1300" dirty="0" smtClean="0"/>
                        <a:t>mutta tulevina vuosina</a:t>
                      </a:r>
                      <a:r>
                        <a:rPr lang="fi-FI" sz="1300" baseline="0" dirty="0" smtClean="0"/>
                        <a:t> </a:t>
                      </a:r>
                      <a:r>
                        <a:rPr lang="fi-FI" sz="1300" baseline="0" dirty="0" err="1" smtClean="0"/>
                        <a:t>htv-vähennykset</a:t>
                      </a:r>
                      <a:r>
                        <a:rPr lang="fi-FI" sz="1300" baseline="0" dirty="0" smtClean="0"/>
                        <a:t> jatkuvat </a:t>
                      </a:r>
                      <a:r>
                        <a:rPr lang="fi-FI" sz="1300" baseline="0" dirty="0" err="1" smtClean="0"/>
                        <a:t>eläköitymisen</a:t>
                      </a:r>
                      <a:r>
                        <a:rPr lang="fi-FI" sz="1300" baseline="0" dirty="0" smtClean="0"/>
                        <a:t> myötä. Tehdään tarvittaessa erillispäätös </a:t>
                      </a:r>
                      <a:r>
                        <a:rPr lang="fi-FI" sz="1300" baseline="0" dirty="0" err="1" smtClean="0"/>
                        <a:t>yt-menettelystä</a:t>
                      </a:r>
                      <a:r>
                        <a:rPr lang="fi-FI" sz="1300" baseline="0" dirty="0" smtClean="0"/>
                        <a:t>.</a:t>
                      </a:r>
                      <a:endParaRPr lang="fi-FI" sz="1300" dirty="0" smtClean="0"/>
                    </a:p>
                  </a:txBody>
                  <a:tcPr/>
                </a:tc>
              </a:tr>
              <a:tr h="499554">
                <a:tc>
                  <a:txBody>
                    <a:bodyPr/>
                    <a:lstStyle/>
                    <a:p>
                      <a:r>
                        <a:rPr lang="fi-FI" sz="1300" b="1" dirty="0" smtClean="0"/>
                        <a:t>Vaikutukset,</a:t>
                      </a:r>
                      <a:r>
                        <a:rPr lang="fi-FI" sz="1300" b="1" baseline="0" dirty="0" smtClean="0"/>
                        <a:t> €</a:t>
                      </a:r>
                      <a:endParaRPr lang="fi-FI" sz="1300" b="1" dirty="0"/>
                    </a:p>
                  </a:txBody>
                  <a:tcPr/>
                </a:tc>
                <a:tc>
                  <a:txBody>
                    <a:bodyPr/>
                    <a:lstStyle/>
                    <a:p>
                      <a:pPr marL="0" indent="0">
                        <a:buNone/>
                      </a:pPr>
                      <a:r>
                        <a:rPr lang="fi-FI" sz="1300" dirty="0" smtClean="0"/>
                        <a:t>Uudistuksen arvioidaan kokonaisuudessaan vähentävän menoja.</a:t>
                      </a:r>
                    </a:p>
                  </a:txBody>
                  <a:tcPr/>
                </a:tc>
              </a:tr>
              <a:tr h="303916">
                <a:tc>
                  <a:txBody>
                    <a:bodyPr/>
                    <a:lstStyle/>
                    <a:p>
                      <a:r>
                        <a:rPr lang="fi-FI" sz="1300" b="1" dirty="0" smtClean="0"/>
                        <a:t>Vaikutukset palveluun</a:t>
                      </a:r>
                      <a:endParaRPr lang="fi-FI" sz="1300" b="1" dirty="0"/>
                    </a:p>
                  </a:txBody>
                  <a:tcPr/>
                </a:tc>
                <a:tc>
                  <a:txBody>
                    <a:bodyPr/>
                    <a:lstStyle/>
                    <a:p>
                      <a:pPr marL="0" indent="0">
                        <a:buNone/>
                      </a:pPr>
                      <a:r>
                        <a:rPr lang="fi-FI" sz="1300" dirty="0" smtClean="0"/>
                        <a:t>Muutos on neutraali.</a:t>
                      </a:r>
                    </a:p>
                  </a:txBody>
                  <a:tcPr/>
                </a:tc>
              </a:tr>
              <a:tr h="3039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Muuta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i-FI" sz="1300" dirty="0" smtClean="0"/>
                    </a:p>
                  </a:txBody>
                  <a:tcPr/>
                </a:tc>
              </a:tr>
            </a:tbl>
          </a:graphicData>
        </a:graphic>
      </p:graphicFrame>
    </p:spTree>
    <p:extLst>
      <p:ext uri="{BB962C8B-B14F-4D97-AF65-F5344CB8AC3E}">
        <p14:creationId xmlns:p14="http://schemas.microsoft.com/office/powerpoint/2010/main" val="4287092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746997A2-9B5C-4D54-B054-0552C133A070}" type="datetime1">
              <a:rPr lang="fi-FI" smtClean="0">
                <a:solidFill>
                  <a:prstClr val="black">
                    <a:tint val="75000"/>
                  </a:prstClr>
                </a:solidFill>
              </a:rPr>
              <a:t>5.3.2015</a:t>
            </a:fld>
            <a:endParaRPr lang="fi-FI" dirty="0">
              <a:solidFill>
                <a:prstClr val="black">
                  <a:tint val="75000"/>
                </a:prstClr>
              </a:solidFill>
            </a:endParaRPr>
          </a:p>
        </p:txBody>
      </p:sp>
      <p:sp>
        <p:nvSpPr>
          <p:cNvPr id="6" name="Dian numeron paikkamerkki 5"/>
          <p:cNvSpPr>
            <a:spLocks noGrp="1"/>
          </p:cNvSpPr>
          <p:nvPr>
            <p:ph type="sldNum" sz="quarter" idx="16"/>
          </p:nvPr>
        </p:nvSpPr>
        <p:spPr/>
        <p:txBody>
          <a:bodyPr/>
          <a:lstStyle/>
          <a:p>
            <a:fld id="{5313BD74-EA17-574A-98E7-0901538991B3}" type="slidenum">
              <a:rPr lang="fi-FI" smtClean="0">
                <a:solidFill>
                  <a:prstClr val="black">
                    <a:tint val="75000"/>
                  </a:prstClr>
                </a:solidFill>
              </a:rPr>
              <a:pPr/>
              <a:t>11</a:t>
            </a:fld>
            <a:endParaRPr lang="fi-FI">
              <a:solidFill>
                <a:prstClr val="black">
                  <a:tint val="75000"/>
                </a:prstClr>
              </a:solidFill>
            </a:endParaRPr>
          </a:p>
        </p:txBody>
      </p:sp>
      <p:graphicFrame>
        <p:nvGraphicFramePr>
          <p:cNvPr id="7" name="Taulukko 6"/>
          <p:cNvGraphicFramePr>
            <a:graphicFrameLocks noGrp="1"/>
          </p:cNvGraphicFramePr>
          <p:nvPr>
            <p:extLst>
              <p:ext uri="{D42A27DB-BD31-4B8C-83A1-F6EECF244321}">
                <p14:modId xmlns:p14="http://schemas.microsoft.com/office/powerpoint/2010/main" val="3628115831"/>
              </p:ext>
            </p:extLst>
          </p:nvPr>
        </p:nvGraphicFramePr>
        <p:xfrm>
          <a:off x="20982" y="798964"/>
          <a:ext cx="9108504" cy="5366340"/>
        </p:xfrm>
        <a:graphic>
          <a:graphicData uri="http://schemas.openxmlformats.org/drawingml/2006/table">
            <a:tbl>
              <a:tblPr firstRow="1" bandRow="1">
                <a:tableStyleId>{5C22544A-7EE6-4342-B048-85BDC9FD1C3A}</a:tableStyleId>
              </a:tblPr>
              <a:tblGrid>
                <a:gridCol w="3110858"/>
                <a:gridCol w="5997646"/>
              </a:tblGrid>
              <a:tr h="374396">
                <a:tc>
                  <a:txBody>
                    <a:bodyPr/>
                    <a:lstStyle/>
                    <a:p>
                      <a:r>
                        <a:rPr lang="fi-FI" sz="1600" dirty="0" smtClean="0"/>
                        <a:t>Kiinteistötoimiala</a:t>
                      </a:r>
                      <a:endParaRPr lang="fi-FI"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i-FI" sz="1600" dirty="0" smtClean="0"/>
                    </a:p>
                  </a:txBody>
                  <a:tcPr/>
                </a:tc>
              </a:tr>
              <a:tr h="374396">
                <a:tc>
                  <a:txBody>
                    <a:bodyPr/>
                    <a:lstStyle/>
                    <a:p>
                      <a:r>
                        <a:rPr lang="fi-FI" sz="1300" b="1" dirty="0" smtClean="0"/>
                        <a:t>Toiminto:</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Kiinteistönmuodostus</a:t>
                      </a:r>
                      <a:r>
                        <a:rPr lang="fi-FI" sz="1300" b="0" baseline="0" dirty="0" smtClean="0"/>
                        <a:t> ja maastomittaus: tonttimittaus ja kiinteistötoimitukset</a:t>
                      </a:r>
                      <a:endParaRPr lang="fi-FI" sz="1300" b="0" dirty="0" smtClean="0"/>
                    </a:p>
                  </a:txBody>
                  <a:tcPr/>
                </a:tc>
              </a:tr>
              <a:tr h="291549">
                <a:tc>
                  <a:txBody>
                    <a:bodyPr/>
                    <a:lstStyle/>
                    <a:p>
                      <a:r>
                        <a:rPr lang="fi-FI" sz="1300" b="1" dirty="0" smtClean="0"/>
                        <a:t>Toimenpide:</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Kehitetään</a:t>
                      </a:r>
                      <a:r>
                        <a:rPr lang="fi-FI" sz="1300" b="0" baseline="0" dirty="0" smtClean="0"/>
                        <a:t> toimintatapaa tehokkaammaksi</a:t>
                      </a:r>
                      <a:endParaRPr lang="fi-FI" sz="1300" b="0" dirty="0" smtClean="0"/>
                    </a:p>
                  </a:txBody>
                  <a:tcPr/>
                </a:tc>
              </a:tr>
              <a:tr h="1530054">
                <a:tc>
                  <a:txBody>
                    <a:bodyPr/>
                    <a:lstStyle/>
                    <a:p>
                      <a:r>
                        <a:rPr lang="fi-FI" sz="1300" b="1" dirty="0" smtClean="0"/>
                        <a:t>Toimenpiteen tarkempi kuvaus: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Siirrytään nykyisestä mallista kohti prosessimaista toimintatapaa, jolloin sama henkilö suorittaa tehtävän lähes alusta loppuun (sis. valmistelun ja kartat) </a:t>
                      </a:r>
                      <a:r>
                        <a:rPr lang="fi-FI" sz="1300" dirty="0" err="1" smtClean="0"/>
                        <a:t>Toimíntatavan</a:t>
                      </a:r>
                      <a:r>
                        <a:rPr lang="fi-FI" sz="1300" dirty="0" smtClean="0"/>
                        <a:t> muutos toteutetaan </a:t>
                      </a:r>
                      <a:r>
                        <a:rPr lang="fi-FI" sz="1300" dirty="0" err="1" smtClean="0"/>
                        <a:t>eläköitymisen</a:t>
                      </a:r>
                      <a:r>
                        <a:rPr lang="fi-FI" sz="1300" dirty="0" smtClean="0"/>
                        <a:t> myötä. Teknisten järjestelmien kehittyminen mahdollistaa toimitusinsinöörille laajemman tehtävänkuvan. Toimintamallia muuttamalla voidaan varautua tuleviin </a:t>
                      </a:r>
                      <a:r>
                        <a:rPr lang="fi-FI" sz="1300" dirty="0" err="1" smtClean="0"/>
                        <a:t>eläköitymisiin</a:t>
                      </a:r>
                      <a:r>
                        <a:rPr lang="fi-FI" sz="1300" dirty="0" smtClean="0"/>
                        <a:t>.</a:t>
                      </a:r>
                    </a:p>
                  </a:txBody>
                  <a:tcPr/>
                </a:tc>
              </a:tr>
              <a:tr h="316959">
                <a:tc>
                  <a:txBody>
                    <a:bodyPr/>
                    <a:lstStyle/>
                    <a:p>
                      <a:r>
                        <a:rPr lang="fi-FI" sz="1300" b="1" dirty="0" smtClean="0"/>
                        <a:t>Osallistuvat tahot?</a:t>
                      </a:r>
                      <a:endParaRPr lang="fi-FI" sz="1300" b="1" dirty="0"/>
                    </a:p>
                  </a:txBody>
                  <a:tcPr/>
                </a:tc>
                <a:tc>
                  <a:txBody>
                    <a:bodyPr/>
                    <a:lstStyle/>
                    <a:p>
                      <a:r>
                        <a:rPr lang="fi-FI" sz="1300" dirty="0" smtClean="0"/>
                        <a:t>Ympäristötoimiala, konsernihallinto</a:t>
                      </a:r>
                    </a:p>
                  </a:txBody>
                  <a:tcPr/>
                </a:tc>
              </a:tr>
              <a:tr h="374396">
                <a:tc>
                  <a:txBody>
                    <a:bodyPr/>
                    <a:lstStyle/>
                    <a:p>
                      <a:r>
                        <a:rPr lang="fi-FI" sz="1300" b="1" dirty="0" smtClean="0"/>
                        <a:t>Toimivalta</a:t>
                      </a:r>
                      <a:r>
                        <a:rPr lang="fi-FI" sz="1300" b="1" baseline="0" dirty="0" smtClean="0"/>
                        <a:t> ja päätösehdotus</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Kaupunginjohtajan</a:t>
                      </a:r>
                      <a:r>
                        <a:rPr lang="fi-FI" sz="1300" baseline="0" dirty="0" smtClean="0"/>
                        <a:t> päätöksellä perustetaan työryhmä, jonka tehtävänä on selvittää Kiinteistöliikelaitoksen uudelleenorganisoitumismahdollisuus. Tässä yhteydessä analysoidaan myös KITO-YTO viranomaistoimintojen kokonaisuus.</a:t>
                      </a:r>
                      <a:endParaRPr lang="fi-FI" sz="1300" dirty="0" smtClean="0"/>
                    </a:p>
                  </a:txBody>
                  <a:tcPr/>
                </a:tc>
              </a:tr>
              <a:tr h="374396">
                <a:tc>
                  <a:txBody>
                    <a:bodyPr/>
                    <a:lstStyle/>
                    <a:p>
                      <a:r>
                        <a:rPr lang="fi-FI" sz="1300" b="1" dirty="0" smtClean="0"/>
                        <a:t>Vaikutukset, </a:t>
                      </a:r>
                      <a:r>
                        <a:rPr lang="fi-FI" sz="1300" b="1" dirty="0" err="1" smtClean="0"/>
                        <a:t>htv</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Tässä toiminnossa -1 </a:t>
                      </a:r>
                      <a:r>
                        <a:rPr lang="fi-FI" sz="1300" dirty="0" err="1" smtClean="0"/>
                        <a:t>htv</a:t>
                      </a:r>
                      <a:r>
                        <a:rPr lang="fi-FI" sz="1300" dirty="0" smtClean="0"/>
                        <a:t> (eläkkeelle siirtyminen) lyhyellä ajalla, mutta tulevina vuosina</a:t>
                      </a:r>
                      <a:r>
                        <a:rPr lang="fi-FI" sz="1300" baseline="0" dirty="0" smtClean="0"/>
                        <a:t> </a:t>
                      </a:r>
                      <a:r>
                        <a:rPr lang="fi-FI" sz="1300" baseline="0" dirty="0" err="1" smtClean="0"/>
                        <a:t>htv-vähennykset</a:t>
                      </a:r>
                      <a:r>
                        <a:rPr lang="fi-FI" sz="1300" baseline="0" dirty="0" smtClean="0"/>
                        <a:t> jatkuvat </a:t>
                      </a:r>
                      <a:r>
                        <a:rPr lang="fi-FI" sz="1300" baseline="0" dirty="0" err="1" smtClean="0"/>
                        <a:t>eläköitymisen</a:t>
                      </a:r>
                      <a:r>
                        <a:rPr lang="fi-FI" sz="1300" baseline="0" dirty="0" smtClean="0"/>
                        <a:t> myötä. Tehdään tarvittaessa erillispäätös </a:t>
                      </a:r>
                      <a:r>
                        <a:rPr lang="fi-FI" sz="1300" baseline="0" dirty="0" err="1" smtClean="0"/>
                        <a:t>yt-menettelystä</a:t>
                      </a:r>
                      <a:r>
                        <a:rPr lang="fi-FI" sz="1300" baseline="0" dirty="0" smtClean="0"/>
                        <a:t>.</a:t>
                      </a:r>
                      <a:endParaRPr lang="fi-FI" sz="1300" dirty="0" smtClean="0"/>
                    </a:p>
                  </a:txBody>
                  <a:tcPr/>
                </a:tc>
              </a:tr>
              <a:tr h="499554">
                <a:tc>
                  <a:txBody>
                    <a:bodyPr/>
                    <a:lstStyle/>
                    <a:p>
                      <a:r>
                        <a:rPr lang="fi-FI" sz="1300" b="1" dirty="0" smtClean="0"/>
                        <a:t>Vaikutukset,</a:t>
                      </a:r>
                      <a:r>
                        <a:rPr lang="fi-FI" sz="1300" b="1" baseline="0" dirty="0" smtClean="0"/>
                        <a:t> €</a:t>
                      </a:r>
                      <a:endParaRPr lang="fi-FI" sz="1300" b="1" dirty="0"/>
                    </a:p>
                  </a:txBody>
                  <a:tcPr/>
                </a:tc>
                <a:tc>
                  <a:txBody>
                    <a:bodyPr/>
                    <a:lstStyle/>
                    <a:p>
                      <a:pPr marL="0" indent="0">
                        <a:buNone/>
                      </a:pPr>
                      <a:r>
                        <a:rPr lang="fi-FI" sz="1300" dirty="0" smtClean="0"/>
                        <a:t>Vähentää menoja.</a:t>
                      </a:r>
                    </a:p>
                  </a:txBody>
                  <a:tcPr/>
                </a:tc>
              </a:tr>
              <a:tr h="303916">
                <a:tc>
                  <a:txBody>
                    <a:bodyPr/>
                    <a:lstStyle/>
                    <a:p>
                      <a:r>
                        <a:rPr lang="fi-FI" sz="1300" b="1" dirty="0" smtClean="0"/>
                        <a:t>Vaikutukset palveluun</a:t>
                      </a:r>
                      <a:endParaRPr lang="fi-FI" sz="1300" b="1" dirty="0"/>
                    </a:p>
                  </a:txBody>
                  <a:tcPr/>
                </a:tc>
                <a:tc>
                  <a:txBody>
                    <a:bodyPr/>
                    <a:lstStyle/>
                    <a:p>
                      <a:pPr marL="0" indent="0">
                        <a:buNone/>
                      </a:pPr>
                      <a:r>
                        <a:rPr lang="fi-FI" sz="1300" dirty="0" smtClean="0"/>
                        <a:t>Vaikutus on neutraali.</a:t>
                      </a:r>
                    </a:p>
                  </a:txBody>
                  <a:tcPr/>
                </a:tc>
              </a:tr>
              <a:tr h="3039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Muuta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i-FI" sz="1300" dirty="0" smtClean="0"/>
                    </a:p>
                  </a:txBody>
                  <a:tcPr/>
                </a:tc>
              </a:tr>
            </a:tbl>
          </a:graphicData>
        </a:graphic>
      </p:graphicFrame>
    </p:spTree>
    <p:extLst>
      <p:ext uri="{BB962C8B-B14F-4D97-AF65-F5344CB8AC3E}">
        <p14:creationId xmlns:p14="http://schemas.microsoft.com/office/powerpoint/2010/main" val="6422747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7F344C7A-38D3-4FBF-AC20-796359D9F40C}" type="datetime1">
              <a:rPr lang="fi-FI" smtClean="0">
                <a:solidFill>
                  <a:prstClr val="black">
                    <a:tint val="75000"/>
                  </a:prstClr>
                </a:solidFill>
              </a:rPr>
              <a:t>5.3.2015</a:t>
            </a:fld>
            <a:endParaRPr lang="fi-FI" dirty="0">
              <a:solidFill>
                <a:prstClr val="black">
                  <a:tint val="75000"/>
                </a:prstClr>
              </a:solidFill>
            </a:endParaRPr>
          </a:p>
        </p:txBody>
      </p:sp>
      <p:sp>
        <p:nvSpPr>
          <p:cNvPr id="6" name="Dian numeron paikkamerkki 5"/>
          <p:cNvSpPr>
            <a:spLocks noGrp="1"/>
          </p:cNvSpPr>
          <p:nvPr>
            <p:ph type="sldNum" sz="quarter" idx="16"/>
          </p:nvPr>
        </p:nvSpPr>
        <p:spPr/>
        <p:txBody>
          <a:bodyPr/>
          <a:lstStyle/>
          <a:p>
            <a:fld id="{5313BD74-EA17-574A-98E7-0901538991B3}" type="slidenum">
              <a:rPr lang="fi-FI" smtClean="0">
                <a:solidFill>
                  <a:prstClr val="black">
                    <a:tint val="75000"/>
                  </a:prstClr>
                </a:solidFill>
              </a:rPr>
              <a:pPr/>
              <a:t>12</a:t>
            </a:fld>
            <a:endParaRPr lang="fi-FI">
              <a:solidFill>
                <a:prstClr val="black">
                  <a:tint val="75000"/>
                </a:prstClr>
              </a:solidFill>
            </a:endParaRPr>
          </a:p>
        </p:txBody>
      </p:sp>
      <p:graphicFrame>
        <p:nvGraphicFramePr>
          <p:cNvPr id="7" name="Taulukko 6"/>
          <p:cNvGraphicFramePr>
            <a:graphicFrameLocks noGrp="1"/>
          </p:cNvGraphicFramePr>
          <p:nvPr>
            <p:extLst>
              <p:ext uri="{D42A27DB-BD31-4B8C-83A1-F6EECF244321}">
                <p14:modId xmlns:p14="http://schemas.microsoft.com/office/powerpoint/2010/main" val="1017523587"/>
              </p:ext>
            </p:extLst>
          </p:nvPr>
        </p:nvGraphicFramePr>
        <p:xfrm>
          <a:off x="20982" y="1236480"/>
          <a:ext cx="9108504" cy="4856816"/>
        </p:xfrm>
        <a:graphic>
          <a:graphicData uri="http://schemas.openxmlformats.org/drawingml/2006/table">
            <a:tbl>
              <a:tblPr firstRow="1" bandRow="1">
                <a:tableStyleId>{5C22544A-7EE6-4342-B048-85BDC9FD1C3A}</a:tableStyleId>
              </a:tblPr>
              <a:tblGrid>
                <a:gridCol w="3110858"/>
                <a:gridCol w="5997646"/>
              </a:tblGrid>
              <a:tr h="374396">
                <a:tc>
                  <a:txBody>
                    <a:bodyPr/>
                    <a:lstStyle/>
                    <a:p>
                      <a:r>
                        <a:rPr lang="fi-FI" sz="1600" dirty="0" smtClean="0"/>
                        <a:t>Kiinteistötoimiala</a:t>
                      </a:r>
                      <a:endParaRPr lang="fi-FI" sz="1600" dirty="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i-FI" sz="1600" dirty="0" smtClean="0"/>
                    </a:p>
                  </a:txBody>
                  <a:tcPr>
                    <a:solidFill>
                      <a:schemeClr val="accent1"/>
                    </a:solidFill>
                  </a:tcPr>
                </a:tc>
              </a:tr>
              <a:tr h="374396">
                <a:tc>
                  <a:txBody>
                    <a:bodyPr/>
                    <a:lstStyle/>
                    <a:p>
                      <a:r>
                        <a:rPr lang="fi-FI" sz="1300" b="1" dirty="0" smtClean="0"/>
                        <a:t>Toiminto:</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Infrapalvelut</a:t>
                      </a:r>
                    </a:p>
                  </a:txBody>
                  <a:tcPr/>
                </a:tc>
              </a:tr>
              <a:tr h="291549">
                <a:tc>
                  <a:txBody>
                    <a:bodyPr/>
                    <a:lstStyle/>
                    <a:p>
                      <a:r>
                        <a:rPr lang="fi-FI" sz="1300" b="1" dirty="0" smtClean="0"/>
                        <a:t>Toimenpide:</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baseline="0" dirty="0" smtClean="0"/>
                        <a:t>Projektien/hankkeiden läpimenoajat</a:t>
                      </a:r>
                      <a:endParaRPr lang="fi-FI" sz="1300" b="0" dirty="0" smtClean="0"/>
                    </a:p>
                  </a:txBody>
                  <a:tcPr/>
                </a:tc>
              </a:tr>
              <a:tr h="1530054">
                <a:tc>
                  <a:txBody>
                    <a:bodyPr/>
                    <a:lstStyle/>
                    <a:p>
                      <a:r>
                        <a:rPr lang="fi-FI" sz="1300" b="1" dirty="0" smtClean="0"/>
                        <a:t>Toimenpiteen tarkempi kuvaus: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Projektien/hankkeiden läpimenoaikoihin tulisi kiinnittää erityistä huomiota. Yhteistyökumppaneiden (vesi, viemäri, kaukolämpö, sähkö, teleoperaattorit) kanssa tulee pyrkiä ratkaisuihin, jotka pitävät katuja avattuina mahdollisimman vähän aikaa. Konserniyhteisöjen kanssa tehtävä yhteistyö tulisi olla saumatonta kaikilta osin ja mikäli näin ei ole, siihen tulee puuttua esim. omistajaohjauksen keinoin. </a:t>
                      </a:r>
                    </a:p>
                  </a:txBody>
                  <a:tcPr/>
                </a:tc>
              </a:tr>
              <a:tr h="316959">
                <a:tc>
                  <a:txBody>
                    <a:bodyPr/>
                    <a:lstStyle/>
                    <a:p>
                      <a:r>
                        <a:rPr lang="fi-FI" sz="1300" b="1" dirty="0" smtClean="0"/>
                        <a:t>Osallistuvat tahot?</a:t>
                      </a:r>
                      <a:endParaRPr lang="fi-FI" sz="1300" b="1" dirty="0"/>
                    </a:p>
                  </a:txBody>
                  <a:tcPr/>
                </a:tc>
                <a:tc>
                  <a:txBody>
                    <a:bodyPr/>
                    <a:lstStyle/>
                    <a:p>
                      <a:r>
                        <a:rPr lang="fi-FI" sz="1300" dirty="0" smtClean="0"/>
                        <a:t>Konsernihallinto, YTO, Vesiliikelaitos,</a:t>
                      </a:r>
                      <a:r>
                        <a:rPr lang="fi-FI" sz="1300" baseline="0" dirty="0" smtClean="0"/>
                        <a:t> Turku Energia, teleoperaattorit</a:t>
                      </a:r>
                      <a:endParaRPr lang="fi-FI" sz="1300" dirty="0" smtClean="0"/>
                    </a:p>
                  </a:txBody>
                  <a:tcPr/>
                </a:tc>
              </a:tr>
              <a:tr h="374396">
                <a:tc>
                  <a:txBody>
                    <a:bodyPr/>
                    <a:lstStyle/>
                    <a:p>
                      <a:r>
                        <a:rPr lang="fi-FI" sz="1300" b="1" dirty="0" smtClean="0"/>
                        <a:t>Toimivalta</a:t>
                      </a:r>
                      <a:r>
                        <a:rPr lang="fi-FI" sz="1300" b="1" baseline="0" dirty="0" smtClean="0"/>
                        <a:t> ja päätösehdotus</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Kaupunginjohtajan</a:t>
                      </a:r>
                      <a:r>
                        <a:rPr lang="fi-FI" sz="1300" baseline="0" dirty="0" smtClean="0"/>
                        <a:t> päätöksellä perustetaan työryhmä, jonka t</a:t>
                      </a:r>
                      <a:r>
                        <a:rPr lang="fi-FI" sz="1300" dirty="0" smtClean="0"/>
                        <a:t>avoitteena on luoda yhteinen työsuunnittelumalli.</a:t>
                      </a:r>
                    </a:p>
                  </a:txBody>
                  <a:tcPr/>
                </a:tc>
              </a:tr>
              <a:tr h="374396">
                <a:tc>
                  <a:txBody>
                    <a:bodyPr/>
                    <a:lstStyle/>
                    <a:p>
                      <a:r>
                        <a:rPr lang="fi-FI" sz="1300" b="1" dirty="0" smtClean="0"/>
                        <a:t>Vaikutukset, </a:t>
                      </a:r>
                      <a:r>
                        <a:rPr lang="fi-FI" sz="1300" b="1" dirty="0" err="1" smtClean="0"/>
                        <a:t>htv</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Neutraali</a:t>
                      </a:r>
                    </a:p>
                  </a:txBody>
                  <a:tcPr/>
                </a:tc>
              </a:tr>
              <a:tr h="499554">
                <a:tc>
                  <a:txBody>
                    <a:bodyPr/>
                    <a:lstStyle/>
                    <a:p>
                      <a:r>
                        <a:rPr lang="fi-FI" sz="1300" b="1" dirty="0" smtClean="0"/>
                        <a:t>Vaikutukset,</a:t>
                      </a:r>
                      <a:r>
                        <a:rPr lang="fi-FI" sz="1300" b="1" baseline="0" dirty="0" smtClean="0"/>
                        <a:t> €</a:t>
                      </a:r>
                      <a:endParaRPr lang="fi-FI" sz="1300" b="1" dirty="0"/>
                    </a:p>
                  </a:txBody>
                  <a:tcPr/>
                </a:tc>
                <a:tc>
                  <a:txBody>
                    <a:bodyPr/>
                    <a:lstStyle/>
                    <a:p>
                      <a:pPr marL="0" indent="0">
                        <a:buNone/>
                      </a:pPr>
                      <a:r>
                        <a:rPr lang="fi-FI" sz="1300" dirty="0" smtClean="0"/>
                        <a:t>Tuottavuus</a:t>
                      </a:r>
                      <a:r>
                        <a:rPr lang="fi-FI" sz="1300" baseline="0" dirty="0" smtClean="0"/>
                        <a:t> paranee</a:t>
                      </a:r>
                      <a:endParaRPr lang="fi-FI" sz="1300" dirty="0" smtClean="0"/>
                    </a:p>
                  </a:txBody>
                  <a:tcPr/>
                </a:tc>
              </a:tr>
              <a:tr h="303916">
                <a:tc>
                  <a:txBody>
                    <a:bodyPr/>
                    <a:lstStyle/>
                    <a:p>
                      <a:r>
                        <a:rPr lang="fi-FI" sz="1300" b="1" dirty="0" smtClean="0"/>
                        <a:t>Vaikutukset palveluun</a:t>
                      </a:r>
                      <a:endParaRPr lang="fi-FI" sz="1300" b="1" dirty="0"/>
                    </a:p>
                  </a:txBody>
                  <a:tcPr/>
                </a:tc>
                <a:tc>
                  <a:txBody>
                    <a:bodyPr/>
                    <a:lstStyle/>
                    <a:p>
                      <a:pPr marL="0" indent="0">
                        <a:buNone/>
                      </a:pPr>
                      <a:r>
                        <a:rPr lang="fi-FI" sz="1300" dirty="0" smtClean="0"/>
                        <a:t>Palvelu paranee (asukkaiden kokemus)</a:t>
                      </a:r>
                    </a:p>
                  </a:txBody>
                  <a:tcPr/>
                </a:tc>
              </a:tr>
              <a:tr h="3039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Muuta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i-FI" sz="1300" dirty="0" smtClean="0"/>
                    </a:p>
                  </a:txBody>
                  <a:tcPr/>
                </a:tc>
              </a:tr>
            </a:tbl>
          </a:graphicData>
        </a:graphic>
      </p:graphicFrame>
    </p:spTree>
    <p:extLst>
      <p:ext uri="{BB962C8B-B14F-4D97-AF65-F5344CB8AC3E}">
        <p14:creationId xmlns:p14="http://schemas.microsoft.com/office/powerpoint/2010/main" val="34810145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FC8DD981-DAAE-439C-B61A-E05EEF330434}" type="datetime1">
              <a:rPr lang="fi-FI" smtClean="0">
                <a:solidFill>
                  <a:prstClr val="black">
                    <a:tint val="75000"/>
                  </a:prstClr>
                </a:solidFill>
              </a:rPr>
              <a:t>5.3.2015</a:t>
            </a:fld>
            <a:endParaRPr lang="fi-FI" dirty="0">
              <a:solidFill>
                <a:prstClr val="black">
                  <a:tint val="75000"/>
                </a:prstClr>
              </a:solidFill>
            </a:endParaRPr>
          </a:p>
        </p:txBody>
      </p:sp>
      <p:sp>
        <p:nvSpPr>
          <p:cNvPr id="6" name="Dian numeron paikkamerkki 5"/>
          <p:cNvSpPr>
            <a:spLocks noGrp="1"/>
          </p:cNvSpPr>
          <p:nvPr>
            <p:ph type="sldNum" sz="quarter" idx="16"/>
          </p:nvPr>
        </p:nvSpPr>
        <p:spPr/>
        <p:txBody>
          <a:bodyPr/>
          <a:lstStyle/>
          <a:p>
            <a:fld id="{5313BD74-EA17-574A-98E7-0901538991B3}" type="slidenum">
              <a:rPr lang="fi-FI" smtClean="0">
                <a:solidFill>
                  <a:prstClr val="black">
                    <a:tint val="75000"/>
                  </a:prstClr>
                </a:solidFill>
              </a:rPr>
              <a:pPr/>
              <a:t>13</a:t>
            </a:fld>
            <a:endParaRPr lang="fi-FI">
              <a:solidFill>
                <a:prstClr val="black">
                  <a:tint val="75000"/>
                </a:prstClr>
              </a:solidFill>
            </a:endParaRPr>
          </a:p>
        </p:txBody>
      </p:sp>
      <p:graphicFrame>
        <p:nvGraphicFramePr>
          <p:cNvPr id="7" name="Taulukko 6"/>
          <p:cNvGraphicFramePr>
            <a:graphicFrameLocks noGrp="1"/>
          </p:cNvGraphicFramePr>
          <p:nvPr>
            <p:extLst>
              <p:ext uri="{D42A27DB-BD31-4B8C-83A1-F6EECF244321}">
                <p14:modId xmlns:p14="http://schemas.microsoft.com/office/powerpoint/2010/main" val="1744417268"/>
              </p:ext>
            </p:extLst>
          </p:nvPr>
        </p:nvGraphicFramePr>
        <p:xfrm>
          <a:off x="20982" y="1038360"/>
          <a:ext cx="9108504" cy="5238700"/>
        </p:xfrm>
        <a:graphic>
          <a:graphicData uri="http://schemas.openxmlformats.org/drawingml/2006/table">
            <a:tbl>
              <a:tblPr firstRow="1" bandRow="1">
                <a:tableStyleId>{5C22544A-7EE6-4342-B048-85BDC9FD1C3A}</a:tableStyleId>
              </a:tblPr>
              <a:tblGrid>
                <a:gridCol w="3110858"/>
                <a:gridCol w="5997646"/>
              </a:tblGrid>
              <a:tr h="374396">
                <a:tc>
                  <a:txBody>
                    <a:bodyPr/>
                    <a:lstStyle/>
                    <a:p>
                      <a:r>
                        <a:rPr lang="fi-FI" sz="1600" dirty="0" smtClean="0"/>
                        <a:t>Kiinteistötoimiala</a:t>
                      </a:r>
                      <a:endParaRPr lang="fi-FI" sz="1600" dirty="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i-FI" sz="1600" dirty="0" smtClean="0"/>
                    </a:p>
                  </a:txBody>
                  <a:tcPr>
                    <a:solidFill>
                      <a:schemeClr val="accent1"/>
                    </a:solidFill>
                  </a:tcPr>
                </a:tc>
              </a:tr>
              <a:tr h="374396">
                <a:tc>
                  <a:txBody>
                    <a:bodyPr/>
                    <a:lstStyle/>
                    <a:p>
                      <a:r>
                        <a:rPr lang="fi-FI" sz="1300" b="1" dirty="0" smtClean="0"/>
                        <a:t>Toiminto:</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Kiinteän omaisuuden kehittäminen</a:t>
                      </a:r>
                    </a:p>
                  </a:txBody>
                  <a:tcPr/>
                </a:tc>
              </a:tr>
              <a:tr h="291549">
                <a:tc>
                  <a:txBody>
                    <a:bodyPr/>
                    <a:lstStyle/>
                    <a:p>
                      <a:r>
                        <a:rPr lang="fi-FI" sz="1300" b="1" dirty="0" smtClean="0"/>
                        <a:t>Toimenpide:</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baseline="0" dirty="0" smtClean="0"/>
                        <a:t>Kaupungin omistamien ulkoilu- ja leirialueiden tarkoituksenmukaisuus</a:t>
                      </a:r>
                      <a:endParaRPr lang="fi-FI" sz="1300" b="0" dirty="0" smtClean="0"/>
                    </a:p>
                  </a:txBody>
                  <a:tcPr/>
                </a:tc>
              </a:tr>
              <a:tr h="1530054">
                <a:tc>
                  <a:txBody>
                    <a:bodyPr/>
                    <a:lstStyle/>
                    <a:p>
                      <a:r>
                        <a:rPr lang="fi-FI" sz="1300" b="1" dirty="0" smtClean="0"/>
                        <a:t>Toimenpiteen tarkempi kuvaus: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Selvitetään kaupungin omistamien ulkoilualueiden ja vapaa-aikatoimialan käytössä olevien leirialueiden tarkoituksenmukaisuus. Arvioidaan käyttöasteselvitysten jälkeen</a:t>
                      </a:r>
                      <a:r>
                        <a:rPr lang="fi-FI" sz="1300" baseline="0" dirty="0" smtClean="0"/>
                        <a:t>, onko kaupungin järkevää omistaa kaikkia nykyisiä kohteita ja olisiko järkevää keskittää toimintoja harvempiin kohteisiin, jolloin niiden käyttöaste nousisi.</a:t>
                      </a:r>
                      <a:endParaRPr lang="fi-FI" sz="1300" dirty="0" smtClean="0"/>
                    </a:p>
                  </a:txBody>
                  <a:tcPr/>
                </a:tc>
              </a:tr>
              <a:tr h="316959">
                <a:tc>
                  <a:txBody>
                    <a:bodyPr/>
                    <a:lstStyle/>
                    <a:p>
                      <a:r>
                        <a:rPr lang="fi-FI" sz="1300" b="1" dirty="0" smtClean="0"/>
                        <a:t>Osallistuvat tahot?</a:t>
                      </a:r>
                      <a:endParaRPr lang="fi-FI" sz="1300" b="1" dirty="0"/>
                    </a:p>
                  </a:txBody>
                  <a:tcPr/>
                </a:tc>
                <a:tc>
                  <a:txBody>
                    <a:bodyPr/>
                    <a:lstStyle/>
                    <a:p>
                      <a:r>
                        <a:rPr lang="fi-FI" sz="1300" dirty="0" smtClean="0"/>
                        <a:t>Vapaa-aikatoimiala</a:t>
                      </a:r>
                      <a:r>
                        <a:rPr lang="fi-FI" sz="1300" smtClean="0"/>
                        <a:t>, konsernihallinto</a:t>
                      </a:r>
                      <a:endParaRPr lang="fi-FI" sz="1300" baseline="0" smtClean="0"/>
                    </a:p>
                  </a:txBody>
                  <a:tcPr/>
                </a:tc>
              </a:tr>
              <a:tr h="374396">
                <a:tc>
                  <a:txBody>
                    <a:bodyPr/>
                    <a:lstStyle/>
                    <a:p>
                      <a:r>
                        <a:rPr lang="fi-FI" sz="1300" b="1" dirty="0" smtClean="0"/>
                        <a:t>Toimivalta</a:t>
                      </a:r>
                      <a:r>
                        <a:rPr lang="fi-FI" sz="1300" b="1" baseline="0" dirty="0" smtClean="0"/>
                        <a:t> ja päätösehdotus</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Kaupunginjohtajan</a:t>
                      </a:r>
                      <a:r>
                        <a:rPr lang="fi-FI" sz="1300" baseline="0" dirty="0" smtClean="0"/>
                        <a:t> päätöksellä perustetaan työryhmä, jonka t</a:t>
                      </a:r>
                      <a:r>
                        <a:rPr lang="fi-FI" sz="1300" dirty="0" smtClean="0"/>
                        <a:t>avoitteena on selvittää</a:t>
                      </a:r>
                      <a:r>
                        <a:rPr lang="fi-FI" sz="1300" baseline="0" dirty="0" smtClean="0"/>
                        <a:t> ulkoilu- ja leirialuekokonaisuutta. Päätöksen tehdään tämän valmistelun pohjalta.</a:t>
                      </a:r>
                      <a:endParaRPr lang="fi-FI" sz="1300" dirty="0" smtClean="0"/>
                    </a:p>
                  </a:txBody>
                  <a:tcPr/>
                </a:tc>
              </a:tr>
              <a:tr h="374396">
                <a:tc>
                  <a:txBody>
                    <a:bodyPr/>
                    <a:lstStyle/>
                    <a:p>
                      <a:r>
                        <a:rPr lang="fi-FI" sz="1300" b="1" dirty="0" smtClean="0"/>
                        <a:t>Vaikutukset, </a:t>
                      </a:r>
                      <a:r>
                        <a:rPr lang="fi-FI" sz="1300" b="1" dirty="0" err="1" smtClean="0"/>
                        <a:t>htv</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 ole tässä vaiheessa ennakoitavissa.</a:t>
                      </a:r>
                    </a:p>
                  </a:txBody>
                  <a:tcPr/>
                </a:tc>
              </a:tr>
              <a:tr h="499554">
                <a:tc>
                  <a:txBody>
                    <a:bodyPr/>
                    <a:lstStyle/>
                    <a:p>
                      <a:r>
                        <a:rPr lang="fi-FI" sz="1300" b="1" dirty="0" smtClean="0"/>
                        <a:t>Vaikutukset,</a:t>
                      </a:r>
                      <a:r>
                        <a:rPr lang="fi-FI" sz="1300" b="1" baseline="0" dirty="0" smtClean="0"/>
                        <a:t> €</a:t>
                      </a:r>
                      <a:endParaRPr lang="fi-FI" sz="1300" b="1" dirty="0"/>
                    </a:p>
                  </a:txBody>
                  <a:tcPr/>
                </a:tc>
                <a:tc>
                  <a:txBody>
                    <a:bodyPr/>
                    <a:lstStyle/>
                    <a:p>
                      <a:pPr marL="0" indent="0">
                        <a:buNone/>
                      </a:pPr>
                      <a:r>
                        <a:rPr lang="fi-FI" sz="1300" dirty="0" smtClean="0"/>
                        <a:t>Mikäli päätetään</a:t>
                      </a:r>
                      <a:r>
                        <a:rPr lang="fi-FI" sz="1300" baseline="0" dirty="0" smtClean="0"/>
                        <a:t> muutoksista, arvioidaan olevan positiivisia vaikutuksia.</a:t>
                      </a:r>
                      <a:endParaRPr lang="fi-FI" sz="1300" dirty="0" smtClean="0"/>
                    </a:p>
                  </a:txBody>
                  <a:tcPr/>
                </a:tc>
              </a:tr>
              <a:tr h="303916">
                <a:tc>
                  <a:txBody>
                    <a:bodyPr/>
                    <a:lstStyle/>
                    <a:p>
                      <a:r>
                        <a:rPr lang="fi-FI" sz="1300" b="1" dirty="0" smtClean="0"/>
                        <a:t>Vaikutukset palveluun</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Mikäli päätetään</a:t>
                      </a:r>
                      <a:r>
                        <a:rPr lang="fi-FI" sz="1300" baseline="0" dirty="0" smtClean="0"/>
                        <a:t> muutoksista, voi olla jossain määrin negatiivia vaikutuksia palveluvalikoimaan.</a:t>
                      </a:r>
                      <a:endParaRPr lang="fi-FI" sz="1300" dirty="0" smtClean="0"/>
                    </a:p>
                  </a:txBody>
                  <a:tcPr/>
                </a:tc>
              </a:tr>
              <a:tr h="3039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Muuta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i-FI" sz="1300" dirty="0" smtClean="0"/>
                    </a:p>
                  </a:txBody>
                  <a:tcPr/>
                </a:tc>
              </a:tr>
            </a:tbl>
          </a:graphicData>
        </a:graphic>
      </p:graphicFrame>
    </p:spTree>
    <p:extLst>
      <p:ext uri="{BB962C8B-B14F-4D97-AF65-F5344CB8AC3E}">
        <p14:creationId xmlns:p14="http://schemas.microsoft.com/office/powerpoint/2010/main" val="1489258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4294967295"/>
          </p:nvPr>
        </p:nvSpPr>
        <p:spPr>
          <a:xfrm>
            <a:off x="457200" y="6356350"/>
            <a:ext cx="2133600" cy="365125"/>
          </a:xfrm>
          <a:prstGeom prst="rect">
            <a:avLst/>
          </a:prstGeom>
        </p:spPr>
        <p:txBody>
          <a:bodyPr/>
          <a:lstStyle/>
          <a:p>
            <a:fld id="{5ACFF598-3669-4A04-996A-083CA77BEA4F}" type="datetime1">
              <a:rPr lang="fi-FI" sz="1200" smtClean="0">
                <a:solidFill>
                  <a:prstClr val="black">
                    <a:tint val="75000"/>
                  </a:prstClr>
                </a:solidFill>
              </a:rPr>
              <a:pPr/>
              <a:t>5.3.2015</a:t>
            </a:fld>
            <a:endParaRPr lang="fi-FI" sz="1200" dirty="0">
              <a:solidFill>
                <a:prstClr val="black">
                  <a:tint val="75000"/>
                </a:prstClr>
              </a:solidFill>
            </a:endParaRPr>
          </a:p>
        </p:txBody>
      </p:sp>
      <p:sp>
        <p:nvSpPr>
          <p:cNvPr id="6" name="Dian numeron paikkamerkki 5"/>
          <p:cNvSpPr>
            <a:spLocks noGrp="1"/>
          </p:cNvSpPr>
          <p:nvPr>
            <p:ph type="sldNum" sz="quarter" idx="4294967295"/>
          </p:nvPr>
        </p:nvSpPr>
        <p:spPr>
          <a:xfrm>
            <a:off x="6553200" y="6356350"/>
            <a:ext cx="2133600" cy="365125"/>
          </a:xfrm>
          <a:prstGeom prst="rect">
            <a:avLst/>
          </a:prstGeom>
        </p:spPr>
        <p:txBody>
          <a:bodyPr/>
          <a:lstStyle/>
          <a:p>
            <a:r>
              <a:rPr lang="fi-FI" sz="1200" dirty="0" smtClean="0">
                <a:solidFill>
                  <a:prstClr val="black">
                    <a:tint val="75000"/>
                  </a:prstClr>
                </a:solidFill>
              </a:rPr>
              <a:t>		</a:t>
            </a:r>
            <a:fld id="{5313BD74-EA17-574A-98E7-0901538991B3}" type="slidenum">
              <a:rPr lang="fi-FI" sz="1200" smtClean="0">
                <a:solidFill>
                  <a:prstClr val="black">
                    <a:tint val="75000"/>
                  </a:prstClr>
                </a:solidFill>
              </a:rPr>
              <a:pPr/>
              <a:t>2</a:t>
            </a:fld>
            <a:endParaRPr lang="fi-FI" sz="1200" dirty="0">
              <a:solidFill>
                <a:prstClr val="black">
                  <a:tint val="75000"/>
                </a:prstClr>
              </a:solidFill>
            </a:endParaRPr>
          </a:p>
        </p:txBody>
      </p:sp>
      <p:graphicFrame>
        <p:nvGraphicFramePr>
          <p:cNvPr id="7" name="Taulukko 6"/>
          <p:cNvGraphicFramePr>
            <a:graphicFrameLocks noGrp="1"/>
          </p:cNvGraphicFramePr>
          <p:nvPr>
            <p:extLst>
              <p:ext uri="{D42A27DB-BD31-4B8C-83A1-F6EECF244321}">
                <p14:modId xmlns:p14="http://schemas.microsoft.com/office/powerpoint/2010/main" val="1895703959"/>
              </p:ext>
            </p:extLst>
          </p:nvPr>
        </p:nvGraphicFramePr>
        <p:xfrm>
          <a:off x="20982" y="713438"/>
          <a:ext cx="9108504" cy="5523874"/>
        </p:xfrm>
        <a:graphic>
          <a:graphicData uri="http://schemas.openxmlformats.org/drawingml/2006/table">
            <a:tbl>
              <a:tblPr firstRow="1" bandRow="1">
                <a:tableStyleId>{5C22544A-7EE6-4342-B048-85BDC9FD1C3A}</a:tableStyleId>
              </a:tblPr>
              <a:tblGrid>
                <a:gridCol w="3110858"/>
                <a:gridCol w="5997646"/>
              </a:tblGrid>
              <a:tr h="374396">
                <a:tc>
                  <a:txBody>
                    <a:bodyPr/>
                    <a:lstStyle/>
                    <a:p>
                      <a:r>
                        <a:rPr lang="fi-FI" sz="1600" dirty="0" smtClean="0"/>
                        <a:t>Kiinteistötoimiala</a:t>
                      </a:r>
                      <a:endParaRPr lang="fi-FI"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i-FI" sz="1600" dirty="0" smtClean="0"/>
                    </a:p>
                  </a:txBody>
                  <a:tcPr/>
                </a:tc>
              </a:tr>
              <a:tr h="374396">
                <a:tc>
                  <a:txBody>
                    <a:bodyPr/>
                    <a:lstStyle/>
                    <a:p>
                      <a:r>
                        <a:rPr lang="fi-FI" sz="1300" b="1" dirty="0" smtClean="0"/>
                        <a:t>Toiminto:</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Infrapalvelut: pysäköintipalvelut</a:t>
                      </a:r>
                    </a:p>
                  </a:txBody>
                  <a:tcPr/>
                </a:tc>
              </a:tr>
              <a:tr h="291549">
                <a:tc>
                  <a:txBody>
                    <a:bodyPr/>
                    <a:lstStyle/>
                    <a:p>
                      <a:r>
                        <a:rPr lang="fi-FI" sz="1300" b="1" dirty="0" smtClean="0"/>
                        <a:t>Toimenpide:</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Pysäköintitoiminnan kehittäminen nykyajan</a:t>
                      </a:r>
                      <a:r>
                        <a:rPr lang="fi-FI" sz="1300" b="0" baseline="0" dirty="0" smtClean="0"/>
                        <a:t> vaatimusten mukaiseksi</a:t>
                      </a:r>
                      <a:endParaRPr lang="fi-FI" sz="1300" b="0" dirty="0" smtClean="0"/>
                    </a:p>
                  </a:txBody>
                  <a:tcPr/>
                </a:tc>
              </a:tr>
              <a:tr h="1530054">
                <a:tc>
                  <a:txBody>
                    <a:bodyPr/>
                    <a:lstStyle/>
                    <a:p>
                      <a:r>
                        <a:rPr lang="fi-FI" sz="1300" b="1" dirty="0" smtClean="0"/>
                        <a:t>Toimenpiteen tarkempi kuvaus: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aseline="0" dirty="0" smtClean="0"/>
                        <a:t>Pysäköintimittareiden uusiminen ja samassa yhteydessä selvitetään järkevin ja taloudellisin tapa hoitaa muun muassa seuraavat toiminnot: mittareiden omistus, ylläpito ja rahankuljetus. Selvitysten jälkeen voidaan päätyä siihen, että tiettyjä toimintoja ostetaan jatkossa ulkoa ja joidenkin työntekijöiden toimenkuviin tulee muutoksia</a:t>
                      </a:r>
                      <a:r>
                        <a:rPr lang="fi-FI" sz="1300" baseline="0" dirty="0" smtClean="0">
                          <a:solidFill>
                            <a:srgbClr val="FF0000"/>
                          </a:solidFill>
                        </a:rPr>
                        <a:t>. </a:t>
                      </a:r>
                      <a:r>
                        <a:rPr lang="fi-FI" sz="1300" baseline="0" dirty="0" smtClean="0">
                          <a:solidFill>
                            <a:schemeClr val="tx1"/>
                          </a:solidFill>
                        </a:rPr>
                        <a:t>Uusia maksamismuotoja otetaan käyttöön, mikä lisää asiakasystävällisyyttä.</a:t>
                      </a:r>
                      <a:endParaRPr lang="fi-FI" sz="1300" dirty="0" smtClean="0">
                        <a:solidFill>
                          <a:schemeClr val="tx1"/>
                        </a:solidFill>
                      </a:endParaRPr>
                    </a:p>
                  </a:txBody>
                  <a:tcPr/>
                </a:tc>
              </a:tr>
              <a:tr h="316959">
                <a:tc>
                  <a:txBody>
                    <a:bodyPr/>
                    <a:lstStyle/>
                    <a:p>
                      <a:r>
                        <a:rPr lang="fi-FI" sz="1300" b="1" dirty="0" smtClean="0"/>
                        <a:t>Osallistuvat tahot?</a:t>
                      </a:r>
                      <a:endParaRPr lang="fi-FI" sz="1300" b="1" dirty="0"/>
                    </a:p>
                  </a:txBody>
                  <a:tcPr/>
                </a:tc>
                <a:tc>
                  <a:txBody>
                    <a:bodyPr/>
                    <a:lstStyle/>
                    <a:p>
                      <a:r>
                        <a:rPr lang="fi-FI" sz="1300" dirty="0" smtClean="0"/>
                        <a:t>Ympäristötoimialan</a:t>
                      </a:r>
                      <a:r>
                        <a:rPr lang="fi-FI" sz="1300" baseline="0" dirty="0" smtClean="0"/>
                        <a:t> liikennesuunnittelu</a:t>
                      </a:r>
                      <a:endParaRPr lang="fi-FI" sz="1300" dirty="0" smtClean="0"/>
                    </a:p>
                  </a:txBody>
                  <a:tcPr/>
                </a:tc>
              </a:tr>
              <a:tr h="374396">
                <a:tc>
                  <a:txBody>
                    <a:bodyPr/>
                    <a:lstStyle/>
                    <a:p>
                      <a:r>
                        <a:rPr lang="fi-FI" sz="1300" b="1" dirty="0" smtClean="0"/>
                        <a:t>Toimivalta</a:t>
                      </a:r>
                      <a:r>
                        <a:rPr lang="fi-FI" sz="1300" b="1" baseline="0" dirty="0" smtClean="0"/>
                        <a:t> ja päätösehdotus</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Kiinteistötoimiala. Taloudelliset vaikutukset huomioidaan talousarviovalmistelun yhteydessä.</a:t>
                      </a:r>
                    </a:p>
                  </a:txBody>
                  <a:tcPr/>
                </a:tc>
              </a:tr>
              <a:tr h="374396">
                <a:tc>
                  <a:txBody>
                    <a:bodyPr/>
                    <a:lstStyle/>
                    <a:p>
                      <a:r>
                        <a:rPr lang="fi-FI" sz="1300" b="1" dirty="0" smtClean="0"/>
                        <a:t>Vaikutukset, </a:t>
                      </a:r>
                      <a:r>
                        <a:rPr lang="fi-FI" sz="1300" b="1" dirty="0" err="1" smtClean="0"/>
                        <a:t>htv</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Tässä toiminnossa enintään –</a:t>
                      </a:r>
                      <a:r>
                        <a:rPr lang="fi-FI" sz="1300" baseline="0" dirty="0" smtClean="0"/>
                        <a:t> 4 </a:t>
                      </a:r>
                      <a:r>
                        <a:rPr lang="fi-FI" sz="1300" baseline="0" dirty="0" err="1" smtClean="0"/>
                        <a:t>htv</a:t>
                      </a:r>
                      <a:r>
                        <a:rPr lang="fi-FI" sz="1300" baseline="0" dirty="0" smtClean="0"/>
                        <a:t>. Tehdään tarvittaessa erillispäätös </a:t>
                      </a:r>
                      <a:r>
                        <a:rPr lang="fi-FI" sz="1300" baseline="0" dirty="0" err="1" smtClean="0"/>
                        <a:t>yt-menettelystä</a:t>
                      </a:r>
                      <a:r>
                        <a:rPr lang="fi-FI" sz="1300" baseline="0" dirty="0" smtClean="0"/>
                        <a:t>.</a:t>
                      </a:r>
                      <a:endParaRPr lang="fi-FI" sz="1300" dirty="0" smtClean="0"/>
                    </a:p>
                  </a:txBody>
                  <a:tcPr/>
                </a:tc>
              </a:tr>
              <a:tr h="354995">
                <a:tc>
                  <a:txBody>
                    <a:bodyPr/>
                    <a:lstStyle/>
                    <a:p>
                      <a:r>
                        <a:rPr lang="fi-FI" sz="1300" b="1" dirty="0" smtClean="0"/>
                        <a:t>Vaikutukset,</a:t>
                      </a:r>
                      <a:r>
                        <a:rPr lang="fi-FI" sz="1300" b="1" baseline="0" dirty="0" smtClean="0"/>
                        <a:t> €</a:t>
                      </a:r>
                      <a:endParaRPr lang="fi-FI" sz="1300" b="1" dirty="0"/>
                    </a:p>
                  </a:txBody>
                  <a:tcPr/>
                </a:tc>
                <a:tc>
                  <a:txBody>
                    <a:bodyPr/>
                    <a:lstStyle/>
                    <a:p>
                      <a:pPr marL="0" indent="0">
                        <a:buNone/>
                      </a:pPr>
                      <a:r>
                        <a:rPr lang="fi-FI" sz="1300" dirty="0" smtClean="0"/>
                        <a:t>Lisää</a:t>
                      </a:r>
                      <a:r>
                        <a:rPr lang="fi-FI" sz="1300" baseline="0" dirty="0" smtClean="0"/>
                        <a:t> investointimenoja tai vuokramenoja. Mahdollisia säästöjä toimintatapojen uudistamisesta, joiden suuruusluokka selviää hankkeen edetessä. Mahdollisesti kasvattaa pysäköintituloja vähän.</a:t>
                      </a:r>
                      <a:endParaRPr lang="fi-FI" sz="1300" dirty="0" smtClean="0"/>
                    </a:p>
                  </a:txBody>
                  <a:tcPr/>
                </a:tc>
              </a:tr>
              <a:tr h="3594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Vaikutukset palveluun</a:t>
                      </a:r>
                    </a:p>
                    <a:p>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Asiakkaan palvelukokemus paranee.</a:t>
                      </a:r>
                    </a:p>
                    <a:p>
                      <a:pPr marL="0" indent="0">
                        <a:buNone/>
                      </a:pPr>
                      <a:endParaRPr lang="fi-FI" sz="1300" dirty="0" smtClean="0"/>
                    </a:p>
                  </a:txBody>
                  <a:tcPr/>
                </a:tc>
              </a:tr>
              <a:tr h="3039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Muuta</a:t>
                      </a:r>
                    </a:p>
                    <a:p>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solidFill>
                            <a:schemeClr val="tx1"/>
                          </a:solidFill>
                        </a:rPr>
                        <a:t>Kuullaan tarvittavassa määrin asiakkaita ja yritysten edustajia.</a:t>
                      </a:r>
                    </a:p>
                    <a:p>
                      <a:pPr marL="0" marR="0" indent="0" algn="l" defTabSz="914400" rtl="0" eaLnBrk="1" fontAlgn="auto" latinLnBrk="0" hangingPunct="1">
                        <a:lnSpc>
                          <a:spcPct val="100000"/>
                        </a:lnSpc>
                        <a:spcBef>
                          <a:spcPts val="0"/>
                        </a:spcBef>
                        <a:spcAft>
                          <a:spcPts val="0"/>
                        </a:spcAft>
                        <a:buClrTx/>
                        <a:buSzTx/>
                        <a:buFontTx/>
                        <a:buNone/>
                        <a:tabLst/>
                        <a:defRPr/>
                      </a:pPr>
                      <a:endParaRPr lang="fi-FI" sz="1300" dirty="0" smtClean="0"/>
                    </a:p>
                  </a:txBody>
                  <a:tcPr/>
                </a:tc>
              </a:tr>
            </a:tbl>
          </a:graphicData>
        </a:graphic>
      </p:graphicFrame>
    </p:spTree>
    <p:extLst>
      <p:ext uri="{BB962C8B-B14F-4D97-AF65-F5344CB8AC3E}">
        <p14:creationId xmlns:p14="http://schemas.microsoft.com/office/powerpoint/2010/main" val="2036863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D112633D-571E-439B-99B7-0238CA9FA807}" type="datetime1">
              <a:rPr lang="fi-FI" smtClean="0">
                <a:solidFill>
                  <a:prstClr val="black">
                    <a:tint val="75000"/>
                  </a:prstClr>
                </a:solidFill>
              </a:rPr>
              <a:t>5.3.2015</a:t>
            </a:fld>
            <a:endParaRPr lang="fi-FI" dirty="0">
              <a:solidFill>
                <a:prstClr val="black">
                  <a:tint val="75000"/>
                </a:prstClr>
              </a:solidFill>
            </a:endParaRPr>
          </a:p>
        </p:txBody>
      </p:sp>
      <p:sp>
        <p:nvSpPr>
          <p:cNvPr id="6" name="Dian numeron paikkamerkki 5"/>
          <p:cNvSpPr>
            <a:spLocks noGrp="1"/>
          </p:cNvSpPr>
          <p:nvPr>
            <p:ph type="sldNum" sz="quarter" idx="16"/>
          </p:nvPr>
        </p:nvSpPr>
        <p:spPr/>
        <p:txBody>
          <a:bodyPr/>
          <a:lstStyle/>
          <a:p>
            <a:fld id="{5313BD74-EA17-574A-98E7-0901538991B3}" type="slidenum">
              <a:rPr lang="fi-FI" smtClean="0">
                <a:solidFill>
                  <a:prstClr val="black">
                    <a:tint val="75000"/>
                  </a:prstClr>
                </a:solidFill>
              </a:rPr>
              <a:pPr/>
              <a:t>3</a:t>
            </a:fld>
            <a:endParaRPr lang="fi-FI" dirty="0">
              <a:solidFill>
                <a:prstClr val="black">
                  <a:tint val="75000"/>
                </a:prstClr>
              </a:solidFill>
            </a:endParaRPr>
          </a:p>
        </p:txBody>
      </p:sp>
      <p:graphicFrame>
        <p:nvGraphicFramePr>
          <p:cNvPr id="7" name="Taulukko 6"/>
          <p:cNvGraphicFramePr>
            <a:graphicFrameLocks noGrp="1"/>
          </p:cNvGraphicFramePr>
          <p:nvPr>
            <p:extLst>
              <p:ext uri="{D42A27DB-BD31-4B8C-83A1-F6EECF244321}">
                <p14:modId xmlns:p14="http://schemas.microsoft.com/office/powerpoint/2010/main" val="1192349238"/>
              </p:ext>
            </p:extLst>
          </p:nvPr>
        </p:nvGraphicFramePr>
        <p:xfrm>
          <a:off x="20982" y="1052716"/>
          <a:ext cx="9108504" cy="5238700"/>
        </p:xfrm>
        <a:graphic>
          <a:graphicData uri="http://schemas.openxmlformats.org/drawingml/2006/table">
            <a:tbl>
              <a:tblPr firstRow="1" bandRow="1">
                <a:tableStyleId>{5C22544A-7EE6-4342-B048-85BDC9FD1C3A}</a:tableStyleId>
              </a:tblPr>
              <a:tblGrid>
                <a:gridCol w="3110858"/>
                <a:gridCol w="5997646"/>
              </a:tblGrid>
              <a:tr h="374396">
                <a:tc>
                  <a:txBody>
                    <a:bodyPr/>
                    <a:lstStyle/>
                    <a:p>
                      <a:r>
                        <a:rPr lang="fi-FI" sz="1600" dirty="0" smtClean="0"/>
                        <a:t>Kiinteistötoimiala</a:t>
                      </a:r>
                      <a:endParaRPr lang="fi-FI"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i-FI" sz="1600" dirty="0" smtClean="0"/>
                    </a:p>
                  </a:txBody>
                  <a:tcPr/>
                </a:tc>
              </a:tr>
              <a:tr h="374396">
                <a:tc>
                  <a:txBody>
                    <a:bodyPr/>
                    <a:lstStyle/>
                    <a:p>
                      <a:r>
                        <a:rPr lang="fi-FI" sz="1300" b="1" dirty="0" smtClean="0"/>
                        <a:t>Toiminto:</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Infrapalvelut: maatalous</a:t>
                      </a:r>
                    </a:p>
                  </a:txBody>
                  <a:tcPr/>
                </a:tc>
              </a:tr>
              <a:tr h="291549">
                <a:tc>
                  <a:txBody>
                    <a:bodyPr/>
                    <a:lstStyle/>
                    <a:p>
                      <a:r>
                        <a:rPr lang="fi-FI" sz="1300" b="1" dirty="0" smtClean="0"/>
                        <a:t>Toimenpide:</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Peltoviljelysten</a:t>
                      </a:r>
                      <a:r>
                        <a:rPr lang="fi-FI" sz="1300" b="0" baseline="0" dirty="0" smtClean="0"/>
                        <a:t> kannattavuuden arviointi</a:t>
                      </a:r>
                      <a:endParaRPr lang="fi-FI" sz="1300" b="0" dirty="0" smtClean="0"/>
                    </a:p>
                  </a:txBody>
                  <a:tcPr/>
                </a:tc>
              </a:tr>
              <a:tr h="1530054">
                <a:tc>
                  <a:txBody>
                    <a:bodyPr/>
                    <a:lstStyle/>
                    <a:p>
                      <a:r>
                        <a:rPr lang="fi-FI" sz="1300" b="1" dirty="0" smtClean="0"/>
                        <a:t>Toimenpiteen tarkempi kuvaus: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aseline="0" dirty="0" smtClean="0"/>
                        <a:t>Maataloustuki- / EU-tukijärjestelmän muutos. Kaupunki ei saa enää jatkossa peltotukia. Selvitetään kaupungin oman viljelystoiminnan kannattavuus muutosten jälkeen. Selvitysten jälkeen voidaan päätyä siihen, että kaupungin oma viljelystoiminta ei ole enää kannattavaa ja joidenkin työntekijöiden toimenkuviin tulee muutoksia.</a:t>
                      </a:r>
                      <a:endParaRPr lang="fi-FI" sz="1300" dirty="0" smtClean="0"/>
                    </a:p>
                  </a:txBody>
                  <a:tcPr/>
                </a:tc>
              </a:tr>
              <a:tr h="316959">
                <a:tc>
                  <a:txBody>
                    <a:bodyPr/>
                    <a:lstStyle/>
                    <a:p>
                      <a:r>
                        <a:rPr lang="fi-FI" sz="1300" b="1" dirty="0" smtClean="0"/>
                        <a:t>Osallistuvat tahot?</a:t>
                      </a:r>
                      <a:endParaRPr lang="fi-FI" sz="1300" b="1" dirty="0"/>
                    </a:p>
                  </a:txBody>
                  <a:tcPr/>
                </a:tc>
                <a:tc>
                  <a:txBody>
                    <a:bodyPr/>
                    <a:lstStyle/>
                    <a:p>
                      <a:r>
                        <a:rPr lang="fi-FI" sz="1300" dirty="0" smtClean="0"/>
                        <a:t>-</a:t>
                      </a:r>
                    </a:p>
                  </a:txBody>
                  <a:tcPr/>
                </a:tc>
              </a:tr>
              <a:tr h="374396">
                <a:tc>
                  <a:txBody>
                    <a:bodyPr/>
                    <a:lstStyle/>
                    <a:p>
                      <a:r>
                        <a:rPr lang="fi-FI" sz="1300" b="1" dirty="0" smtClean="0"/>
                        <a:t>Toimivalta</a:t>
                      </a:r>
                      <a:r>
                        <a:rPr lang="fi-FI" sz="1300" b="1" baseline="0" dirty="0" smtClean="0"/>
                        <a:t> ja päätösehdotus</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Kiinteistötoimiala. Toimialajohtaja</a:t>
                      </a:r>
                      <a:r>
                        <a:rPr lang="fi-FI" sz="1300" baseline="0" dirty="0" smtClean="0"/>
                        <a:t> on päättänyt päätöspöytäkirjallaan 13.2.2015 § 19, että kaupungin oma viljelytoiminta lopetetaan ja pellot vuokrataan.</a:t>
                      </a:r>
                      <a:endParaRPr lang="fi-FI" sz="1300" dirty="0" smtClean="0"/>
                    </a:p>
                  </a:txBody>
                  <a:tcPr/>
                </a:tc>
              </a:tr>
              <a:tr h="374396">
                <a:tc>
                  <a:txBody>
                    <a:bodyPr/>
                    <a:lstStyle/>
                    <a:p>
                      <a:r>
                        <a:rPr lang="fi-FI" sz="1300" b="1" dirty="0" smtClean="0"/>
                        <a:t>Vaikutukset, </a:t>
                      </a:r>
                      <a:r>
                        <a:rPr lang="fi-FI" sz="1300" b="1" dirty="0" err="1" smtClean="0"/>
                        <a:t>htv</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Tässä toiminnossa</a:t>
                      </a:r>
                      <a:r>
                        <a:rPr lang="fi-FI" sz="1300" baseline="0" dirty="0" smtClean="0"/>
                        <a:t> -0,5 </a:t>
                      </a:r>
                      <a:r>
                        <a:rPr lang="fi-FI" sz="1300" baseline="0" dirty="0" err="1" smtClean="0"/>
                        <a:t>htv</a:t>
                      </a:r>
                      <a:r>
                        <a:rPr lang="fi-FI" sz="1300" baseline="0" dirty="0" smtClean="0"/>
                        <a:t>. Tehdään tarvittaessa erillispäätös </a:t>
                      </a:r>
                      <a:r>
                        <a:rPr lang="fi-FI" sz="1300" baseline="0" dirty="0" err="1" smtClean="0"/>
                        <a:t>yt-menettelystä</a:t>
                      </a:r>
                      <a:r>
                        <a:rPr lang="fi-FI" sz="1300" baseline="0" dirty="0" smtClean="0"/>
                        <a:t>.</a:t>
                      </a:r>
                      <a:endParaRPr lang="fi-FI" sz="1300" dirty="0" smtClean="0"/>
                    </a:p>
                  </a:txBody>
                  <a:tcPr/>
                </a:tc>
              </a:tr>
              <a:tr h="499554">
                <a:tc>
                  <a:txBody>
                    <a:bodyPr/>
                    <a:lstStyle/>
                    <a:p>
                      <a:r>
                        <a:rPr lang="fi-FI" sz="1300" b="1" dirty="0" smtClean="0"/>
                        <a:t>Vaikutukset,</a:t>
                      </a:r>
                      <a:r>
                        <a:rPr lang="fi-FI" sz="1300" b="1" baseline="0" dirty="0" smtClean="0"/>
                        <a:t> €</a:t>
                      </a:r>
                      <a:endParaRPr lang="fi-FI" sz="1300" b="1" dirty="0"/>
                    </a:p>
                  </a:txBody>
                  <a:tcPr/>
                </a:tc>
                <a:tc>
                  <a:txBody>
                    <a:bodyPr/>
                    <a:lstStyle/>
                    <a:p>
                      <a:pPr marL="0" indent="0">
                        <a:buNone/>
                      </a:pPr>
                      <a:r>
                        <a:rPr lang="fi-FI" sz="1300" dirty="0" smtClean="0"/>
                        <a:t>Ei merkittäviä talousvaikutuksia.</a:t>
                      </a:r>
                    </a:p>
                  </a:txBody>
                  <a:tcPr/>
                </a:tc>
              </a:tr>
              <a:tr h="303916">
                <a:tc>
                  <a:txBody>
                    <a:bodyPr/>
                    <a:lstStyle/>
                    <a:p>
                      <a:r>
                        <a:rPr lang="fi-FI" sz="1300" b="1" dirty="0" smtClean="0"/>
                        <a:t>Vaikutukset palveluun</a:t>
                      </a:r>
                      <a:endParaRPr lang="fi-FI" sz="1300" b="1" dirty="0"/>
                    </a:p>
                  </a:txBody>
                  <a:tcPr/>
                </a:tc>
                <a:tc>
                  <a:txBody>
                    <a:bodyPr/>
                    <a:lstStyle/>
                    <a:p>
                      <a:pPr marL="0" indent="0">
                        <a:buNone/>
                      </a:pPr>
                      <a:r>
                        <a:rPr lang="fi-FI" sz="1300" dirty="0" smtClean="0"/>
                        <a:t>Ei vaikutusta palveluun.</a:t>
                      </a:r>
                    </a:p>
                  </a:txBody>
                  <a:tcPr/>
                </a:tc>
              </a:tr>
              <a:tr h="3039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Muuta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effectLst/>
                        </a:rPr>
                        <a:t>Viljelymaiden vuokraamisen ja maataloustukien siirroista johtuen kaupunki pysyy edelleen ns. aktiiviviljelijä</a:t>
                      </a:r>
                      <a:r>
                        <a:rPr lang="fi-FI" sz="1300" baseline="0" dirty="0" smtClean="0">
                          <a:effectLst/>
                        </a:rPr>
                        <a:t> – statuksella, vaikka viljelytoiminta ostetaan ulkoa.</a:t>
                      </a:r>
                      <a:endParaRPr lang="fi-FI" sz="1300" dirty="0" smtClean="0"/>
                    </a:p>
                  </a:txBody>
                  <a:tcPr/>
                </a:tc>
              </a:tr>
            </a:tbl>
          </a:graphicData>
        </a:graphic>
      </p:graphicFrame>
    </p:spTree>
    <p:extLst>
      <p:ext uri="{BB962C8B-B14F-4D97-AF65-F5344CB8AC3E}">
        <p14:creationId xmlns:p14="http://schemas.microsoft.com/office/powerpoint/2010/main" val="1476235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D3047929-1B5E-4E1C-96E6-D30D8C0F4241}" type="datetime1">
              <a:rPr lang="fi-FI" smtClean="0">
                <a:solidFill>
                  <a:prstClr val="black">
                    <a:tint val="75000"/>
                  </a:prstClr>
                </a:solidFill>
              </a:rPr>
              <a:t>5.3.2015</a:t>
            </a:fld>
            <a:endParaRPr lang="fi-FI" dirty="0">
              <a:solidFill>
                <a:prstClr val="black">
                  <a:tint val="75000"/>
                </a:prstClr>
              </a:solidFill>
            </a:endParaRPr>
          </a:p>
        </p:txBody>
      </p:sp>
      <p:sp>
        <p:nvSpPr>
          <p:cNvPr id="6" name="Dian numeron paikkamerkki 5"/>
          <p:cNvSpPr>
            <a:spLocks noGrp="1"/>
          </p:cNvSpPr>
          <p:nvPr>
            <p:ph type="sldNum" sz="quarter" idx="16"/>
          </p:nvPr>
        </p:nvSpPr>
        <p:spPr/>
        <p:txBody>
          <a:bodyPr/>
          <a:lstStyle/>
          <a:p>
            <a:fld id="{5313BD74-EA17-574A-98E7-0901538991B3}" type="slidenum">
              <a:rPr lang="fi-FI" smtClean="0">
                <a:solidFill>
                  <a:prstClr val="black">
                    <a:tint val="75000"/>
                  </a:prstClr>
                </a:solidFill>
              </a:rPr>
              <a:pPr/>
              <a:t>4</a:t>
            </a:fld>
            <a:endParaRPr lang="fi-FI">
              <a:solidFill>
                <a:prstClr val="black">
                  <a:tint val="75000"/>
                </a:prstClr>
              </a:solidFill>
            </a:endParaRPr>
          </a:p>
        </p:txBody>
      </p:sp>
      <p:graphicFrame>
        <p:nvGraphicFramePr>
          <p:cNvPr id="7" name="Taulukko 6"/>
          <p:cNvGraphicFramePr>
            <a:graphicFrameLocks noGrp="1"/>
          </p:cNvGraphicFramePr>
          <p:nvPr>
            <p:extLst>
              <p:ext uri="{D42A27DB-BD31-4B8C-83A1-F6EECF244321}">
                <p14:modId xmlns:p14="http://schemas.microsoft.com/office/powerpoint/2010/main" val="763698037"/>
              </p:ext>
            </p:extLst>
          </p:nvPr>
        </p:nvGraphicFramePr>
        <p:xfrm>
          <a:off x="20982" y="1070589"/>
          <a:ext cx="9108504" cy="5206471"/>
        </p:xfrm>
        <a:graphic>
          <a:graphicData uri="http://schemas.openxmlformats.org/drawingml/2006/table">
            <a:tbl>
              <a:tblPr firstRow="1" bandRow="1">
                <a:tableStyleId>{5C22544A-7EE6-4342-B048-85BDC9FD1C3A}</a:tableStyleId>
              </a:tblPr>
              <a:tblGrid>
                <a:gridCol w="3110858"/>
                <a:gridCol w="5997646"/>
              </a:tblGrid>
              <a:tr h="342167">
                <a:tc>
                  <a:txBody>
                    <a:bodyPr/>
                    <a:lstStyle/>
                    <a:p>
                      <a:r>
                        <a:rPr lang="fi-FI" sz="1600" dirty="0" smtClean="0"/>
                        <a:t>Kiinteistötoimiala</a:t>
                      </a:r>
                      <a:endParaRPr lang="fi-FI"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i-FI" sz="1600" dirty="0" smtClean="0"/>
                    </a:p>
                  </a:txBody>
                  <a:tcPr/>
                </a:tc>
              </a:tr>
              <a:tr h="374396">
                <a:tc>
                  <a:txBody>
                    <a:bodyPr/>
                    <a:lstStyle/>
                    <a:p>
                      <a:r>
                        <a:rPr lang="fi-FI" sz="1300" b="1" dirty="0" smtClean="0"/>
                        <a:t>Toiminto:</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Infrapalvelut: suunnittelun</a:t>
                      </a:r>
                      <a:r>
                        <a:rPr lang="fi-FI" sz="1300" b="0" baseline="0" dirty="0" smtClean="0"/>
                        <a:t> tilaaminen ja suunnittelun ohjaus</a:t>
                      </a:r>
                      <a:endParaRPr lang="fi-FI" sz="1300" b="0" dirty="0" smtClean="0"/>
                    </a:p>
                  </a:txBody>
                  <a:tcPr/>
                </a:tc>
              </a:tr>
              <a:tr h="291549">
                <a:tc>
                  <a:txBody>
                    <a:bodyPr/>
                    <a:lstStyle/>
                    <a:p>
                      <a:r>
                        <a:rPr lang="fi-FI" sz="1300" b="1" dirty="0" smtClean="0"/>
                        <a:t>Toimenpide:</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err="1" smtClean="0"/>
                        <a:t>Infran</a:t>
                      </a:r>
                      <a:r>
                        <a:rPr lang="fi-FI" sz="1300" b="0" baseline="0" dirty="0" smtClean="0"/>
                        <a:t> toteutussuunnittelun kehittäminen</a:t>
                      </a:r>
                      <a:endParaRPr lang="fi-FI" sz="1300" b="0" dirty="0" smtClean="0"/>
                    </a:p>
                  </a:txBody>
                  <a:tcPr/>
                </a:tc>
              </a:tr>
              <a:tr h="1530054">
                <a:tc>
                  <a:txBody>
                    <a:bodyPr/>
                    <a:lstStyle/>
                    <a:p>
                      <a:r>
                        <a:rPr lang="fi-FI" sz="1300" b="1" dirty="0" smtClean="0"/>
                        <a:t>Toimenpiteen tarkempi kuvaus: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aseline="0" dirty="0" smtClean="0"/>
                        <a:t>Esisuunnittelu-investointisuunnittelu-toteutus – ketjun parempi hallinta. Vahvistetaan hankkeen johtamiseen ja rakennuttamiseen liittyvää ydintehtävää ja osaamista. Yhteinen analyysi ympäristötoimialan kaupunkisuunnittelun kanssa suunnitteluprosessista ja sen jälkeen erillinen toimenpideohjelma. Voi tarkoittaa kaupungin sisäisten ostopalvelujen vähentymistä, jolla voi olla vaikutuksia joidenkin työntekijöiden toimenkuviin.</a:t>
                      </a:r>
                      <a:endParaRPr lang="fi-FI" sz="1300" dirty="0" smtClean="0"/>
                    </a:p>
                  </a:txBody>
                  <a:tcPr/>
                </a:tc>
              </a:tr>
              <a:tr h="316959">
                <a:tc>
                  <a:txBody>
                    <a:bodyPr/>
                    <a:lstStyle/>
                    <a:p>
                      <a:r>
                        <a:rPr lang="fi-FI" sz="1300" b="1" dirty="0" smtClean="0"/>
                        <a:t>Osallistuvat tahot?</a:t>
                      </a:r>
                      <a:endParaRPr lang="fi-FI" sz="1300" b="1" dirty="0"/>
                    </a:p>
                  </a:txBody>
                  <a:tcPr/>
                </a:tc>
                <a:tc>
                  <a:txBody>
                    <a:bodyPr/>
                    <a:lstStyle/>
                    <a:p>
                      <a:r>
                        <a:rPr lang="fi-FI" sz="1300" dirty="0" smtClean="0"/>
                        <a:t>Ympäristötoimiala, konsernihallinto</a:t>
                      </a:r>
                    </a:p>
                  </a:txBody>
                  <a:tcPr/>
                </a:tc>
              </a:tr>
              <a:tr h="374396">
                <a:tc>
                  <a:txBody>
                    <a:bodyPr/>
                    <a:lstStyle/>
                    <a:p>
                      <a:r>
                        <a:rPr lang="fi-FI" sz="1300" b="1" dirty="0" smtClean="0"/>
                        <a:t>Toimivalta</a:t>
                      </a:r>
                      <a:r>
                        <a:rPr lang="fi-FI" sz="1300" b="1" baseline="0" dirty="0" smtClean="0"/>
                        <a:t> ja päätösehdotus</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Kaupunginjohtajan</a:t>
                      </a:r>
                      <a:r>
                        <a:rPr lang="fi-FI" sz="1300" baseline="0" dirty="0" smtClean="0"/>
                        <a:t> päätöksellä perustetaan työryhmä, jonka tehtävänä on selvittää Kiinteistöliikelaitoksen uudelleenorganisoitumismahdollisuus. Tässä yhteydessä analysoidaan myös tämä toiminto. </a:t>
                      </a:r>
                      <a:endParaRPr lang="fi-FI" sz="1300" dirty="0" smtClean="0"/>
                    </a:p>
                  </a:txBody>
                  <a:tcPr/>
                </a:tc>
              </a:tr>
              <a:tr h="374396">
                <a:tc>
                  <a:txBody>
                    <a:bodyPr/>
                    <a:lstStyle/>
                    <a:p>
                      <a:r>
                        <a:rPr lang="fi-FI" sz="1300" b="1" dirty="0" smtClean="0"/>
                        <a:t>Vaikutukset, </a:t>
                      </a:r>
                      <a:r>
                        <a:rPr lang="fi-FI" sz="1300" b="1" dirty="0" err="1" smtClean="0"/>
                        <a:t>htv</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 ole tässä vaiheessa ennakoitavissa.</a:t>
                      </a:r>
                    </a:p>
                  </a:txBody>
                  <a:tcPr/>
                </a:tc>
              </a:tr>
              <a:tr h="499554">
                <a:tc>
                  <a:txBody>
                    <a:bodyPr/>
                    <a:lstStyle/>
                    <a:p>
                      <a:r>
                        <a:rPr lang="fi-FI" sz="1300" b="1" dirty="0" smtClean="0"/>
                        <a:t>Vaikutukset,</a:t>
                      </a:r>
                      <a:r>
                        <a:rPr lang="fi-FI" sz="1300" b="1" baseline="0" dirty="0" smtClean="0"/>
                        <a:t>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Tehostaa toimintaa.</a:t>
                      </a:r>
                    </a:p>
                    <a:p>
                      <a:pPr marL="0" indent="0">
                        <a:buNone/>
                      </a:pPr>
                      <a:endParaRPr lang="fi-FI" sz="1300" dirty="0" smtClean="0"/>
                    </a:p>
                  </a:txBody>
                  <a:tcPr/>
                </a:tc>
              </a:tr>
              <a:tr h="303916">
                <a:tc>
                  <a:txBody>
                    <a:bodyPr/>
                    <a:lstStyle/>
                    <a:p>
                      <a:r>
                        <a:rPr lang="fi-FI" sz="1300" b="1" dirty="0" smtClean="0"/>
                        <a:t>Vaikutukset palveluun</a:t>
                      </a:r>
                      <a:endParaRPr lang="fi-FI" sz="1300" b="1" dirty="0"/>
                    </a:p>
                  </a:txBody>
                  <a:tcPr/>
                </a:tc>
                <a:tc>
                  <a:txBody>
                    <a:bodyPr/>
                    <a:lstStyle/>
                    <a:p>
                      <a:pPr marL="0" indent="0">
                        <a:buNone/>
                      </a:pPr>
                      <a:r>
                        <a:rPr lang="fi-FI" sz="1300" dirty="0" smtClean="0"/>
                        <a:t>Positiivinen</a:t>
                      </a:r>
                      <a:r>
                        <a:rPr lang="fi-FI" sz="1300" baseline="0" dirty="0" smtClean="0"/>
                        <a:t> vaikutus.</a:t>
                      </a:r>
                      <a:endParaRPr lang="fi-FI" sz="1300" dirty="0" smtClean="0"/>
                    </a:p>
                  </a:txBody>
                  <a:tcPr/>
                </a:tc>
              </a:tr>
              <a:tr h="3039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Muuta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Mikäli muutoksia organisoitumisessa</a:t>
                      </a:r>
                      <a:r>
                        <a:rPr lang="fi-FI" sz="1300" baseline="0" dirty="0" smtClean="0"/>
                        <a:t>, voi</a:t>
                      </a:r>
                      <a:r>
                        <a:rPr lang="fi-FI" sz="1300" dirty="0" smtClean="0"/>
                        <a:t> vaikuttaa hallintosääntöön ja johtosääntöihin.</a:t>
                      </a:r>
                    </a:p>
                  </a:txBody>
                  <a:tcPr/>
                </a:tc>
              </a:tr>
            </a:tbl>
          </a:graphicData>
        </a:graphic>
      </p:graphicFrame>
    </p:spTree>
    <p:extLst>
      <p:ext uri="{BB962C8B-B14F-4D97-AF65-F5344CB8AC3E}">
        <p14:creationId xmlns:p14="http://schemas.microsoft.com/office/powerpoint/2010/main" val="3195095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8065EBAF-D9EA-449B-9084-9B39986E594D}" type="datetime1">
              <a:rPr lang="fi-FI" smtClean="0">
                <a:solidFill>
                  <a:prstClr val="black">
                    <a:tint val="75000"/>
                  </a:prstClr>
                </a:solidFill>
              </a:rPr>
              <a:t>5.3.2015</a:t>
            </a:fld>
            <a:endParaRPr lang="fi-FI" dirty="0">
              <a:solidFill>
                <a:prstClr val="black">
                  <a:tint val="75000"/>
                </a:prstClr>
              </a:solidFill>
            </a:endParaRPr>
          </a:p>
        </p:txBody>
      </p:sp>
      <p:sp>
        <p:nvSpPr>
          <p:cNvPr id="6" name="Dian numeron paikkamerkki 5"/>
          <p:cNvSpPr>
            <a:spLocks noGrp="1"/>
          </p:cNvSpPr>
          <p:nvPr>
            <p:ph type="sldNum" sz="quarter" idx="16"/>
          </p:nvPr>
        </p:nvSpPr>
        <p:spPr/>
        <p:txBody>
          <a:bodyPr/>
          <a:lstStyle/>
          <a:p>
            <a:fld id="{5313BD74-EA17-574A-98E7-0901538991B3}" type="slidenum">
              <a:rPr lang="fi-FI" smtClean="0">
                <a:solidFill>
                  <a:prstClr val="black">
                    <a:tint val="75000"/>
                  </a:prstClr>
                </a:solidFill>
              </a:rPr>
              <a:pPr/>
              <a:t>5</a:t>
            </a:fld>
            <a:endParaRPr lang="fi-FI">
              <a:solidFill>
                <a:prstClr val="black">
                  <a:tint val="75000"/>
                </a:prstClr>
              </a:solidFill>
            </a:endParaRPr>
          </a:p>
        </p:txBody>
      </p:sp>
      <p:graphicFrame>
        <p:nvGraphicFramePr>
          <p:cNvPr id="7" name="Taulukko 6"/>
          <p:cNvGraphicFramePr>
            <a:graphicFrameLocks noGrp="1"/>
          </p:cNvGraphicFramePr>
          <p:nvPr>
            <p:extLst>
              <p:ext uri="{D42A27DB-BD31-4B8C-83A1-F6EECF244321}">
                <p14:modId xmlns:p14="http://schemas.microsoft.com/office/powerpoint/2010/main" val="342798182"/>
              </p:ext>
            </p:extLst>
          </p:nvPr>
        </p:nvGraphicFramePr>
        <p:xfrm>
          <a:off x="20982" y="1349764"/>
          <a:ext cx="9108504" cy="4743532"/>
        </p:xfrm>
        <a:graphic>
          <a:graphicData uri="http://schemas.openxmlformats.org/drawingml/2006/table">
            <a:tbl>
              <a:tblPr firstRow="1" bandRow="1">
                <a:tableStyleId>{5C22544A-7EE6-4342-B048-85BDC9FD1C3A}</a:tableStyleId>
              </a:tblPr>
              <a:tblGrid>
                <a:gridCol w="3110858"/>
                <a:gridCol w="5997646"/>
              </a:tblGrid>
              <a:tr h="374396">
                <a:tc>
                  <a:txBody>
                    <a:bodyPr/>
                    <a:lstStyle/>
                    <a:p>
                      <a:r>
                        <a:rPr lang="fi-FI" sz="1600" dirty="0" smtClean="0"/>
                        <a:t>Kiinteistötoimiala</a:t>
                      </a:r>
                      <a:endParaRPr lang="fi-FI"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i-FI" sz="1600" dirty="0" smtClean="0"/>
                    </a:p>
                  </a:txBody>
                  <a:tcPr/>
                </a:tc>
              </a:tr>
              <a:tr h="374396">
                <a:tc>
                  <a:txBody>
                    <a:bodyPr/>
                    <a:lstStyle/>
                    <a:p>
                      <a:r>
                        <a:rPr lang="fi-FI" sz="1300" b="1" dirty="0" smtClean="0"/>
                        <a:t>Toiminto:</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Infrapalvelut:</a:t>
                      </a:r>
                      <a:r>
                        <a:rPr lang="fi-FI" sz="1300" b="0" baseline="0" dirty="0" smtClean="0"/>
                        <a:t> tavaran ja ajoneuvojen säilytys</a:t>
                      </a:r>
                      <a:endParaRPr lang="fi-FI" sz="1300" b="0" dirty="0" smtClean="0"/>
                    </a:p>
                  </a:txBody>
                  <a:tcPr/>
                </a:tc>
              </a:tr>
              <a:tr h="291549">
                <a:tc>
                  <a:txBody>
                    <a:bodyPr/>
                    <a:lstStyle/>
                    <a:p>
                      <a:r>
                        <a:rPr lang="fi-FI" sz="1300" b="1" dirty="0" smtClean="0"/>
                        <a:t>Toimenpide:</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baseline="0" dirty="0" smtClean="0"/>
                        <a:t>Toiminnon </a:t>
                      </a:r>
                      <a:r>
                        <a:rPr lang="fi-FI" sz="1300" b="0" dirty="0" smtClean="0"/>
                        <a:t> resurssien uudelleen arviointi</a:t>
                      </a:r>
                    </a:p>
                  </a:txBody>
                  <a:tcPr/>
                </a:tc>
              </a:tr>
              <a:tr h="1530054">
                <a:tc>
                  <a:txBody>
                    <a:bodyPr/>
                    <a:lstStyle/>
                    <a:p>
                      <a:r>
                        <a:rPr lang="fi-FI" sz="1300" b="1" dirty="0" smtClean="0"/>
                        <a:t>Toimenpiteen tarkempi kuvaus: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Arvioidaan</a:t>
                      </a:r>
                      <a:r>
                        <a:rPr lang="fi-FI" sz="1300" baseline="0" dirty="0" smtClean="0"/>
                        <a:t> tavaran ja ajoneuvojen säilytys - toiminnon henkilöstömitoitus ja tehtävät. Kuparikadun varaston (siirrettyjen ajoneuvojen välivarasto, </a:t>
                      </a:r>
                      <a:r>
                        <a:rPr lang="fi-FI" sz="1300" baseline="0" dirty="0" err="1" smtClean="0"/>
                        <a:t>infran</a:t>
                      </a:r>
                      <a:r>
                        <a:rPr lang="fi-FI" sz="1300" baseline="0" dirty="0" smtClean="0"/>
                        <a:t> materiaalivarasto) toiminta nykyisellään ei edellytä jatkuvaa henkilöstön läsnäoloa. Tarkoittaa toiminnossa vaikuttavien työntekijöiden toimenkuvien läpikäyntiä ja mahdollisesti muutoksia toimenkuviin.</a:t>
                      </a:r>
                      <a:endParaRPr lang="fi-FI" sz="13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i-FI" sz="13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i-FI" sz="1300" baseline="0" dirty="0" smtClean="0"/>
                    </a:p>
                  </a:txBody>
                  <a:tcPr/>
                </a:tc>
              </a:tr>
              <a:tr h="316959">
                <a:tc>
                  <a:txBody>
                    <a:bodyPr/>
                    <a:lstStyle/>
                    <a:p>
                      <a:r>
                        <a:rPr lang="fi-FI" sz="1300" b="1" dirty="0" smtClean="0"/>
                        <a:t>Osallistuvat tahot?</a:t>
                      </a:r>
                      <a:endParaRPr lang="fi-FI" sz="1300" b="1" dirty="0"/>
                    </a:p>
                  </a:txBody>
                  <a:tcPr/>
                </a:tc>
                <a:tc>
                  <a:txBody>
                    <a:bodyPr/>
                    <a:lstStyle/>
                    <a:p>
                      <a:r>
                        <a:rPr lang="fi-FI" sz="1300" dirty="0" smtClean="0"/>
                        <a:t>-</a:t>
                      </a:r>
                    </a:p>
                  </a:txBody>
                  <a:tcPr/>
                </a:tc>
              </a:tr>
              <a:tr h="374396">
                <a:tc>
                  <a:txBody>
                    <a:bodyPr/>
                    <a:lstStyle/>
                    <a:p>
                      <a:r>
                        <a:rPr lang="fi-FI" sz="1300" b="1" dirty="0" smtClean="0"/>
                        <a:t>Toimivalta</a:t>
                      </a:r>
                      <a:r>
                        <a:rPr lang="fi-FI" sz="1300" b="1" baseline="0" dirty="0" smtClean="0"/>
                        <a:t> ja päätösehdotus</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Kiinteistötoimiala. Toimialajohtaja päättää asiasta valmistelun jälkeen.</a:t>
                      </a:r>
                    </a:p>
                  </a:txBody>
                  <a:tcPr/>
                </a:tc>
              </a:tr>
              <a:tr h="374396">
                <a:tc>
                  <a:txBody>
                    <a:bodyPr/>
                    <a:lstStyle/>
                    <a:p>
                      <a:r>
                        <a:rPr lang="fi-FI" sz="1300" b="1" dirty="0" smtClean="0"/>
                        <a:t>Vaikutukset, </a:t>
                      </a:r>
                      <a:r>
                        <a:rPr lang="fi-FI" sz="1300" b="1" dirty="0" err="1" smtClean="0"/>
                        <a:t>htv</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Tässä toiminnossa -1 </a:t>
                      </a:r>
                      <a:r>
                        <a:rPr lang="fi-FI" sz="1300" dirty="0" err="1" smtClean="0"/>
                        <a:t>htv</a:t>
                      </a:r>
                      <a:r>
                        <a:rPr lang="fi-FI" sz="1300" dirty="0" smtClean="0"/>
                        <a:t>. </a:t>
                      </a:r>
                      <a:r>
                        <a:rPr lang="fi-FI" sz="1300" baseline="0" dirty="0" smtClean="0"/>
                        <a:t>Tehdään tarvittaessa erillispäätös </a:t>
                      </a:r>
                      <a:r>
                        <a:rPr lang="fi-FI" sz="1300" baseline="0" dirty="0" err="1" smtClean="0"/>
                        <a:t>yt-menettelystä</a:t>
                      </a:r>
                      <a:r>
                        <a:rPr lang="fi-FI" sz="1300" baseline="0" dirty="0" smtClean="0"/>
                        <a:t>.</a:t>
                      </a:r>
                      <a:endParaRPr lang="fi-FI" sz="1300" dirty="0" smtClean="0"/>
                    </a:p>
                  </a:txBody>
                  <a:tcPr/>
                </a:tc>
              </a:tr>
              <a:tr h="499554">
                <a:tc>
                  <a:txBody>
                    <a:bodyPr/>
                    <a:lstStyle/>
                    <a:p>
                      <a:r>
                        <a:rPr lang="fi-FI" sz="1300" b="1" dirty="0" smtClean="0"/>
                        <a:t>Vaikutukset,</a:t>
                      </a:r>
                      <a:r>
                        <a:rPr lang="fi-FI" sz="1300" b="1" baseline="0" dirty="0" smtClean="0"/>
                        <a:t> €</a:t>
                      </a:r>
                      <a:endParaRPr lang="fi-FI" sz="1300" b="1" dirty="0"/>
                    </a:p>
                  </a:txBody>
                  <a:tcPr/>
                </a:tc>
                <a:tc>
                  <a:txBody>
                    <a:bodyPr/>
                    <a:lstStyle/>
                    <a:p>
                      <a:pPr marL="0" indent="0">
                        <a:buNone/>
                      </a:pPr>
                      <a:r>
                        <a:rPr lang="fi-FI" sz="1300" dirty="0" smtClean="0"/>
                        <a:t>Vähentää</a:t>
                      </a:r>
                      <a:r>
                        <a:rPr lang="fi-FI" sz="1300" baseline="0" dirty="0" smtClean="0"/>
                        <a:t> henkilöstömenoja tässä toiminnossa.</a:t>
                      </a:r>
                      <a:endParaRPr lang="fi-FI" sz="1300" dirty="0" smtClean="0"/>
                    </a:p>
                  </a:txBody>
                  <a:tcPr/>
                </a:tc>
              </a:tr>
              <a:tr h="303916">
                <a:tc>
                  <a:txBody>
                    <a:bodyPr/>
                    <a:lstStyle/>
                    <a:p>
                      <a:r>
                        <a:rPr lang="fi-FI" sz="1300" b="1" dirty="0" smtClean="0"/>
                        <a:t>Vaikutukset palveluun</a:t>
                      </a:r>
                      <a:endParaRPr lang="fi-FI" sz="1300" b="1" dirty="0"/>
                    </a:p>
                  </a:txBody>
                  <a:tcPr/>
                </a:tc>
                <a:tc>
                  <a:txBody>
                    <a:bodyPr/>
                    <a:lstStyle/>
                    <a:p>
                      <a:pPr marL="0" indent="0">
                        <a:buNone/>
                      </a:pPr>
                      <a:r>
                        <a:rPr lang="fi-FI" sz="1300" dirty="0" smtClean="0"/>
                        <a:t>Muutos on neutraali.</a:t>
                      </a:r>
                    </a:p>
                  </a:txBody>
                  <a:tcPr/>
                </a:tc>
              </a:tr>
              <a:tr h="3039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Muuta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i-FI" sz="1300" dirty="0" smtClean="0"/>
                    </a:p>
                  </a:txBody>
                  <a:tcPr/>
                </a:tc>
              </a:tr>
            </a:tbl>
          </a:graphicData>
        </a:graphic>
      </p:graphicFrame>
    </p:spTree>
    <p:extLst>
      <p:ext uri="{BB962C8B-B14F-4D97-AF65-F5344CB8AC3E}">
        <p14:creationId xmlns:p14="http://schemas.microsoft.com/office/powerpoint/2010/main" val="1462788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96A166A8-BEFA-4290-B111-9C82D5F64CB5}" type="datetime1">
              <a:rPr lang="fi-FI" smtClean="0">
                <a:solidFill>
                  <a:prstClr val="black">
                    <a:tint val="75000"/>
                  </a:prstClr>
                </a:solidFill>
              </a:rPr>
              <a:t>5.3.2015</a:t>
            </a:fld>
            <a:endParaRPr lang="fi-FI" dirty="0">
              <a:solidFill>
                <a:prstClr val="black">
                  <a:tint val="75000"/>
                </a:prstClr>
              </a:solidFill>
            </a:endParaRPr>
          </a:p>
        </p:txBody>
      </p:sp>
      <p:sp>
        <p:nvSpPr>
          <p:cNvPr id="6" name="Dian numeron paikkamerkki 5"/>
          <p:cNvSpPr>
            <a:spLocks noGrp="1"/>
          </p:cNvSpPr>
          <p:nvPr>
            <p:ph type="sldNum" sz="quarter" idx="16"/>
          </p:nvPr>
        </p:nvSpPr>
        <p:spPr/>
        <p:txBody>
          <a:bodyPr/>
          <a:lstStyle/>
          <a:p>
            <a:fld id="{5313BD74-EA17-574A-98E7-0901538991B3}" type="slidenum">
              <a:rPr lang="fi-FI" smtClean="0">
                <a:solidFill>
                  <a:prstClr val="black">
                    <a:tint val="75000"/>
                  </a:prstClr>
                </a:solidFill>
              </a:rPr>
              <a:pPr/>
              <a:t>6</a:t>
            </a:fld>
            <a:endParaRPr lang="fi-FI">
              <a:solidFill>
                <a:prstClr val="black">
                  <a:tint val="75000"/>
                </a:prstClr>
              </a:solidFill>
            </a:endParaRPr>
          </a:p>
        </p:txBody>
      </p:sp>
      <p:graphicFrame>
        <p:nvGraphicFramePr>
          <p:cNvPr id="7" name="Taulukko 6"/>
          <p:cNvGraphicFramePr>
            <a:graphicFrameLocks noGrp="1"/>
          </p:cNvGraphicFramePr>
          <p:nvPr>
            <p:extLst>
              <p:ext uri="{D42A27DB-BD31-4B8C-83A1-F6EECF244321}">
                <p14:modId xmlns:p14="http://schemas.microsoft.com/office/powerpoint/2010/main" val="136485072"/>
              </p:ext>
            </p:extLst>
          </p:nvPr>
        </p:nvGraphicFramePr>
        <p:xfrm>
          <a:off x="20982" y="836712"/>
          <a:ext cx="9108504" cy="5366340"/>
        </p:xfrm>
        <a:graphic>
          <a:graphicData uri="http://schemas.openxmlformats.org/drawingml/2006/table">
            <a:tbl>
              <a:tblPr firstRow="1" bandRow="1">
                <a:tableStyleId>{5C22544A-7EE6-4342-B048-85BDC9FD1C3A}</a:tableStyleId>
              </a:tblPr>
              <a:tblGrid>
                <a:gridCol w="3110858"/>
                <a:gridCol w="5997646"/>
              </a:tblGrid>
              <a:tr h="374396">
                <a:tc>
                  <a:txBody>
                    <a:bodyPr/>
                    <a:lstStyle/>
                    <a:p>
                      <a:r>
                        <a:rPr lang="fi-FI" sz="1600" dirty="0" smtClean="0"/>
                        <a:t>Kiinteistötoimiala</a:t>
                      </a:r>
                      <a:endParaRPr lang="fi-FI"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i-FI" sz="1600" dirty="0" smtClean="0"/>
                    </a:p>
                  </a:txBody>
                  <a:tcPr/>
                </a:tc>
              </a:tr>
              <a:tr h="374396">
                <a:tc>
                  <a:txBody>
                    <a:bodyPr/>
                    <a:lstStyle/>
                    <a:p>
                      <a:r>
                        <a:rPr lang="fi-FI" sz="1300" b="1" dirty="0" smtClean="0"/>
                        <a:t>Toiminto:</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Tilapalvelut:</a:t>
                      </a:r>
                      <a:r>
                        <a:rPr lang="fi-FI" sz="1300" b="0" baseline="0" dirty="0" smtClean="0"/>
                        <a:t> arkkitehtisuunnittelu</a:t>
                      </a:r>
                      <a:endParaRPr lang="fi-FI" sz="1300" b="0" dirty="0" smtClean="0"/>
                    </a:p>
                  </a:txBody>
                  <a:tcPr/>
                </a:tc>
              </a:tr>
              <a:tr h="291549">
                <a:tc>
                  <a:txBody>
                    <a:bodyPr/>
                    <a:lstStyle/>
                    <a:p>
                      <a:r>
                        <a:rPr lang="fi-FI" sz="1300" b="1" dirty="0" smtClean="0"/>
                        <a:t>Toimenpide:</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Arkkitehtisuunnittelutehtävien uudelleen arviointi</a:t>
                      </a:r>
                    </a:p>
                  </a:txBody>
                  <a:tcPr/>
                </a:tc>
              </a:tr>
              <a:tr h="1530054">
                <a:tc>
                  <a:txBody>
                    <a:bodyPr/>
                    <a:lstStyle/>
                    <a:p>
                      <a:r>
                        <a:rPr lang="fi-FI" sz="1300" b="1" dirty="0" smtClean="0"/>
                        <a:t>Toimenpiteen tarkempi kuvaus: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Arvioidaan arkkitehtisuunnittelu</a:t>
                      </a:r>
                      <a:r>
                        <a:rPr lang="fi-FI" sz="1300" baseline="0" dirty="0" smtClean="0"/>
                        <a:t> - toiminnon henkilöstömitoitus ja tehtävät. </a:t>
                      </a:r>
                      <a:r>
                        <a:rPr lang="fi-FI" sz="1300" dirty="0" smtClean="0"/>
                        <a:t>Tavoitteena on keskittyä jatkossa enemmän tilaajatehtäviin. Kehitetään tilaaja-asiantuntijuutta sekä terävöitetään t</a:t>
                      </a:r>
                      <a:r>
                        <a:rPr lang="fi-FI" sz="1300" baseline="0" dirty="0" smtClean="0"/>
                        <a:t>arve- ja hankesuunnittelua. Arkkitehtisuunnittelua ostetaan jatkossa enemmän markkinoilta. Tarkoittaa toiminnossa vaikuttavien työntekijöiden toimenkuvien läpikäyntiä.</a:t>
                      </a:r>
                      <a:endParaRPr lang="fi-FI" sz="1300" dirty="0" smtClean="0"/>
                    </a:p>
                  </a:txBody>
                  <a:tcPr/>
                </a:tc>
              </a:tr>
              <a:tr h="316959">
                <a:tc>
                  <a:txBody>
                    <a:bodyPr/>
                    <a:lstStyle/>
                    <a:p>
                      <a:r>
                        <a:rPr lang="fi-FI" sz="1300" b="1" dirty="0" smtClean="0"/>
                        <a:t>Osallistuvat tahot?</a:t>
                      </a:r>
                      <a:endParaRPr lang="fi-FI" sz="1300" b="1" dirty="0"/>
                    </a:p>
                  </a:txBody>
                  <a:tcPr/>
                </a:tc>
                <a:tc>
                  <a:txBody>
                    <a:bodyPr/>
                    <a:lstStyle/>
                    <a:p>
                      <a:r>
                        <a:rPr lang="fi-FI" sz="1300" dirty="0" smtClean="0"/>
                        <a:t>-</a:t>
                      </a:r>
                    </a:p>
                  </a:txBody>
                  <a:tcPr/>
                </a:tc>
              </a:tr>
              <a:tr h="374396">
                <a:tc>
                  <a:txBody>
                    <a:bodyPr/>
                    <a:lstStyle/>
                    <a:p>
                      <a:r>
                        <a:rPr lang="fi-FI" sz="1300" b="1" dirty="0" smtClean="0"/>
                        <a:t>Toimivalta</a:t>
                      </a:r>
                      <a:r>
                        <a:rPr lang="fi-FI" sz="1300" b="1" baseline="0" dirty="0" smtClean="0"/>
                        <a:t> ja päätösehdotus</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Kaupunginjohtajan</a:t>
                      </a:r>
                      <a:r>
                        <a:rPr lang="fi-FI" sz="1300" baseline="0" dirty="0" smtClean="0"/>
                        <a:t> päätöksellä perustetaan työryhmä, jonka tehtävänä on selvittää Kiinteistöliikelaitoksen uudelleenorganisoitumismahdollisuus. Tässä yhteydessä analysoidaan myös tämä toiminto.</a:t>
                      </a:r>
                      <a:endParaRPr lang="fi-FI" sz="1300" dirty="0" smtClean="0"/>
                    </a:p>
                  </a:txBody>
                  <a:tcPr/>
                </a:tc>
              </a:tr>
              <a:tr h="374396">
                <a:tc>
                  <a:txBody>
                    <a:bodyPr/>
                    <a:lstStyle/>
                    <a:p>
                      <a:r>
                        <a:rPr lang="fi-FI" sz="1300" b="1" dirty="0" smtClean="0"/>
                        <a:t>Vaikutukset, </a:t>
                      </a:r>
                      <a:r>
                        <a:rPr lang="fi-FI" sz="1300" b="1" dirty="0" err="1" smtClean="0"/>
                        <a:t>htv</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Tässä toiminnossa -1 </a:t>
                      </a:r>
                      <a:r>
                        <a:rPr lang="fi-FI" sz="1300" dirty="0" err="1" smtClean="0"/>
                        <a:t>htv</a:t>
                      </a:r>
                      <a:r>
                        <a:rPr lang="fi-FI" sz="1300" dirty="0" smtClean="0"/>
                        <a:t> (eläkkeelle siirtyminen) lyhyellä ajalla, mutta tulevina vuosina</a:t>
                      </a:r>
                      <a:r>
                        <a:rPr lang="fi-FI" sz="1300" baseline="0" dirty="0" smtClean="0"/>
                        <a:t> </a:t>
                      </a:r>
                      <a:r>
                        <a:rPr lang="fi-FI" sz="1300" baseline="0" dirty="0" err="1" smtClean="0"/>
                        <a:t>htv-vähennykset</a:t>
                      </a:r>
                      <a:r>
                        <a:rPr lang="fi-FI" sz="1300" baseline="0" dirty="0" smtClean="0"/>
                        <a:t> jatkuvat. Tehdään tarvittaessa erillispäätös </a:t>
                      </a:r>
                      <a:r>
                        <a:rPr lang="fi-FI" sz="1300" baseline="0" dirty="0" err="1" smtClean="0"/>
                        <a:t>yt-menettelystä</a:t>
                      </a:r>
                      <a:r>
                        <a:rPr lang="fi-FI" sz="1300" baseline="0" dirty="0" smtClean="0"/>
                        <a:t>.</a:t>
                      </a:r>
                      <a:endParaRPr lang="fi-FI" sz="1300" dirty="0" smtClean="0"/>
                    </a:p>
                  </a:txBody>
                  <a:tcPr/>
                </a:tc>
              </a:tr>
              <a:tr h="499554">
                <a:tc>
                  <a:txBody>
                    <a:bodyPr/>
                    <a:lstStyle/>
                    <a:p>
                      <a:r>
                        <a:rPr lang="fi-FI" sz="1300" b="1" dirty="0" smtClean="0"/>
                        <a:t>Vaikutukset,</a:t>
                      </a:r>
                      <a:r>
                        <a:rPr lang="fi-FI" sz="1300" b="1" baseline="0" dirty="0" smtClean="0"/>
                        <a:t> €</a:t>
                      </a:r>
                      <a:endParaRPr lang="fi-FI" sz="1300" b="1" dirty="0"/>
                    </a:p>
                  </a:txBody>
                  <a:tcPr/>
                </a:tc>
                <a:tc>
                  <a:txBody>
                    <a:bodyPr/>
                    <a:lstStyle/>
                    <a:p>
                      <a:pPr marL="0" indent="0">
                        <a:buNone/>
                      </a:pPr>
                      <a:r>
                        <a:rPr lang="fi-FI" sz="1300" dirty="0" smtClean="0"/>
                        <a:t>Tarkkoja</a:t>
                      </a:r>
                      <a:r>
                        <a:rPr lang="fi-FI" sz="1300" baseline="0" dirty="0" smtClean="0"/>
                        <a:t> v</a:t>
                      </a:r>
                      <a:r>
                        <a:rPr lang="fi-FI" sz="1300" dirty="0" smtClean="0"/>
                        <a:t>aikutuksia ei ole vielä tässä vaiheessa arvioitavissa. Vähentää henkilöstömenoja, mutta lisää ostopalveluja.</a:t>
                      </a:r>
                    </a:p>
                  </a:txBody>
                  <a:tcPr/>
                </a:tc>
              </a:tr>
              <a:tr h="303916">
                <a:tc>
                  <a:txBody>
                    <a:bodyPr/>
                    <a:lstStyle/>
                    <a:p>
                      <a:r>
                        <a:rPr lang="fi-FI" sz="1300" b="1" dirty="0" smtClean="0"/>
                        <a:t>Vaikutukset palveluun</a:t>
                      </a:r>
                      <a:endParaRPr lang="fi-FI" sz="1300" b="1" dirty="0"/>
                    </a:p>
                  </a:txBody>
                  <a:tcPr/>
                </a:tc>
                <a:tc>
                  <a:txBody>
                    <a:bodyPr/>
                    <a:lstStyle/>
                    <a:p>
                      <a:pPr marL="0" indent="0">
                        <a:buNone/>
                      </a:pPr>
                      <a:r>
                        <a:rPr lang="fi-FI" sz="1300" dirty="0" smtClean="0"/>
                        <a:t>Muutos on neutraali.</a:t>
                      </a:r>
                    </a:p>
                  </a:txBody>
                  <a:tcPr/>
                </a:tc>
              </a:tr>
              <a:tr h="3039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Muuta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i-FI" sz="1300" dirty="0" smtClean="0"/>
                    </a:p>
                  </a:txBody>
                  <a:tcPr/>
                </a:tc>
              </a:tr>
            </a:tbl>
          </a:graphicData>
        </a:graphic>
      </p:graphicFrame>
    </p:spTree>
    <p:extLst>
      <p:ext uri="{BB962C8B-B14F-4D97-AF65-F5344CB8AC3E}">
        <p14:creationId xmlns:p14="http://schemas.microsoft.com/office/powerpoint/2010/main" val="34037612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3C99C77F-3B78-4B89-8217-A809C38A48E7}" type="datetime1">
              <a:rPr lang="fi-FI" smtClean="0">
                <a:solidFill>
                  <a:prstClr val="black">
                    <a:tint val="75000"/>
                  </a:prstClr>
                </a:solidFill>
              </a:rPr>
              <a:t>5.3.2015</a:t>
            </a:fld>
            <a:endParaRPr lang="fi-FI" dirty="0">
              <a:solidFill>
                <a:prstClr val="black">
                  <a:tint val="75000"/>
                </a:prstClr>
              </a:solidFill>
            </a:endParaRPr>
          </a:p>
        </p:txBody>
      </p:sp>
      <p:sp>
        <p:nvSpPr>
          <p:cNvPr id="6" name="Dian numeron paikkamerkki 5"/>
          <p:cNvSpPr>
            <a:spLocks noGrp="1"/>
          </p:cNvSpPr>
          <p:nvPr>
            <p:ph type="sldNum" sz="quarter" idx="16"/>
          </p:nvPr>
        </p:nvSpPr>
        <p:spPr/>
        <p:txBody>
          <a:bodyPr/>
          <a:lstStyle/>
          <a:p>
            <a:fld id="{5313BD74-EA17-574A-98E7-0901538991B3}" type="slidenum">
              <a:rPr lang="fi-FI" smtClean="0">
                <a:solidFill>
                  <a:prstClr val="black">
                    <a:tint val="75000"/>
                  </a:prstClr>
                </a:solidFill>
              </a:rPr>
              <a:pPr/>
              <a:t>7</a:t>
            </a:fld>
            <a:endParaRPr lang="fi-FI">
              <a:solidFill>
                <a:prstClr val="black">
                  <a:tint val="75000"/>
                </a:prstClr>
              </a:solidFill>
            </a:endParaRPr>
          </a:p>
        </p:txBody>
      </p:sp>
      <p:graphicFrame>
        <p:nvGraphicFramePr>
          <p:cNvPr id="7" name="Taulukko 6"/>
          <p:cNvGraphicFramePr>
            <a:graphicFrameLocks noGrp="1"/>
          </p:cNvGraphicFramePr>
          <p:nvPr>
            <p:extLst>
              <p:ext uri="{D42A27DB-BD31-4B8C-83A1-F6EECF244321}">
                <p14:modId xmlns:p14="http://schemas.microsoft.com/office/powerpoint/2010/main" val="2683906680"/>
              </p:ext>
            </p:extLst>
          </p:nvPr>
        </p:nvGraphicFramePr>
        <p:xfrm>
          <a:off x="20982" y="1038360"/>
          <a:ext cx="9108504" cy="5054936"/>
        </p:xfrm>
        <a:graphic>
          <a:graphicData uri="http://schemas.openxmlformats.org/drawingml/2006/table">
            <a:tbl>
              <a:tblPr firstRow="1" bandRow="1">
                <a:tableStyleId>{5C22544A-7EE6-4342-B048-85BDC9FD1C3A}</a:tableStyleId>
              </a:tblPr>
              <a:tblGrid>
                <a:gridCol w="3110858"/>
                <a:gridCol w="5997646"/>
              </a:tblGrid>
              <a:tr h="374396">
                <a:tc>
                  <a:txBody>
                    <a:bodyPr/>
                    <a:lstStyle/>
                    <a:p>
                      <a:r>
                        <a:rPr lang="fi-FI" sz="1600" dirty="0" smtClean="0"/>
                        <a:t>Kiinteistötoimiala</a:t>
                      </a:r>
                      <a:endParaRPr lang="fi-FI"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i-FI" sz="1600" dirty="0" smtClean="0"/>
                    </a:p>
                  </a:txBody>
                  <a:tcPr/>
                </a:tc>
              </a:tr>
              <a:tr h="374396">
                <a:tc>
                  <a:txBody>
                    <a:bodyPr/>
                    <a:lstStyle/>
                    <a:p>
                      <a:r>
                        <a:rPr lang="fi-FI" sz="1300" b="1" dirty="0" smtClean="0"/>
                        <a:t>Toiminto:</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Tilapalvelut:</a:t>
                      </a:r>
                      <a:r>
                        <a:rPr lang="fi-FI" sz="1300" b="0" baseline="0" dirty="0" smtClean="0"/>
                        <a:t> talotekniikka</a:t>
                      </a:r>
                      <a:endParaRPr lang="fi-FI" sz="1300" b="0" dirty="0" smtClean="0"/>
                    </a:p>
                  </a:txBody>
                  <a:tcPr/>
                </a:tc>
              </a:tr>
              <a:tr h="291549">
                <a:tc>
                  <a:txBody>
                    <a:bodyPr/>
                    <a:lstStyle/>
                    <a:p>
                      <a:r>
                        <a:rPr lang="fi-FI" sz="1300" b="1" dirty="0" smtClean="0"/>
                        <a:t>Toimenpide:</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baseline="0" dirty="0" smtClean="0"/>
                        <a:t>Toiminnon </a:t>
                      </a:r>
                      <a:r>
                        <a:rPr lang="fi-FI" sz="1300" b="0" dirty="0" smtClean="0"/>
                        <a:t> resurssien uudelleen arviointi</a:t>
                      </a:r>
                    </a:p>
                  </a:txBody>
                  <a:tcPr/>
                </a:tc>
              </a:tr>
              <a:tr h="1530054">
                <a:tc>
                  <a:txBody>
                    <a:bodyPr/>
                    <a:lstStyle/>
                    <a:p>
                      <a:r>
                        <a:rPr lang="fi-FI" sz="1300" b="1" dirty="0" smtClean="0"/>
                        <a:t>Toimenpiteen tarkempi kuvaus: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Arvioidaan</a:t>
                      </a:r>
                      <a:r>
                        <a:rPr lang="fi-FI" sz="1300" baseline="0" dirty="0" smtClean="0"/>
                        <a:t> talotekniikka - toiminnon henkilöstömitoitus ja tehtävät. Tavoitteena on riittävä osaaminen ja resurssit toiminnossa. Varmistetaan valvonnan resurssien riittävyys tilanteessa, kun palvelut ostetaan markkinoilta. Vastataan talotekniikan uusiutumisen haasteisiin esim. uusien energiamääräysten osalta. Selvitetään talotekniikkatoimintojen uudelleenorganisointi.</a:t>
                      </a:r>
                      <a:endParaRPr lang="fi-FI" sz="1300" dirty="0" smtClean="0"/>
                    </a:p>
                  </a:txBody>
                  <a:tcPr/>
                </a:tc>
              </a:tr>
              <a:tr h="316959">
                <a:tc>
                  <a:txBody>
                    <a:bodyPr/>
                    <a:lstStyle/>
                    <a:p>
                      <a:r>
                        <a:rPr lang="fi-FI" sz="1300" b="1" dirty="0" smtClean="0"/>
                        <a:t>Osallistuvat tahot?</a:t>
                      </a:r>
                      <a:endParaRPr lang="fi-FI" sz="1300" b="1" dirty="0"/>
                    </a:p>
                  </a:txBody>
                  <a:tcPr/>
                </a:tc>
                <a:tc>
                  <a:txBody>
                    <a:bodyPr/>
                    <a:lstStyle/>
                    <a:p>
                      <a:r>
                        <a:rPr lang="fi-FI" sz="1300" dirty="0" smtClean="0"/>
                        <a:t>-</a:t>
                      </a:r>
                    </a:p>
                  </a:txBody>
                  <a:tcPr/>
                </a:tc>
              </a:tr>
              <a:tr h="374396">
                <a:tc>
                  <a:txBody>
                    <a:bodyPr/>
                    <a:lstStyle/>
                    <a:p>
                      <a:r>
                        <a:rPr lang="fi-FI" sz="1300" b="1" dirty="0" smtClean="0"/>
                        <a:t>Toimivalta</a:t>
                      </a:r>
                      <a:r>
                        <a:rPr lang="fi-FI" sz="1300" b="1" baseline="0" dirty="0" smtClean="0"/>
                        <a:t> ja päätösehdotus</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Kaupunginjohtajan</a:t>
                      </a:r>
                      <a:r>
                        <a:rPr lang="fi-FI" sz="1300" baseline="0" dirty="0" smtClean="0"/>
                        <a:t> päätöksellä perustetaan työryhmä, jonka tehtävänä on selvittää Kiinteistöliikelaitoksen uudelleenorganisoitumismahdollisuus. Tässä yhteydessä analysoidaan myös tämä toiminto.</a:t>
                      </a:r>
                      <a:endParaRPr lang="fi-FI" sz="1300" dirty="0" smtClean="0"/>
                    </a:p>
                  </a:txBody>
                  <a:tcPr/>
                </a:tc>
              </a:tr>
              <a:tr h="374396">
                <a:tc>
                  <a:txBody>
                    <a:bodyPr/>
                    <a:lstStyle/>
                    <a:p>
                      <a:r>
                        <a:rPr lang="fi-FI" sz="1300" b="1" dirty="0" smtClean="0"/>
                        <a:t>Vaikutukset, </a:t>
                      </a:r>
                      <a:r>
                        <a:rPr lang="fi-FI" sz="1300" b="1" dirty="0" err="1" smtClean="0"/>
                        <a:t>htv</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Muutos on neutraali.</a:t>
                      </a:r>
                    </a:p>
                  </a:txBody>
                  <a:tcPr/>
                </a:tc>
              </a:tr>
              <a:tr h="499554">
                <a:tc>
                  <a:txBody>
                    <a:bodyPr/>
                    <a:lstStyle/>
                    <a:p>
                      <a:r>
                        <a:rPr lang="fi-FI" sz="1300" b="1" dirty="0" smtClean="0"/>
                        <a:t>Vaikutukset,</a:t>
                      </a:r>
                      <a:r>
                        <a:rPr lang="fi-FI" sz="1300" b="1" baseline="0" dirty="0" smtClean="0"/>
                        <a:t> €</a:t>
                      </a:r>
                      <a:endParaRPr lang="fi-FI" sz="1300" b="1" dirty="0"/>
                    </a:p>
                  </a:txBody>
                  <a:tcPr/>
                </a:tc>
                <a:tc>
                  <a:txBody>
                    <a:bodyPr/>
                    <a:lstStyle/>
                    <a:p>
                      <a:pPr marL="0" indent="0">
                        <a:buNone/>
                      </a:pPr>
                      <a:r>
                        <a:rPr lang="fi-FI" sz="1300" dirty="0" smtClean="0"/>
                        <a:t>Muutos on neutraali.</a:t>
                      </a:r>
                    </a:p>
                  </a:txBody>
                  <a:tcPr/>
                </a:tc>
              </a:tr>
              <a:tr h="303916">
                <a:tc>
                  <a:txBody>
                    <a:bodyPr/>
                    <a:lstStyle/>
                    <a:p>
                      <a:r>
                        <a:rPr lang="fi-FI" sz="1300" b="1" dirty="0" smtClean="0"/>
                        <a:t>Vaikutukset palveluun</a:t>
                      </a:r>
                      <a:endParaRPr lang="fi-FI" sz="1300" b="1" dirty="0"/>
                    </a:p>
                  </a:txBody>
                  <a:tcPr/>
                </a:tc>
                <a:tc>
                  <a:txBody>
                    <a:bodyPr/>
                    <a:lstStyle/>
                    <a:p>
                      <a:pPr marL="0" indent="0">
                        <a:buNone/>
                      </a:pPr>
                      <a:r>
                        <a:rPr lang="fi-FI" sz="1300" dirty="0" smtClean="0"/>
                        <a:t>Ei vaikutuksia palveluun.</a:t>
                      </a:r>
                    </a:p>
                  </a:txBody>
                  <a:tcPr/>
                </a:tc>
              </a:tr>
              <a:tr h="3039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Muuta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i-FI" sz="1300" dirty="0" smtClean="0"/>
                    </a:p>
                  </a:txBody>
                  <a:tcPr/>
                </a:tc>
              </a:tr>
            </a:tbl>
          </a:graphicData>
        </a:graphic>
      </p:graphicFrame>
    </p:spTree>
    <p:extLst>
      <p:ext uri="{BB962C8B-B14F-4D97-AF65-F5344CB8AC3E}">
        <p14:creationId xmlns:p14="http://schemas.microsoft.com/office/powerpoint/2010/main" val="2774212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6FB479D4-6897-45C4-8F3D-2DAF8DCABB76}" type="datetime1">
              <a:rPr lang="fi-FI" smtClean="0">
                <a:solidFill>
                  <a:prstClr val="black">
                    <a:tint val="75000"/>
                  </a:prstClr>
                </a:solidFill>
              </a:rPr>
              <a:t>5.3.2015</a:t>
            </a:fld>
            <a:endParaRPr lang="fi-FI" dirty="0">
              <a:solidFill>
                <a:prstClr val="black">
                  <a:tint val="75000"/>
                </a:prstClr>
              </a:solidFill>
            </a:endParaRPr>
          </a:p>
        </p:txBody>
      </p:sp>
      <p:sp>
        <p:nvSpPr>
          <p:cNvPr id="6" name="Dian numeron paikkamerkki 5"/>
          <p:cNvSpPr>
            <a:spLocks noGrp="1"/>
          </p:cNvSpPr>
          <p:nvPr>
            <p:ph type="sldNum" sz="quarter" idx="16"/>
          </p:nvPr>
        </p:nvSpPr>
        <p:spPr/>
        <p:txBody>
          <a:bodyPr/>
          <a:lstStyle/>
          <a:p>
            <a:fld id="{5313BD74-EA17-574A-98E7-0901538991B3}" type="slidenum">
              <a:rPr lang="fi-FI" smtClean="0">
                <a:solidFill>
                  <a:prstClr val="black">
                    <a:tint val="75000"/>
                  </a:prstClr>
                </a:solidFill>
              </a:rPr>
              <a:pPr/>
              <a:t>8</a:t>
            </a:fld>
            <a:endParaRPr lang="fi-FI">
              <a:solidFill>
                <a:prstClr val="black">
                  <a:tint val="75000"/>
                </a:prstClr>
              </a:solidFill>
            </a:endParaRPr>
          </a:p>
        </p:txBody>
      </p:sp>
      <p:graphicFrame>
        <p:nvGraphicFramePr>
          <p:cNvPr id="7" name="Taulukko 6"/>
          <p:cNvGraphicFramePr>
            <a:graphicFrameLocks noGrp="1"/>
          </p:cNvGraphicFramePr>
          <p:nvPr>
            <p:extLst>
              <p:ext uri="{D42A27DB-BD31-4B8C-83A1-F6EECF244321}">
                <p14:modId xmlns:p14="http://schemas.microsoft.com/office/powerpoint/2010/main" val="95305148"/>
              </p:ext>
            </p:extLst>
          </p:nvPr>
        </p:nvGraphicFramePr>
        <p:xfrm>
          <a:off x="20982" y="1123196"/>
          <a:ext cx="9108504" cy="4970100"/>
        </p:xfrm>
        <a:graphic>
          <a:graphicData uri="http://schemas.openxmlformats.org/drawingml/2006/table">
            <a:tbl>
              <a:tblPr firstRow="1" bandRow="1">
                <a:tableStyleId>{5C22544A-7EE6-4342-B048-85BDC9FD1C3A}</a:tableStyleId>
              </a:tblPr>
              <a:tblGrid>
                <a:gridCol w="3110858"/>
                <a:gridCol w="5997646"/>
              </a:tblGrid>
              <a:tr h="374396">
                <a:tc>
                  <a:txBody>
                    <a:bodyPr/>
                    <a:lstStyle/>
                    <a:p>
                      <a:r>
                        <a:rPr lang="fi-FI" sz="1600" dirty="0" smtClean="0"/>
                        <a:t>Kiinteistötoimiala</a:t>
                      </a:r>
                      <a:endParaRPr lang="fi-FI"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i-FI" sz="1600" dirty="0" smtClean="0"/>
                    </a:p>
                  </a:txBody>
                  <a:tcPr/>
                </a:tc>
              </a:tr>
              <a:tr h="374396">
                <a:tc>
                  <a:txBody>
                    <a:bodyPr/>
                    <a:lstStyle/>
                    <a:p>
                      <a:r>
                        <a:rPr lang="fi-FI" sz="1300" b="1" dirty="0" smtClean="0"/>
                        <a:t>Toiminto:</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Asiakaspalvelu</a:t>
                      </a:r>
                    </a:p>
                  </a:txBody>
                  <a:tcPr/>
                </a:tc>
              </a:tr>
              <a:tr h="291549">
                <a:tc>
                  <a:txBody>
                    <a:bodyPr/>
                    <a:lstStyle/>
                    <a:p>
                      <a:r>
                        <a:rPr lang="fi-FI" sz="1300" b="1" dirty="0" smtClean="0"/>
                        <a:t>Toimenpide:</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baseline="0" dirty="0" smtClean="0"/>
                        <a:t>Selvitetään asiakaspalvelupisteen palvelutarjonta ja resursointi</a:t>
                      </a:r>
                      <a:endParaRPr lang="fi-FI" sz="1300" b="0" dirty="0" smtClean="0"/>
                    </a:p>
                  </a:txBody>
                  <a:tcPr/>
                </a:tc>
              </a:tr>
              <a:tr h="1530054">
                <a:tc>
                  <a:txBody>
                    <a:bodyPr/>
                    <a:lstStyle/>
                    <a:p>
                      <a:r>
                        <a:rPr lang="fi-FI" sz="1300" b="1" dirty="0" smtClean="0"/>
                        <a:t>Toimenpiteen tarkempi kuvaus: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Selvitetään kiinteistötoimialan eri asiakaspalvelutoimintojen</a:t>
                      </a:r>
                      <a:r>
                        <a:rPr lang="fi-FI" sz="1300" baseline="0" dirty="0" smtClean="0"/>
                        <a:t> yhdistämistä yhteen palvelupisteeseen. Tarkasteluun otetaan mukaan kaupungin yhteispalvelupiste ja siellä tarjottavat palvelut sekä yhteistyö ympäristötoimialan kanssa. Selvitetään, onko järkevämpää tarjota asiantuntija-asiakaspalvelua vai yleistä asiakaspalvelua. Tarkoittaa mahdollisesti joidenkin työntekijöiden toimenkuvien muutoksia. </a:t>
                      </a:r>
                      <a:endParaRPr lang="fi-FI" sz="1300" dirty="0" smtClean="0"/>
                    </a:p>
                  </a:txBody>
                  <a:tcPr/>
                </a:tc>
              </a:tr>
              <a:tr h="316959">
                <a:tc>
                  <a:txBody>
                    <a:bodyPr/>
                    <a:lstStyle/>
                    <a:p>
                      <a:r>
                        <a:rPr lang="fi-FI" sz="1300" b="1" dirty="0" smtClean="0"/>
                        <a:t>Osallistuvat tahot?</a:t>
                      </a:r>
                      <a:endParaRPr lang="fi-FI" sz="1300" b="1" dirty="0"/>
                    </a:p>
                  </a:txBody>
                  <a:tcPr/>
                </a:tc>
                <a:tc>
                  <a:txBody>
                    <a:bodyPr/>
                    <a:lstStyle/>
                    <a:p>
                      <a:r>
                        <a:rPr lang="fi-FI" sz="1300" dirty="0" smtClean="0"/>
                        <a:t>Konsernihallinto</a:t>
                      </a:r>
                      <a:r>
                        <a:rPr lang="fi-FI" sz="1300" baseline="0" dirty="0" smtClean="0"/>
                        <a:t> ja ympäristötoimiala</a:t>
                      </a:r>
                      <a:endParaRPr lang="fi-FI" sz="1300" dirty="0" smtClean="0"/>
                    </a:p>
                  </a:txBody>
                  <a:tcPr/>
                </a:tc>
              </a:tr>
              <a:tr h="374396">
                <a:tc>
                  <a:txBody>
                    <a:bodyPr/>
                    <a:lstStyle/>
                    <a:p>
                      <a:r>
                        <a:rPr lang="fi-FI" sz="1300" b="1" dirty="0" smtClean="0"/>
                        <a:t>Toimivalta</a:t>
                      </a:r>
                      <a:r>
                        <a:rPr lang="fi-FI" sz="1300" b="1" baseline="0" dirty="0" smtClean="0"/>
                        <a:t> ja päätösehdotus</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Periaatepäätös</a:t>
                      </a:r>
                      <a:r>
                        <a:rPr lang="fi-FI" sz="1300" baseline="0" dirty="0" smtClean="0"/>
                        <a:t> kaupunginhallituksessa. Tämän jälkeen asiaa tarkastellaan koko kaupungin asiakaspalvelukokonaisuuden kehittämisprojektin yhteydessä.</a:t>
                      </a:r>
                      <a:endParaRPr lang="fi-FI" sz="1300" dirty="0" smtClean="0"/>
                    </a:p>
                  </a:txBody>
                  <a:tcPr/>
                </a:tc>
              </a:tr>
              <a:tr h="374396">
                <a:tc>
                  <a:txBody>
                    <a:bodyPr/>
                    <a:lstStyle/>
                    <a:p>
                      <a:r>
                        <a:rPr lang="fi-FI" sz="1300" b="1" dirty="0" smtClean="0"/>
                        <a:t>Vaikutukset, </a:t>
                      </a:r>
                      <a:r>
                        <a:rPr lang="fi-FI" sz="1300" b="1" dirty="0" err="1" smtClean="0"/>
                        <a:t>htv</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 ole tässä vaiheessa ennakoitavissa.</a:t>
                      </a:r>
                    </a:p>
                    <a:p>
                      <a:pPr marL="0" marR="0" indent="0" algn="l" defTabSz="914400" rtl="0" eaLnBrk="1" fontAlgn="auto" latinLnBrk="0" hangingPunct="1">
                        <a:lnSpc>
                          <a:spcPct val="100000"/>
                        </a:lnSpc>
                        <a:spcBef>
                          <a:spcPts val="0"/>
                        </a:spcBef>
                        <a:spcAft>
                          <a:spcPts val="0"/>
                        </a:spcAft>
                        <a:buClrTx/>
                        <a:buSzTx/>
                        <a:buFontTx/>
                        <a:buNone/>
                        <a:tabLst/>
                        <a:defRPr/>
                      </a:pPr>
                      <a:endParaRPr lang="fi-FI" sz="1300" dirty="0" smtClean="0"/>
                    </a:p>
                  </a:txBody>
                  <a:tcPr/>
                </a:tc>
              </a:tr>
              <a:tr h="499554">
                <a:tc>
                  <a:txBody>
                    <a:bodyPr/>
                    <a:lstStyle/>
                    <a:p>
                      <a:r>
                        <a:rPr lang="fi-FI" sz="1300" b="1" dirty="0" smtClean="0"/>
                        <a:t>Vaikutukset,</a:t>
                      </a:r>
                      <a:r>
                        <a:rPr lang="fi-FI" sz="1300" b="1" baseline="0" dirty="0" smtClean="0"/>
                        <a:t>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Ei ole tässä vaiheessa ennakoitavissa,</a:t>
                      </a:r>
                      <a:r>
                        <a:rPr lang="fi-FI" sz="1300" baseline="0" dirty="0" smtClean="0"/>
                        <a:t> mutta tavoitteena tuottavuuden lisääminen.</a:t>
                      </a:r>
                      <a:endParaRPr lang="fi-FI" sz="1300" dirty="0" smtClean="0"/>
                    </a:p>
                  </a:txBody>
                  <a:tcPr/>
                </a:tc>
              </a:tr>
              <a:tr h="303916">
                <a:tc>
                  <a:txBody>
                    <a:bodyPr/>
                    <a:lstStyle/>
                    <a:p>
                      <a:r>
                        <a:rPr lang="fi-FI" sz="1300" b="1" dirty="0" smtClean="0"/>
                        <a:t>Vaikutukset palveluun</a:t>
                      </a:r>
                      <a:endParaRPr lang="fi-FI" sz="1300" b="1" dirty="0"/>
                    </a:p>
                  </a:txBody>
                  <a:tcPr/>
                </a:tc>
                <a:tc>
                  <a:txBody>
                    <a:bodyPr/>
                    <a:lstStyle/>
                    <a:p>
                      <a:pPr marL="0" indent="0">
                        <a:buNone/>
                      </a:pPr>
                      <a:r>
                        <a:rPr lang="fi-FI" sz="1300" dirty="0" smtClean="0"/>
                        <a:t>Positiivinen vaikutus.</a:t>
                      </a:r>
                    </a:p>
                  </a:txBody>
                  <a:tcPr/>
                </a:tc>
              </a:tr>
              <a:tr h="3039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Muuta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i-FI" sz="1300" dirty="0" smtClean="0"/>
                    </a:p>
                  </a:txBody>
                  <a:tcPr/>
                </a:tc>
              </a:tr>
            </a:tbl>
          </a:graphicData>
        </a:graphic>
      </p:graphicFrame>
    </p:spTree>
    <p:extLst>
      <p:ext uri="{BB962C8B-B14F-4D97-AF65-F5344CB8AC3E}">
        <p14:creationId xmlns:p14="http://schemas.microsoft.com/office/powerpoint/2010/main" val="428566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D5457F11-B07B-4354-9B76-C8B3789EE8C7}" type="datetime1">
              <a:rPr lang="fi-FI" smtClean="0">
                <a:solidFill>
                  <a:prstClr val="black">
                    <a:tint val="75000"/>
                  </a:prstClr>
                </a:solidFill>
              </a:rPr>
              <a:t>5.3.2015</a:t>
            </a:fld>
            <a:endParaRPr lang="fi-FI" dirty="0">
              <a:solidFill>
                <a:prstClr val="black">
                  <a:tint val="75000"/>
                </a:prstClr>
              </a:solidFill>
            </a:endParaRPr>
          </a:p>
        </p:txBody>
      </p:sp>
      <p:sp>
        <p:nvSpPr>
          <p:cNvPr id="6" name="Dian numeron paikkamerkki 5"/>
          <p:cNvSpPr>
            <a:spLocks noGrp="1"/>
          </p:cNvSpPr>
          <p:nvPr>
            <p:ph type="sldNum" sz="quarter" idx="16"/>
          </p:nvPr>
        </p:nvSpPr>
        <p:spPr/>
        <p:txBody>
          <a:bodyPr/>
          <a:lstStyle/>
          <a:p>
            <a:fld id="{5313BD74-EA17-574A-98E7-0901538991B3}" type="slidenum">
              <a:rPr lang="fi-FI" smtClean="0">
                <a:solidFill>
                  <a:prstClr val="black">
                    <a:tint val="75000"/>
                  </a:prstClr>
                </a:solidFill>
              </a:rPr>
              <a:pPr/>
              <a:t>9</a:t>
            </a:fld>
            <a:endParaRPr lang="fi-FI">
              <a:solidFill>
                <a:prstClr val="black">
                  <a:tint val="75000"/>
                </a:prstClr>
              </a:solidFill>
            </a:endParaRPr>
          </a:p>
        </p:txBody>
      </p:sp>
      <p:graphicFrame>
        <p:nvGraphicFramePr>
          <p:cNvPr id="7" name="Taulukko 6"/>
          <p:cNvGraphicFramePr>
            <a:graphicFrameLocks noGrp="1"/>
          </p:cNvGraphicFramePr>
          <p:nvPr>
            <p:extLst>
              <p:ext uri="{D42A27DB-BD31-4B8C-83A1-F6EECF244321}">
                <p14:modId xmlns:p14="http://schemas.microsoft.com/office/powerpoint/2010/main" val="1426388824"/>
              </p:ext>
            </p:extLst>
          </p:nvPr>
        </p:nvGraphicFramePr>
        <p:xfrm>
          <a:off x="20982" y="1398331"/>
          <a:ext cx="9108504" cy="4694965"/>
        </p:xfrm>
        <a:graphic>
          <a:graphicData uri="http://schemas.openxmlformats.org/drawingml/2006/table">
            <a:tbl>
              <a:tblPr firstRow="1" bandRow="1">
                <a:tableStyleId>{5C22544A-7EE6-4342-B048-85BDC9FD1C3A}</a:tableStyleId>
              </a:tblPr>
              <a:tblGrid>
                <a:gridCol w="3110858"/>
                <a:gridCol w="5997646"/>
              </a:tblGrid>
              <a:tr h="374396">
                <a:tc>
                  <a:txBody>
                    <a:bodyPr/>
                    <a:lstStyle/>
                    <a:p>
                      <a:r>
                        <a:rPr lang="fi-FI" sz="1600" dirty="0" smtClean="0"/>
                        <a:t>Kiinteistötoimiala</a:t>
                      </a:r>
                      <a:endParaRPr lang="fi-FI"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i-FI" sz="1600" dirty="0" smtClean="0"/>
                    </a:p>
                  </a:txBody>
                  <a:tcPr/>
                </a:tc>
              </a:tr>
              <a:tr h="374396">
                <a:tc>
                  <a:txBody>
                    <a:bodyPr/>
                    <a:lstStyle/>
                    <a:p>
                      <a:r>
                        <a:rPr lang="fi-FI" sz="1300" b="1" dirty="0" smtClean="0"/>
                        <a:t>Toiminto:</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Hallinto: </a:t>
                      </a:r>
                      <a:r>
                        <a:rPr lang="fi-FI" sz="1300" b="0" baseline="0" dirty="0" smtClean="0"/>
                        <a:t>sihteeripalvelut</a:t>
                      </a:r>
                      <a:endParaRPr lang="fi-FI" sz="1300" b="0" dirty="0" smtClean="0"/>
                    </a:p>
                  </a:txBody>
                  <a:tcPr/>
                </a:tc>
              </a:tr>
              <a:tr h="291549">
                <a:tc>
                  <a:txBody>
                    <a:bodyPr/>
                    <a:lstStyle/>
                    <a:p>
                      <a:r>
                        <a:rPr lang="fi-FI" sz="1300" b="1" dirty="0" smtClean="0"/>
                        <a:t>Toimenpide:</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0" dirty="0" smtClean="0"/>
                        <a:t>Resurssien optimaalinen käyttö</a:t>
                      </a:r>
                    </a:p>
                  </a:txBody>
                  <a:tcPr/>
                </a:tc>
              </a:tr>
              <a:tr h="1368203">
                <a:tc>
                  <a:txBody>
                    <a:bodyPr/>
                    <a:lstStyle/>
                    <a:p>
                      <a:r>
                        <a:rPr lang="fi-FI" sz="1300" b="1" dirty="0" smtClean="0"/>
                        <a:t>Toimenpiteen tarkempi kuvaus: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aseline="0" dirty="0" smtClean="0"/>
                        <a:t>Kiinteistöliikelaitoksen keskitetyn toimitilaratkaisun myötä odotetaan sihteeripalveluissa saavutettavan synergiaetuja. Tämän lisäksi selvitetään työmaakokoussihteerikäytäntöjen (1,5 </a:t>
                      </a:r>
                      <a:r>
                        <a:rPr lang="fi-FI" sz="1300" baseline="0" dirty="0" err="1" smtClean="0"/>
                        <a:t>htv</a:t>
                      </a:r>
                      <a:r>
                        <a:rPr lang="fi-FI" sz="1300" baseline="0" dirty="0" smtClean="0"/>
                        <a:t>) taloudellinen tehokkuus ja paras toimintatapa jatkossa. Tavoitteena on oikein mitoitetut resurssit ja toiminnan tehostaminen. Voi tarkoittaa joidenkin työntekijöiden toimenkuvien muutoksia.</a:t>
                      </a:r>
                      <a:endParaRPr lang="fi-FI" sz="1300" dirty="0" smtClean="0"/>
                    </a:p>
                  </a:txBody>
                  <a:tcPr/>
                </a:tc>
              </a:tr>
              <a:tr h="316959">
                <a:tc>
                  <a:txBody>
                    <a:bodyPr/>
                    <a:lstStyle/>
                    <a:p>
                      <a:r>
                        <a:rPr lang="fi-FI" sz="1300" b="1" dirty="0" smtClean="0"/>
                        <a:t>Osallistuvat tahot?</a:t>
                      </a:r>
                      <a:endParaRPr lang="fi-FI" sz="1300" b="1" dirty="0"/>
                    </a:p>
                  </a:txBody>
                  <a:tcPr/>
                </a:tc>
                <a:tc>
                  <a:txBody>
                    <a:bodyPr/>
                    <a:lstStyle/>
                    <a:p>
                      <a:r>
                        <a:rPr lang="fi-FI" sz="1300" dirty="0" smtClean="0"/>
                        <a:t>-</a:t>
                      </a:r>
                    </a:p>
                  </a:txBody>
                  <a:tcPr/>
                </a:tc>
              </a:tr>
              <a:tr h="374396">
                <a:tc>
                  <a:txBody>
                    <a:bodyPr/>
                    <a:lstStyle/>
                    <a:p>
                      <a:r>
                        <a:rPr lang="fi-FI" sz="1300" b="1" dirty="0" smtClean="0"/>
                        <a:t>Toimivalta</a:t>
                      </a:r>
                      <a:r>
                        <a:rPr lang="fi-FI" sz="1300" b="1" baseline="0" dirty="0" smtClean="0"/>
                        <a:t> ja päätösehdotus</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Kiinteistötoimiala. Toimialajohtaja päättää asiasta valmistelun jälkeen.</a:t>
                      </a:r>
                    </a:p>
                  </a:txBody>
                  <a:tcPr/>
                </a:tc>
              </a:tr>
              <a:tr h="374396">
                <a:tc>
                  <a:txBody>
                    <a:bodyPr/>
                    <a:lstStyle/>
                    <a:p>
                      <a:r>
                        <a:rPr lang="fi-FI" sz="1300" b="1" dirty="0" smtClean="0"/>
                        <a:t>Vaikutukset, </a:t>
                      </a:r>
                      <a:r>
                        <a:rPr lang="fi-FI" sz="1300" b="1" dirty="0" err="1" smtClean="0"/>
                        <a:t>htv</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Tässä toiminnossa vähintään -1</a:t>
                      </a:r>
                      <a:r>
                        <a:rPr lang="fi-FI" sz="1300" baseline="0" dirty="0" smtClean="0"/>
                        <a:t> </a:t>
                      </a:r>
                      <a:r>
                        <a:rPr lang="fi-FI" sz="1300" baseline="0" dirty="0" err="1" smtClean="0"/>
                        <a:t>htv</a:t>
                      </a:r>
                      <a:r>
                        <a:rPr lang="fi-FI" sz="1300" baseline="0" dirty="0" smtClean="0"/>
                        <a:t> (eläkkeelle siirtyminen). Tehdään tarvittaessa erillispäätös </a:t>
                      </a:r>
                      <a:r>
                        <a:rPr lang="fi-FI" sz="1300" baseline="0" dirty="0" err="1" smtClean="0"/>
                        <a:t>yt-menettelystä</a:t>
                      </a:r>
                      <a:r>
                        <a:rPr lang="fi-FI" sz="1300" baseline="0" dirty="0" smtClean="0"/>
                        <a:t>.</a:t>
                      </a:r>
                      <a:endParaRPr lang="fi-FI" sz="1300" dirty="0" smtClean="0"/>
                    </a:p>
                  </a:txBody>
                  <a:tcPr/>
                </a:tc>
              </a:tr>
              <a:tr h="499554">
                <a:tc>
                  <a:txBody>
                    <a:bodyPr/>
                    <a:lstStyle/>
                    <a:p>
                      <a:r>
                        <a:rPr lang="fi-FI" sz="1300" b="1" dirty="0" smtClean="0"/>
                        <a:t>Vaikutukset,</a:t>
                      </a:r>
                      <a:r>
                        <a:rPr lang="fi-FI" sz="1300" b="1" baseline="0" dirty="0" smtClean="0"/>
                        <a:t> €</a:t>
                      </a:r>
                      <a:endParaRPr lang="fi-FI" sz="1300" b="1" dirty="0"/>
                    </a:p>
                  </a:txBody>
                  <a:tcPr/>
                </a:tc>
                <a:tc>
                  <a:txBody>
                    <a:bodyPr/>
                    <a:lstStyle/>
                    <a:p>
                      <a:pPr marL="0" indent="0">
                        <a:buNone/>
                      </a:pPr>
                      <a:r>
                        <a:rPr lang="fi-FI" sz="1300" dirty="0" smtClean="0"/>
                        <a:t>Toiminta</a:t>
                      </a:r>
                      <a:r>
                        <a:rPr lang="fi-FI" sz="1300" baseline="0" dirty="0" smtClean="0"/>
                        <a:t> tehostuu, v</a:t>
                      </a:r>
                      <a:r>
                        <a:rPr lang="fi-FI" sz="1300" dirty="0" smtClean="0"/>
                        <a:t>ähentää menoja.</a:t>
                      </a:r>
                    </a:p>
                  </a:txBody>
                  <a:tcPr/>
                </a:tc>
              </a:tr>
              <a:tr h="303916">
                <a:tc>
                  <a:txBody>
                    <a:bodyPr/>
                    <a:lstStyle/>
                    <a:p>
                      <a:r>
                        <a:rPr lang="fi-FI" sz="1300" b="1" dirty="0" smtClean="0"/>
                        <a:t>Vaikutukset palveluun</a:t>
                      </a:r>
                      <a:endParaRPr lang="fi-FI" sz="1300" b="1" dirty="0"/>
                    </a:p>
                  </a:txBody>
                  <a:tcPr/>
                </a:tc>
                <a:tc>
                  <a:txBody>
                    <a:bodyPr/>
                    <a:lstStyle/>
                    <a:p>
                      <a:pPr marL="0" indent="0">
                        <a:buNone/>
                      </a:pPr>
                      <a:r>
                        <a:rPr lang="fi-FI" sz="1300" dirty="0" smtClean="0"/>
                        <a:t>Muutos on neutraali.</a:t>
                      </a:r>
                    </a:p>
                  </a:txBody>
                  <a:tcPr/>
                </a:tc>
              </a:tr>
              <a:tr h="3039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Muuta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i-FI" sz="1300" dirty="0" smtClean="0"/>
                    </a:p>
                  </a:txBody>
                  <a:tcPr/>
                </a:tc>
              </a:tr>
            </a:tbl>
          </a:graphicData>
        </a:graphic>
      </p:graphicFrame>
    </p:spTree>
    <p:extLst>
      <p:ext uri="{BB962C8B-B14F-4D97-AF65-F5344CB8AC3E}">
        <p14:creationId xmlns:p14="http://schemas.microsoft.com/office/powerpoint/2010/main" val="942444836"/>
      </p:ext>
    </p:extLst>
  </p:cSld>
  <p:clrMapOvr>
    <a:masterClrMapping/>
  </p:clrMapOvr>
  <p:timing>
    <p:tnLst>
      <p:par>
        <p:cTn id="1" dur="indefinite" restart="never" nodeType="tmRoot"/>
      </p:par>
    </p:tnLst>
  </p:timing>
</p:sld>
</file>

<file path=ppt/theme/theme1.xml><?xml version="1.0" encoding="utf-8"?>
<a:theme xmlns:a="http://schemas.openxmlformats.org/drawingml/2006/main" name="Esitysmalli Suomi">
  <a:themeElements>
    <a:clrScheme name="Mukautettu 1">
      <a:dk1>
        <a:sysClr val="windowText" lastClr="000000"/>
      </a:dk1>
      <a:lt1>
        <a:sysClr val="window" lastClr="FFFFFF"/>
      </a:lt1>
      <a:dk2>
        <a:srgbClr val="00468B"/>
      </a:dk2>
      <a:lt2>
        <a:srgbClr val="EEECE1"/>
      </a:lt2>
      <a:accent1>
        <a:srgbClr val="00468B"/>
      </a:accent1>
      <a:accent2>
        <a:srgbClr val="FFB92F"/>
      </a:accent2>
      <a:accent3>
        <a:srgbClr val="B61130"/>
      </a:accent3>
      <a:accent4>
        <a:srgbClr val="FC670D"/>
      </a:accent4>
      <a:accent5>
        <a:srgbClr val="32AACD"/>
      </a:accent5>
      <a:accent6>
        <a:srgbClr val="808080"/>
      </a:accent6>
      <a:hlink>
        <a:srgbClr val="00367A"/>
      </a:hlink>
      <a:folHlink>
        <a:srgbClr val="32AACD"/>
      </a:folHlink>
    </a:clrScheme>
    <a:fontScheme name="Office, klassinen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1_tku_ppt-pohja_25012012">
  <a:themeElements>
    <a:clrScheme name="1_tku_ppt-pohja_25012012 1">
      <a:dk1>
        <a:srgbClr val="000000"/>
      </a:dk1>
      <a:lt1>
        <a:srgbClr val="FFFFFF"/>
      </a:lt1>
      <a:dk2>
        <a:srgbClr val="00468B"/>
      </a:dk2>
      <a:lt2>
        <a:srgbClr val="EEECE1"/>
      </a:lt2>
      <a:accent1>
        <a:srgbClr val="00468B"/>
      </a:accent1>
      <a:accent2>
        <a:srgbClr val="FFB92F"/>
      </a:accent2>
      <a:accent3>
        <a:srgbClr val="FFFFFF"/>
      </a:accent3>
      <a:accent4>
        <a:srgbClr val="000000"/>
      </a:accent4>
      <a:accent5>
        <a:srgbClr val="AAB0C4"/>
      </a:accent5>
      <a:accent6>
        <a:srgbClr val="E7A72A"/>
      </a:accent6>
      <a:hlink>
        <a:srgbClr val="00367A"/>
      </a:hlink>
      <a:folHlink>
        <a:srgbClr val="32AACD"/>
      </a:folHlink>
    </a:clrScheme>
    <a:fontScheme name="1_tku_ppt-pohja_25012012">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tku_ppt-pohja_25012012 1">
        <a:dk1>
          <a:srgbClr val="000000"/>
        </a:dk1>
        <a:lt1>
          <a:srgbClr val="FFFFFF"/>
        </a:lt1>
        <a:dk2>
          <a:srgbClr val="00468B"/>
        </a:dk2>
        <a:lt2>
          <a:srgbClr val="EEECE1"/>
        </a:lt2>
        <a:accent1>
          <a:srgbClr val="00468B"/>
        </a:accent1>
        <a:accent2>
          <a:srgbClr val="FFB92F"/>
        </a:accent2>
        <a:accent3>
          <a:srgbClr val="FFFFFF"/>
        </a:accent3>
        <a:accent4>
          <a:srgbClr val="000000"/>
        </a:accent4>
        <a:accent5>
          <a:srgbClr val="AAB0C4"/>
        </a:accent5>
        <a:accent6>
          <a:srgbClr val="E7A72A"/>
        </a:accent6>
        <a:hlink>
          <a:srgbClr val="00367A"/>
        </a:hlink>
        <a:folHlink>
          <a:srgbClr val="32AAC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03131df-fdca-4f96-b491-cb071e0af91d">
      <Value>4</Value>
      <Value>35</Value>
      <Value>1</Value>
    </TaxCatchAll>
    <Julkaisun_x0020_tekijä xmlns="b03131df-fdca-4f96-b491-cb071e0af91d">Marko Selin</Julkaisun_x0020_tekijä>
    <_Julkaisuvuosi xmlns="b03131df-fdca-4f96-b491-cb071e0af91d">2015</_Julkaisuvuosi>
    <ec87dd8dbe3f4b87b196639a53969ad4 xmlns="b03131df-fdca-4f96-b491-cb071e0af91d">
      <Terms xmlns="http://schemas.microsoft.com/office/infopath/2007/PartnerControls">
        <TermInfo xmlns="http://schemas.microsoft.com/office/infopath/2007/PartnerControls">
          <TermName xmlns="http://schemas.microsoft.com/office/infopath/2007/PartnerControls">Suomi</TermName>
          <TermId xmlns="http://schemas.microsoft.com/office/infopath/2007/PartnerControls">ddab1725-3888-478f-9c8c-3eeceecd16e9</TermId>
        </TermInfo>
      </Terms>
    </ec87dd8dbe3f4b87b196639a53969ad4>
    <_Julkisuus_ xmlns="b03131df-fdca-4f96-b491-cb071e0af91d">Julkinen</_Julkisuus_>
    <cce61818c60f4dbb9510e6154db3ba57 xmlns="b03131df-fdca-4f96-b491-cb071e0af91d">
      <Terms xmlns="http://schemas.microsoft.com/office/infopath/2007/PartnerControls">
        <TermInfo xmlns="http://schemas.microsoft.com/office/infopath/2007/PartnerControls">
          <TermName xmlns="http://schemas.microsoft.com/office/infopath/2007/PartnerControls">Muu julkaisu</TermName>
          <TermId xmlns="http://schemas.microsoft.com/office/infopath/2007/PartnerControls">3cba93f9-7e66-4d72-8946-5bb254f7a5c3</TermId>
        </TermInfo>
      </Terms>
    </cce61818c60f4dbb9510e6154db3ba57>
    <Kuvaus_x0020_ xmlns="b03131df-fdca-4f96-b491-cb071e0af91d" xsi:nil="true"/>
  </documentManagement>
</p:properties>
</file>

<file path=customXml/item2.xml><?xml version="1.0" encoding="utf-8"?>
<?mso-contentType ?>
<spe:Receivers xmlns:spe="http://schemas.microsoft.com/sharepoint/event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6948e327-c22f-45f3-ba73-76ec8822dedd" ContentTypeId="0x010100BABE01DC4AF04CBC98B987127D9FC69A03" PreviousValue="false"/>
</file>

<file path=customXml/item5.xml><?xml version="1.0" encoding="utf-8"?>
<ct:contentTypeSchema xmlns:ct="http://schemas.microsoft.com/office/2006/metadata/contentType" xmlns:ma="http://schemas.microsoft.com/office/2006/metadata/properties/metaAttributes" ct:_="" ma:_="" ma:contentTypeName="Julkaisu Turku" ma:contentTypeID="0x010100BABE01DC4AF04CBC98B987127D9FC69A0300FF4D73FEC6C1EA4E8F96E43619B544DB" ma:contentTypeVersion="115" ma:contentTypeDescription="Luo uusi asiakirja." ma:contentTypeScope="" ma:versionID="85bd9493e881e24bdb676feeec0438a1">
  <xsd:schema xmlns:xsd="http://www.w3.org/2001/XMLSchema" xmlns:xs="http://www.w3.org/2001/XMLSchema" xmlns:p="http://schemas.microsoft.com/office/2006/metadata/properties" xmlns:ns2="b7caa62b-7ad8-4ac0-91e3-d215c04b2f01" xmlns:ns3="b03131df-fdca-4f96-b491-cb071e0af91d" targetNamespace="http://schemas.microsoft.com/office/2006/metadata/properties" ma:root="true" ma:fieldsID="6111fd18b875f7664c4d7eae91573621" ns2:_="" ns3:_="">
    <xsd:import namespace="b7caa62b-7ad8-4ac0-91e3-d215c04b2f01"/>
    <xsd:import namespace="b03131df-fdca-4f96-b491-cb071e0af91d"/>
    <xsd:element name="properties">
      <xsd:complexType>
        <xsd:sequence>
          <xsd:element name="documentManagement">
            <xsd:complexType>
              <xsd:all>
                <xsd:element ref="ns2:_dlc_DocId" minOccurs="0"/>
                <xsd:element ref="ns2:_dlc_DocIdUrl" minOccurs="0"/>
                <xsd:element ref="ns2:_dlc_DocIdPersistId" minOccurs="0"/>
                <xsd:element ref="ns3:_Julkisuus_" minOccurs="0"/>
                <xsd:element ref="ns3:_Julkaisuvuosi"/>
                <xsd:element ref="ns3:ec87dd8dbe3f4b87b196639a53969ad4" minOccurs="0"/>
                <xsd:element ref="ns3:TaxCatchAll" minOccurs="0"/>
                <xsd:element ref="ns3:TaxCatchAllLabel" minOccurs="0"/>
                <xsd:element ref="ns3:cce61818c60f4dbb9510e6154db3ba57" minOccurs="0"/>
                <xsd:element ref="ns3:Julkaisun_x0020_tekijä"/>
                <xsd:element ref="ns3:Kuvaus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caa62b-7ad8-4ac0-91e3-d215c04b2f01" elementFormDefault="qualified">
    <xsd:import namespace="http://schemas.microsoft.com/office/2006/documentManagement/types"/>
    <xsd:import namespace="http://schemas.microsoft.com/office/infopath/2007/PartnerControls"/>
    <xsd:element name="_dlc_DocId" ma:index="8" nillable="true" ma:displayName="Tiedostotunnisteen arvo" ma:description="Tälle kohteelle määritetyn tiedostotunnisteen arvo." ma:internalName="_dlc_DocId" ma:readOnly="true">
      <xsd:simpleType>
        <xsd:restriction base="dms:Text"/>
      </xsd:simpleType>
    </xsd:element>
    <xsd:element name="_dlc_DocIdUrl" ma:index="9" nillable="true" ma:displayName="Tiedostotunniste" ma:description="Tämän tiedoston pysyvä linkki."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ysyvä tunniste" ma:description="Tunniste säilytetään lisättäessä."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b03131df-fdca-4f96-b491-cb071e0af91d" elementFormDefault="qualified">
    <xsd:import namespace="http://schemas.microsoft.com/office/2006/documentManagement/types"/>
    <xsd:import namespace="http://schemas.microsoft.com/office/infopath/2007/PartnerControls"/>
    <xsd:element name="_Julkisuus_" ma:index="11" nillable="true" ma:displayName="Julkisuus" ma:default="Julkinen" ma:format="Dropdown" ma:internalName="_Julkisuus_">
      <xsd:simpleType>
        <xsd:restriction base="dms:Choice">
          <xsd:enumeration value="Julkinen"/>
          <xsd:enumeration value="Salassa pidettävä"/>
        </xsd:restriction>
      </xsd:simpleType>
    </xsd:element>
    <xsd:element name="_Julkaisuvuosi" ma:index="12" ma:displayName="Julkaisuvuosi" ma:internalName="_Julkaisuvuosi">
      <xsd:simpleType>
        <xsd:restriction base="dms:Text">
          <xsd:maxLength value="255"/>
        </xsd:restriction>
      </xsd:simpleType>
    </xsd:element>
    <xsd:element name="ec87dd8dbe3f4b87b196639a53969ad4" ma:index="16" nillable="true" ma:taxonomy="true" ma:internalName="ec87dd8dbe3f4b87b196639a53969ad4" ma:taxonomyFieldName="_Kieli" ma:displayName="Kieli" ma:default="1;#Suomi|ddab1725-3888-478f-9c8c-3eeceecd16e9" ma:fieldId="{ec87dd8d-be3f-4b87-b196-639a53969ad4}" ma:sspId="6948e327-c22f-45f3-ba73-76ec8822dedd" ma:termSetId="74affa18-bb4b-4d76-8675-12f06435970a" ma:anchorId="00000000-0000-0000-0000-000000000000" ma:open="false" ma:isKeyword="false">
      <xsd:complexType>
        <xsd:sequence>
          <xsd:element ref="pc:Terms" minOccurs="0" maxOccurs="1"/>
        </xsd:sequence>
      </xsd:complexType>
    </xsd:element>
    <xsd:element name="TaxCatchAll" ma:index="17" nillable="true" ma:displayName="Taxonomy Catch All Column" ma:hidden="true" ma:list="{d685d71d-1d2d-45e9-a202-260c50b74023}" ma:internalName="TaxCatchAll" ma:showField="CatchAllData" ma:web="7a112db0-4ab2-47df-9bd4-197c83270bb4">
      <xsd:complexType>
        <xsd:complexContent>
          <xsd:extension base="dms:MultiChoiceLookup">
            <xsd:sequence>
              <xsd:element name="Value" type="dms:Lookup" maxOccurs="unbounded" minOccurs="0" nillable="true"/>
            </xsd:sequence>
          </xsd:extension>
        </xsd:complexContent>
      </xsd:complexType>
    </xsd:element>
    <xsd:element name="TaxCatchAllLabel" ma:index="18" nillable="true" ma:displayName="Taxonomy Catch All Column1" ma:hidden="true" ma:list="{d685d71d-1d2d-45e9-a202-260c50b74023}" ma:internalName="TaxCatchAllLabel" ma:readOnly="true" ma:showField="CatchAllDataLabel" ma:web="7a112db0-4ab2-47df-9bd4-197c83270bb4">
      <xsd:complexType>
        <xsd:complexContent>
          <xsd:extension base="dms:MultiChoiceLookup">
            <xsd:sequence>
              <xsd:element name="Value" type="dms:Lookup" maxOccurs="unbounded" minOccurs="0" nillable="true"/>
            </xsd:sequence>
          </xsd:extension>
        </xsd:complexContent>
      </xsd:complexType>
    </xsd:element>
    <xsd:element name="cce61818c60f4dbb9510e6154db3ba57" ma:index="19" ma:taxonomy="true" ma:internalName="cce61818c60f4dbb9510e6154db3ba57" ma:taxonomyFieldName="_Julkaisun_x0020_tyyppi" ma:displayName="Julkaisun tyyppi" ma:default="" ma:fieldId="{cce61818-c60f-4dbb-9510-e6154db3ba57}" ma:sspId="6948e327-c22f-45f3-ba73-76ec8822dedd" ma:termSetId="a18ee3e6-9176-46da-98f5-e930db6fd7a0" ma:anchorId="00000000-0000-0000-0000-000000000000" ma:open="false" ma:isKeyword="false">
      <xsd:complexType>
        <xsd:sequence>
          <xsd:element ref="pc:Terms" minOccurs="0" maxOccurs="1"/>
        </xsd:sequence>
      </xsd:complexType>
    </xsd:element>
    <xsd:element name="Julkaisun_x0020_tekijä" ma:index="20" ma:displayName="Julkaisun tekijä" ma:internalName="Julkaisun_x0020_tekij_x00e4_">
      <xsd:simpleType>
        <xsd:restriction base="dms:Text">
          <xsd:maxLength value="255"/>
        </xsd:restriction>
      </xsd:simpleType>
    </xsd:element>
    <xsd:element name="Kuvaus_x0020_" ma:index="21" nillable="true" ma:displayName="Kuvaus " ma:internalName="Kuvaus_x0020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7885B0-2661-4154-8C94-2F79E4384C19}">
  <ds:schemaRefs>
    <ds:schemaRef ds:uri="http://schemas.microsoft.com/office/2006/documentManagement/types"/>
    <ds:schemaRef ds:uri="http://www.w3.org/XML/1998/namespace"/>
    <ds:schemaRef ds:uri="http://schemas.microsoft.com/office/2006/metadata/properties"/>
    <ds:schemaRef ds:uri="b7caa62b-7ad8-4ac0-91e3-d215c04b2f01"/>
    <ds:schemaRef ds:uri="b03131df-fdca-4f96-b491-cb071e0af91d"/>
    <ds:schemaRef ds:uri="http://purl.org/dc/terms/"/>
    <ds:schemaRef ds:uri="http://purl.org/dc/elements/1.1/"/>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5244B4D4-92FD-4C00-B6D8-6960985EE9FE}">
  <ds:schemaRefs>
    <ds:schemaRef ds:uri="http://schemas.microsoft.com/sharepoint/events"/>
  </ds:schemaRefs>
</ds:datastoreItem>
</file>

<file path=customXml/itemProps3.xml><?xml version="1.0" encoding="utf-8"?>
<ds:datastoreItem xmlns:ds="http://schemas.openxmlformats.org/officeDocument/2006/customXml" ds:itemID="{AAC3CB5C-3A5E-4C6A-B602-86D60950E5F0}">
  <ds:schemaRefs>
    <ds:schemaRef ds:uri="http://schemas.microsoft.com/sharepoint/v3/contenttype/forms"/>
  </ds:schemaRefs>
</ds:datastoreItem>
</file>

<file path=customXml/itemProps4.xml><?xml version="1.0" encoding="utf-8"?>
<ds:datastoreItem xmlns:ds="http://schemas.openxmlformats.org/officeDocument/2006/customXml" ds:itemID="{26A74155-BF6F-43C3-B91E-62AC749494EE}">
  <ds:schemaRefs>
    <ds:schemaRef ds:uri="Microsoft.SharePoint.Taxonomy.ContentTypeSync"/>
  </ds:schemaRefs>
</ds:datastoreItem>
</file>

<file path=customXml/itemProps5.xml><?xml version="1.0" encoding="utf-8"?>
<ds:datastoreItem xmlns:ds="http://schemas.openxmlformats.org/officeDocument/2006/customXml" ds:itemID="{2E28E85C-3685-489C-B984-7314B1C168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caa62b-7ad8-4ac0-91e3-d215c04b2f01"/>
    <ds:schemaRef ds:uri="b03131df-fdca-4f96-b491-cb071e0af9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852</TotalTime>
  <Words>1473</Words>
  <Application>Microsoft Office PowerPoint</Application>
  <PresentationFormat>Näytössä katseltava diaesitys (4:3)</PresentationFormat>
  <Paragraphs>247</Paragraphs>
  <Slides>13</Slides>
  <Notes>0</Notes>
  <HiddenSlides>0</HiddenSlides>
  <MMClips>0</MMClips>
  <ScaleCrop>false</ScaleCrop>
  <HeadingPairs>
    <vt:vector size="4" baseType="variant">
      <vt:variant>
        <vt:lpstr>Teema</vt:lpstr>
      </vt:variant>
      <vt:variant>
        <vt:i4>2</vt:i4>
      </vt:variant>
      <vt:variant>
        <vt:lpstr>Dian otsikot</vt:lpstr>
      </vt:variant>
      <vt:variant>
        <vt:i4>13</vt:i4>
      </vt:variant>
    </vt:vector>
  </HeadingPairs>
  <TitlesOfParts>
    <vt:vector size="15" baseType="lpstr">
      <vt:lpstr>Esitysmalli Suomi</vt:lpstr>
      <vt:lpstr>1_tku_ppt-pohja_25012012</vt:lpstr>
      <vt:lpstr>      Toimintoanalyysin  toimenpide-ehdotukset,   Kiinteistötoimiala    </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Turun kaupunki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Selin Marko</dc:creator>
  <cp:lastModifiedBy>Salminen Marianne</cp:lastModifiedBy>
  <cp:revision>84</cp:revision>
  <cp:lastPrinted>2015-03-04T15:12:08Z</cp:lastPrinted>
  <dcterms:created xsi:type="dcterms:W3CDTF">2015-01-29T12:41:44Z</dcterms:created>
  <dcterms:modified xsi:type="dcterms:W3CDTF">2015-03-05T12:59:45Z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0x010100BABE01DC4AF04CBC98B987127D9FC69A0300FF4D73FEC6C1EA4E8F96E43619B544DB</vt:lpwstr>
  </property>
  <property fmtid="{D5CDD505-2E9C-101B-9397-08002B2CF9AE}" pid="3" name="h94c21d59b064f78a5c2e322551a3e88">
    <vt:lpwstr>Diaesitys|29bf125c-3304-4b20-a038-e327a30ca536</vt:lpwstr>
  </property>
  <property fmtid="{D5CDD505-2E9C-101B-9397-08002B2CF9AE}" pid="4" name="_Julkaisun tyyppi">
    <vt:lpwstr>35;#Muu julkaisu|3cba93f9-7e66-4d72-8946-5bb254f7a5c3</vt:lpwstr>
  </property>
  <property fmtid="{D5CDD505-2E9C-101B-9397-08002B2CF9AE}" pid="5" name="_Kieli">
    <vt:lpwstr>1;#Suomi|ddab1725-3888-478f-9c8c-3eeceecd16e9</vt:lpwstr>
  </property>
  <property fmtid="{D5CDD505-2E9C-101B-9397-08002B2CF9AE}" pid="6" name="_Esitysaineistojen_x0020_tyyppi">
    <vt:lpwstr>4;#Diaesitys|29bf125c-3304-4b20-a038-e327a30ca536</vt:lpwstr>
  </property>
  <property fmtid="{D5CDD505-2E9C-101B-9397-08002B2CF9AE}" pid="7" name="_Esitysaineistojen tyyppi">
    <vt:lpwstr>4;#Diaesitys|29bf125c-3304-4b20-a038-e327a30ca536</vt:lpwstr>
  </property>
  <property fmtid="{D5CDD505-2E9C-101B-9397-08002B2CF9AE}" pid="8" name="TurkuDoTku_MeetingDocumentType">
    <vt:lpwstr>7;#Liite|2bf75084-fc5f-437d-8688-7a1f79a9adba</vt:lpwstr>
  </property>
</Properties>
</file>