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22"/>
  </p:notesMasterIdLst>
  <p:handoutMasterIdLst>
    <p:handoutMasterId r:id="rId23"/>
  </p:handoutMasterIdLst>
  <p:sldIdLst>
    <p:sldId id="256" r:id="rId7"/>
    <p:sldId id="265" r:id="rId8"/>
    <p:sldId id="288" r:id="rId9"/>
    <p:sldId id="286" r:id="rId10"/>
    <p:sldId id="284" r:id="rId11"/>
    <p:sldId id="290" r:id="rId12"/>
    <p:sldId id="283" r:id="rId13"/>
    <p:sldId id="278" r:id="rId14"/>
    <p:sldId id="279" r:id="rId15"/>
    <p:sldId id="276" r:id="rId16"/>
    <p:sldId id="289" r:id="rId17"/>
    <p:sldId id="275" r:id="rId18"/>
    <p:sldId id="280" r:id="rId19"/>
    <p:sldId id="274" r:id="rId20"/>
    <p:sldId id="273" r:id="rId2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494" autoAdjust="0"/>
    <p:restoredTop sz="94643" autoAdjust="0"/>
  </p:normalViewPr>
  <p:slideViewPr>
    <p:cSldViewPr>
      <p:cViewPr>
        <p:scale>
          <a:sx n="90" d="100"/>
          <a:sy n="90" d="100"/>
        </p:scale>
        <p:origin x="-72" y="-384"/>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5.3.2015</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5.3.2015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5.3.2015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5.3.2015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5.3.2015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5.3.2015</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5.3.2015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5.3.2015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5.3.2015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5.3.2015</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smtClean="0"/>
              <a:t/>
            </a:r>
            <a:br>
              <a:rPr lang="fi-FI" dirty="0" smtClean="0"/>
            </a:br>
            <a:r>
              <a:rPr lang="fi-FI" sz="3600" dirty="0" smtClean="0"/>
              <a:t>Toimintoanalyysin </a:t>
            </a:r>
            <a:br>
              <a:rPr lang="fi-FI" sz="3600" dirty="0" smtClean="0"/>
            </a:br>
            <a:r>
              <a:rPr lang="fi-FI" sz="3600" dirty="0" smtClean="0"/>
              <a:t>toimenpide-ehdotukset</a:t>
            </a:r>
            <a:br>
              <a:rPr lang="fi-FI" sz="3600" dirty="0" smtClean="0"/>
            </a:br>
            <a:r>
              <a:rPr lang="fi-FI" sz="3600" dirty="0" err="1" smtClean="0"/>
              <a:t>Kj-toimiala</a:t>
            </a:r>
            <a:endParaRPr lang="fi-FI" sz="3600" dirty="0"/>
          </a:p>
        </p:txBody>
      </p:sp>
      <p:sp>
        <p:nvSpPr>
          <p:cNvPr id="4" name="Päivämäärän paikkamerkki 3"/>
          <p:cNvSpPr>
            <a:spLocks noGrp="1"/>
          </p:cNvSpPr>
          <p:nvPr>
            <p:ph type="dt" sz="half" idx="14"/>
          </p:nvPr>
        </p:nvSpPr>
        <p:spPr/>
        <p:txBody>
          <a:bodyPr/>
          <a:lstStyle/>
          <a:p>
            <a:fld id="{504ED2EF-5F81-BF4E-B183-FC9EBAF08F64}"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10</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82569861"/>
              </p:ext>
            </p:extLst>
          </p:nvPr>
        </p:nvGraphicFramePr>
        <p:xfrm>
          <a:off x="611560" y="692696"/>
          <a:ext cx="7775576" cy="573021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Matkailun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Matkailujohtaja</a:t>
                      </a:r>
                      <a:r>
                        <a:rPr lang="fi-FI" sz="1400" baseline="0" dirty="0" smtClean="0"/>
                        <a:t> Anne-Marget Hellén </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44,2</a:t>
                      </a:r>
                    </a:p>
                  </a:txBody>
                  <a:tcPr/>
                </a:tc>
              </a:tr>
              <a:tr h="384043">
                <a:tc>
                  <a:txBody>
                    <a:bodyPr/>
                    <a:lstStyle/>
                    <a:p>
                      <a:r>
                        <a:rPr lang="fi-FI" sz="1400" dirty="0" smtClean="0"/>
                        <a:t>Esitetyt toimenpiteet, 3 kpl</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Matkailun palvelukeskuksen operatiiviset toiminnot (</a:t>
                      </a:r>
                      <a:r>
                        <a:rPr kumimoji="0" lang="fi-FI" sz="1400" b="0" i="0" u="none" strike="noStrike" kern="1200" cap="none" spc="0" normalizeH="0" baseline="0" noProof="0" dirty="0" err="1" smtClean="0">
                          <a:ln>
                            <a:noFill/>
                          </a:ln>
                          <a:solidFill>
                            <a:prstClr val="black"/>
                          </a:solidFill>
                          <a:effectLst/>
                          <a:uLnTx/>
                          <a:uFillTx/>
                          <a:latin typeface="+mn-lt"/>
                          <a:ea typeface="+mn-ea"/>
                          <a:cs typeface="+mn-cs"/>
                        </a:rPr>
                        <a:t>Hostel</a:t>
                      </a:r>
                      <a:r>
                        <a:rPr kumimoji="0" lang="fi-FI" sz="1400" b="0" i="0" u="none" strike="noStrike" kern="1200" cap="none" spc="0" normalizeH="0" baseline="0" noProof="0" dirty="0" smtClean="0">
                          <a:ln>
                            <a:noFill/>
                          </a:ln>
                          <a:solidFill>
                            <a:prstClr val="black"/>
                          </a:solidFill>
                          <a:effectLst/>
                          <a:uLnTx/>
                          <a:uFillTx/>
                          <a:latin typeface="+mn-lt"/>
                          <a:ea typeface="+mn-ea"/>
                          <a:cs typeface="+mn-cs"/>
                        </a:rPr>
                        <a:t>, camping jne.) tulee järjestää siten, että niitä ei tuoteta alle omakustannushinnan eli toiminnoista ei saa aiheutua tappioita kaupungille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Matkailumarkkinointi kootaan yhteen toimintoon (KJ)</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Matkailupalvelukeskuksen mitoituksen uudelleenarviointi (TA)</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Toimivalta ja päätösehdotus</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Kaupunginhallitus päättää toimintojen  mahdollisesta ulkoistuksesta erillisestä valmistelusta. Muut  toimenpiteet  viranhaltijapäätöksin</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Matkailu</a:t>
                      </a:r>
                      <a:r>
                        <a:rPr lang="fi-FI" sz="1400" baseline="0" dirty="0" smtClean="0"/>
                        <a:t> ja majoitusalan kuulemistilaisuudet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tai tulojen lisäys 150.000 </a:t>
                      </a:r>
                      <a:r>
                        <a:rPr lang="fi-FI" sz="1300" baseline="0" dirty="0" smtClean="0"/>
                        <a:t>€/vuosi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err="1" smtClean="0"/>
                        <a:t>Hostellin</a:t>
                      </a:r>
                      <a:r>
                        <a:rPr lang="fi-FI" sz="1300" dirty="0" smtClean="0"/>
                        <a:t> ja Campingin</a:t>
                      </a:r>
                      <a:r>
                        <a:rPr lang="fi-FI" sz="1300" baseline="0" dirty="0" smtClean="0"/>
                        <a:t> HTV määrä on yhteensä 11 +kausityöntekijät</a:t>
                      </a:r>
                    </a:p>
                  </a:txBody>
                  <a:tcPr/>
                </a:tc>
              </a:tr>
            </a:tbl>
          </a:graphicData>
        </a:graphic>
      </p:graphicFrame>
    </p:spTree>
    <p:extLst>
      <p:ext uri="{BB962C8B-B14F-4D97-AF65-F5344CB8AC3E}">
        <p14:creationId xmlns:p14="http://schemas.microsoft.com/office/powerpoint/2010/main" val="286795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11</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288023070"/>
              </p:ext>
            </p:extLst>
          </p:nvPr>
        </p:nvGraphicFramePr>
        <p:xfrm>
          <a:off x="611560" y="692696"/>
          <a:ext cx="7775576" cy="5650972"/>
        </p:xfrm>
        <a:graphic>
          <a:graphicData uri="http://schemas.openxmlformats.org/drawingml/2006/table">
            <a:tbl>
              <a:tblPr firstRow="1" bandRow="1">
                <a:tableStyleId>{5C22544A-7EE6-4342-B048-85BDC9FD1C3A}</a:tableStyleId>
              </a:tblPr>
              <a:tblGrid>
                <a:gridCol w="2232248"/>
                <a:gridCol w="5543328"/>
              </a:tblGrid>
              <a:tr h="384043">
                <a:tc>
                  <a:txBody>
                    <a:bodyPr/>
                    <a:lstStyle/>
                    <a:p>
                      <a:r>
                        <a:rPr lang="fi-FI" sz="1600" dirty="0" smtClean="0"/>
                        <a:t>Vastuualue</a:t>
                      </a:r>
                      <a:endParaRPr lang="fi-FI" sz="1600" dirty="0"/>
                    </a:p>
                  </a:txBody>
                  <a:tcPr/>
                </a:tc>
                <a:tc>
                  <a:txBody>
                    <a:bodyPr/>
                    <a:lstStyle/>
                    <a:p>
                      <a:r>
                        <a:rPr lang="fi-FI" sz="1600" dirty="0" smtClean="0"/>
                        <a:t>Hankinta-</a:t>
                      </a:r>
                      <a:r>
                        <a:rPr lang="fi-FI" sz="1600" baseline="0" dirty="0" smtClean="0"/>
                        <a:t> ja logistiikkakeskus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Pauliina</a:t>
                      </a:r>
                      <a:r>
                        <a:rPr lang="fi-FI" sz="1400" baseline="0" dirty="0" smtClean="0"/>
                        <a:t> Lautiainen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16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85,4</a:t>
                      </a:r>
                    </a:p>
                  </a:txBody>
                  <a:tcPr/>
                </a:tc>
              </a:tr>
              <a:tr h="384043">
                <a:tc>
                  <a:txBody>
                    <a:bodyPr/>
                    <a:lstStyle/>
                    <a:p>
                      <a:r>
                        <a:rPr lang="fi-FI" sz="1400" dirty="0" smtClean="0"/>
                        <a:t>Esitetyt toimenpiteet, </a:t>
                      </a:r>
                    </a:p>
                    <a:p>
                      <a:r>
                        <a:rPr lang="fi-FI" sz="1400" dirty="0" smtClean="0"/>
                        <a:t>5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Kilpailutetaan kaupungin rahakuljetukset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Painatuspalveluiden asiantuntijatyö: graafinen suunnittelu, esivalmistelut ennen painotyötä, lomakeasiat, materiaalipankin ylläpito </a:t>
                      </a:r>
                      <a:r>
                        <a:rPr lang="fi-FI" sz="1400" baseline="0" dirty="0" smtClean="0"/>
                        <a:t> siirretään konsernihallinnon </a:t>
                      </a:r>
                      <a:r>
                        <a:rPr lang="fi-FI" sz="1400" dirty="0" smtClean="0"/>
                        <a:t>viestintään</a:t>
                      </a:r>
                      <a:r>
                        <a:rPr lang="fi-FI" sz="1400" baseline="0" dirty="0" smtClean="0"/>
                        <a:t> ja t</a:t>
                      </a:r>
                      <a:r>
                        <a:rPr lang="fi-FI" sz="1400" dirty="0" smtClean="0"/>
                        <a:t>ulostuspalvelusopimuksen ylläpito ja seuranta IT-palveluihin. Digitaalipainotyö siirretään Ammatti-instituuttiin</a:t>
                      </a:r>
                      <a:r>
                        <a:rPr lang="fi-FI" sz="1400" baseline="0" dirty="0" smtClean="0"/>
                        <a:t> </a:t>
                      </a:r>
                      <a:r>
                        <a:rPr lang="fi-FI" sz="1400" dirty="0" smtClean="0"/>
                        <a:t>(KJ)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Arvioidaan kaupunginsairaala-alueen logistiikka omana kokonaisuutenaan: tavarakuljetukset, hyllytyspalvelu, posti, lääkkeet, näytteet, jätekuljetukset, ruokakuljetukset ja obduktio.</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Kaupungin ja </a:t>
                      </a:r>
                      <a:r>
                        <a:rPr lang="fi-FI" sz="1400" dirty="0" err="1" smtClean="0"/>
                        <a:t>hyton</a:t>
                      </a:r>
                      <a:r>
                        <a:rPr lang="fi-FI" sz="1400" dirty="0" smtClean="0"/>
                        <a:t> postikeskusten yhdistäminen ja toiminnan arviointi osana kaupunginsairaalan alueen logistiikkaa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Keskusvaraston toiminta siirretään ulkopuoliselle toimijalle tai sairaanhoitopiirille (KH)</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0" indent="0">
                        <a:buFont typeface="Arial" panose="020B0604020202020204" pitchFamily="34" charset="0"/>
                        <a:buNone/>
                      </a:pPr>
                      <a:r>
                        <a:rPr lang="fi-FI" sz="1400" baseline="0" dirty="0" smtClean="0"/>
                        <a:t>Logistiikkapalveluiden ulkoistuksesta päättää kaupunginhallitus  erillisestä valmistelusta, muut toimenpiteet voidaan toteuttaa viranhaltijapäätöksillä.</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2588054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286860104"/>
              </p:ext>
            </p:extLst>
          </p:nvPr>
        </p:nvGraphicFramePr>
        <p:xfrm>
          <a:off x="611560" y="175226"/>
          <a:ext cx="7775576" cy="6422126"/>
        </p:xfrm>
        <a:graphic>
          <a:graphicData uri="http://schemas.openxmlformats.org/drawingml/2006/table">
            <a:tbl>
              <a:tblPr firstRow="1" bandRow="1">
                <a:tableStyleId>{5C22544A-7EE6-4342-B048-85BDC9FD1C3A}</a:tableStyleId>
              </a:tblPr>
              <a:tblGrid>
                <a:gridCol w="2232248"/>
                <a:gridCol w="5543328"/>
              </a:tblGrid>
              <a:tr h="384043">
                <a:tc>
                  <a:txBody>
                    <a:bodyPr/>
                    <a:lstStyle/>
                    <a:p>
                      <a:r>
                        <a:rPr lang="fi-FI" sz="1600" dirty="0" smtClean="0"/>
                        <a:t>Vastuualue</a:t>
                      </a:r>
                      <a:endParaRPr lang="fi-FI" sz="1600" dirty="0"/>
                    </a:p>
                  </a:txBody>
                  <a:tcPr/>
                </a:tc>
                <a:tc>
                  <a:txBody>
                    <a:bodyPr/>
                    <a:lstStyle/>
                    <a:p>
                      <a:r>
                        <a:rPr lang="fi-FI" sz="1600" dirty="0" smtClean="0"/>
                        <a:t>Hankinta-</a:t>
                      </a:r>
                      <a:r>
                        <a:rPr lang="fi-FI" sz="1600" baseline="0" dirty="0" smtClean="0"/>
                        <a:t> ja logistiikkakeskus</a:t>
                      </a:r>
                      <a:endParaRPr lang="fi-FI" sz="1600" dirty="0"/>
                    </a:p>
                  </a:txBody>
                  <a:tcPr/>
                </a:tc>
              </a:tr>
              <a:tr h="384043">
                <a:tc>
                  <a:txBody>
                    <a:bodyPr/>
                    <a:lstStyle/>
                    <a:p>
                      <a:r>
                        <a:rPr lang="fi-FI" sz="1300" b="1" dirty="0" smtClean="0"/>
                        <a:t>Lisäselvitys toimenpiteestä </a:t>
                      </a:r>
                      <a:endParaRPr lang="fi-FI" sz="1300" b="1" dirty="0"/>
                    </a:p>
                  </a:txBody>
                  <a:tcPr/>
                </a:tc>
                <a:tc>
                  <a:txBody>
                    <a:bodyPr/>
                    <a:lstStyle/>
                    <a:p>
                      <a:pPr lvl="0"/>
                      <a:r>
                        <a:rPr lang="fi-FI" sz="1600" kern="1200" dirty="0" smtClean="0">
                          <a:solidFill>
                            <a:schemeClr val="dk1"/>
                          </a:solidFill>
                          <a:effectLst/>
                          <a:latin typeface="+mn-lt"/>
                          <a:ea typeface="+mn-ea"/>
                          <a:cs typeface="+mn-cs"/>
                        </a:rPr>
                        <a:t>Keskusvaraston toimintaan kuuluu Kunnallissairaalantie 20 ent. pesulakiinteistö Mäntymäen sisäkuljetukset (tavara, ruoka, posti, lääke, näytteet, jätteet),</a:t>
                      </a:r>
                      <a:r>
                        <a:rPr lang="fi-FI" sz="1600" kern="1200" baseline="0" dirty="0" smtClean="0">
                          <a:solidFill>
                            <a:schemeClr val="dk1"/>
                          </a:solidFill>
                          <a:effectLst/>
                          <a:latin typeface="+mn-lt"/>
                          <a:ea typeface="+mn-ea"/>
                          <a:cs typeface="+mn-cs"/>
                        </a:rPr>
                        <a:t> </a:t>
                      </a:r>
                      <a:r>
                        <a:rPr lang="fi-FI" sz="1600" kern="1200" dirty="0" smtClean="0">
                          <a:solidFill>
                            <a:schemeClr val="dk1"/>
                          </a:solidFill>
                          <a:effectLst/>
                          <a:latin typeface="+mn-lt"/>
                          <a:ea typeface="+mn-ea"/>
                          <a:cs typeface="+mn-cs"/>
                        </a:rPr>
                        <a:t>hoitotarvikkeiden hyllytyspalvelu hyvinvointitoimialan kohteisiin</a:t>
                      </a:r>
                      <a:r>
                        <a:rPr lang="fi-FI" sz="1600" kern="1200" baseline="0" dirty="0" smtClean="0">
                          <a:solidFill>
                            <a:schemeClr val="dk1"/>
                          </a:solidFill>
                          <a:effectLst/>
                          <a:latin typeface="+mn-lt"/>
                          <a:ea typeface="+mn-ea"/>
                          <a:cs typeface="+mn-cs"/>
                        </a:rPr>
                        <a:t> ja</a:t>
                      </a:r>
                      <a:r>
                        <a:rPr lang="fi-FI" sz="1600" kern="1200" dirty="0" smtClean="0">
                          <a:solidFill>
                            <a:schemeClr val="dk1"/>
                          </a:solidFill>
                          <a:effectLst/>
                          <a:latin typeface="+mn-lt"/>
                          <a:ea typeface="+mn-ea"/>
                          <a:cs typeface="+mn-cs"/>
                        </a:rPr>
                        <a:t>  postikeskuksen toiminnot (kaupunki ja hyvinvointitoimiala yhdessä).</a:t>
                      </a:r>
                      <a:r>
                        <a:rPr lang="fi-FI" sz="1600" kern="1200" baseline="0" dirty="0" smtClean="0">
                          <a:solidFill>
                            <a:schemeClr val="dk1"/>
                          </a:solidFill>
                          <a:effectLst/>
                          <a:latin typeface="+mn-lt"/>
                          <a:ea typeface="+mn-ea"/>
                          <a:cs typeface="+mn-cs"/>
                        </a:rPr>
                        <a:t> V</a:t>
                      </a:r>
                      <a:r>
                        <a:rPr lang="fi-FI" sz="1600" kern="1200" dirty="0" smtClean="0">
                          <a:solidFill>
                            <a:schemeClr val="dk1"/>
                          </a:solidFill>
                          <a:effectLst/>
                          <a:latin typeface="+mn-lt"/>
                          <a:ea typeface="+mn-ea"/>
                          <a:cs typeface="+mn-cs"/>
                        </a:rPr>
                        <a:t>arastotuotteiden jakelu kaupungin toimipaikkoihin jatkuisi ulkopuolisen liikennöitsijän tehtävänä.</a:t>
                      </a:r>
                      <a:r>
                        <a:rPr lang="fi-FI" sz="1600" kern="1200" baseline="0" dirty="0" smtClean="0">
                          <a:solidFill>
                            <a:schemeClr val="dk1"/>
                          </a:solidFill>
                          <a:effectLst/>
                          <a:latin typeface="+mn-lt"/>
                          <a:ea typeface="+mn-ea"/>
                          <a:cs typeface="+mn-cs"/>
                        </a:rPr>
                        <a:t> </a:t>
                      </a:r>
                      <a:endParaRPr lang="fi-FI" sz="1600" kern="1200" dirty="0" smtClean="0">
                        <a:solidFill>
                          <a:schemeClr val="dk1"/>
                        </a:solidFill>
                        <a:effectLst/>
                        <a:latin typeface="+mn-lt"/>
                        <a:ea typeface="+mn-ea"/>
                        <a:cs typeface="+mn-cs"/>
                      </a:endParaRPr>
                    </a:p>
                    <a:p>
                      <a:r>
                        <a:rPr lang="fi-FI" sz="1600" kern="1200" dirty="0" smtClean="0">
                          <a:solidFill>
                            <a:schemeClr val="dk1"/>
                          </a:solidFill>
                          <a:effectLst/>
                          <a:latin typeface="+mn-lt"/>
                          <a:ea typeface="+mn-ea"/>
                          <a:cs typeface="+mn-cs"/>
                        </a:rPr>
                        <a:t> </a:t>
                      </a:r>
                    </a:p>
                    <a:p>
                      <a:r>
                        <a:rPr lang="fi-FI" sz="1600" kern="1200" dirty="0" smtClean="0">
                          <a:solidFill>
                            <a:schemeClr val="dk1"/>
                          </a:solidFill>
                          <a:effectLst/>
                          <a:latin typeface="+mn-lt"/>
                          <a:ea typeface="+mn-ea"/>
                          <a:cs typeface="+mn-cs"/>
                        </a:rPr>
                        <a:t>Hankinta- ja logistiikkakeskuksen osalta 10,5 </a:t>
                      </a:r>
                      <a:r>
                        <a:rPr lang="fi-FI" sz="1600" kern="1200" dirty="0" err="1" smtClean="0">
                          <a:solidFill>
                            <a:schemeClr val="dk1"/>
                          </a:solidFill>
                          <a:effectLst/>
                          <a:latin typeface="+mn-lt"/>
                          <a:ea typeface="+mn-ea"/>
                          <a:cs typeface="+mn-cs"/>
                        </a:rPr>
                        <a:t>htv</a:t>
                      </a:r>
                      <a:r>
                        <a:rPr lang="fi-FI" sz="1600" kern="1200" dirty="0" smtClean="0">
                          <a:solidFill>
                            <a:schemeClr val="dk1"/>
                          </a:solidFill>
                          <a:effectLst/>
                          <a:latin typeface="+mn-lt"/>
                          <a:ea typeface="+mn-ea"/>
                          <a:cs typeface="+mn-cs"/>
                        </a:rPr>
                        <a:t> ja kokonaiskustannus 1,47 milj. euroa, josta keskusvaraston osuus 775 000 euroa. Lisäksi hyvinvointitoimialalla 2-3 henkilön työpanos. Alustava keskustelu käyty V-S sairaanhoitopiirin logistiikan kanssa, joka tuottaa samoja palveluita sairaanhoitopiirin toimipaikkoihin. Hoitotarvikkeet varastoidaan jo nyt sairaanhoitopiirin logistiikkakeskuksessa Biolinjalla. Keskusvaraston tuotteista valtaosa jaetaan hyvinvointitoimialan kohteisiin.</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-300 000 €/vuosi </a:t>
                      </a:r>
                    </a:p>
                  </a:txBody>
                  <a:tcPr/>
                </a:tc>
              </a:tr>
              <a:tr h="384043">
                <a:tc>
                  <a:txBody>
                    <a:bodyPr/>
                    <a:lstStyle/>
                    <a:p>
                      <a:r>
                        <a:rPr lang="fi-FI" sz="1300" b="1" dirty="0" smtClean="0"/>
                        <a:t>Investointitarpeet:</a:t>
                      </a:r>
                      <a:endParaRPr lang="fi-FI" sz="1300" b="1" dirty="0"/>
                    </a:p>
                  </a:txBody>
                  <a:tcPr/>
                </a:tc>
                <a:tc>
                  <a:txBody>
                    <a:bodyPr/>
                    <a:lstStyle/>
                    <a:p>
                      <a:endParaRPr lang="fi-FI" sz="1300" dirty="0" smtClean="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18</a:t>
                      </a:r>
                    </a:p>
                  </a:txBody>
                  <a:tcPr/>
                </a:tc>
              </a:tr>
            </a:tbl>
          </a:graphicData>
        </a:graphic>
      </p:graphicFrame>
    </p:spTree>
    <p:extLst>
      <p:ext uri="{BB962C8B-B14F-4D97-AF65-F5344CB8AC3E}">
        <p14:creationId xmlns:p14="http://schemas.microsoft.com/office/powerpoint/2010/main" val="2588650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610105073"/>
              </p:ext>
            </p:extLst>
          </p:nvPr>
        </p:nvGraphicFramePr>
        <p:xfrm>
          <a:off x="611560" y="692696"/>
          <a:ext cx="7775576" cy="541321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Työterveyshuollon</a:t>
                      </a:r>
                      <a:r>
                        <a:rPr lang="fi-FI" sz="1600" baseline="0" dirty="0" smtClean="0"/>
                        <a:t> palvelut</a:t>
                      </a:r>
                      <a:endParaRPr lang="fi-FI" sz="1600" dirty="0"/>
                    </a:p>
                  </a:txBody>
                  <a:tcPr/>
                </a:tc>
              </a:tr>
              <a:tr h="384043">
                <a:tc>
                  <a:txBody>
                    <a:bodyPr/>
                    <a:lstStyle/>
                    <a:p>
                      <a:r>
                        <a:rPr lang="fi-FI" sz="1400" dirty="0" smtClean="0"/>
                        <a:t>Vastuualueen</a:t>
                      </a:r>
                      <a:r>
                        <a:rPr lang="fi-FI" sz="1400" baseline="0" dirty="0" smtClean="0"/>
                        <a:t> johtaja</a:t>
                      </a:r>
                      <a:endParaRPr lang="fi-FI" sz="1400" dirty="0"/>
                    </a:p>
                  </a:txBody>
                  <a:tcPr/>
                </a:tc>
                <a:tc>
                  <a:txBody>
                    <a:bodyPr/>
                    <a:lstStyle/>
                    <a:p>
                      <a:r>
                        <a:rPr lang="fi-FI" sz="1400" dirty="0" smtClean="0"/>
                        <a:t>Työterveysjohtaja</a:t>
                      </a:r>
                      <a:r>
                        <a:rPr lang="fi-FI" sz="1400" baseline="0" dirty="0" smtClean="0"/>
                        <a:t> Marjo </a:t>
                      </a:r>
                      <a:r>
                        <a:rPr lang="fi-FI" sz="1400" baseline="0" dirty="0" err="1" smtClean="0"/>
                        <a:t>Sinokki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79,0</a:t>
                      </a:r>
                    </a:p>
                  </a:txBody>
                  <a:tcPr/>
                </a:tc>
              </a:tr>
              <a:tr h="384043">
                <a:tc>
                  <a:txBody>
                    <a:bodyPr/>
                    <a:lstStyle/>
                    <a:p>
                      <a:r>
                        <a:rPr lang="fi-FI" sz="1400" dirty="0" smtClean="0"/>
                        <a:t>Esitetyt toimenpiteet,</a:t>
                      </a:r>
                      <a:r>
                        <a:rPr lang="fi-FI" sz="1400" baseline="0" dirty="0" smtClean="0"/>
                        <a:t> 2 kappaletta</a:t>
                      </a:r>
                      <a:endParaRPr lang="fi-FI" sz="1400" dirty="0"/>
                    </a:p>
                  </a:txBody>
                  <a:tcPr/>
                </a:tc>
                <a:tc>
                  <a:txBody>
                    <a:bodyPr/>
                    <a:lstStyle/>
                    <a:p>
                      <a:pPr marL="0" indent="0">
                        <a:buFont typeface="Arial" panose="020B0604020202020204" pitchFamily="34" charset="0"/>
                        <a:buNone/>
                      </a:pPr>
                      <a:r>
                        <a:rPr lang="fi-FI" sz="1400" dirty="0" smtClean="0"/>
                        <a:t>1) Sanelujen toiminto tulee digitalisoida</a:t>
                      </a:r>
                      <a:r>
                        <a:rPr lang="fi-FI" sz="1400" baseline="0" dirty="0" smtClean="0"/>
                        <a:t> uuden tekniikan luomilla mahdollisuuksilla heti. Asiakaspalvelun mitoitusta tulee järkeistää huomattavasti mm. ajanvarausautomaatin hankinnalla, minkä tulee näkyä henkilöstökulujen säästöinä (KJ)</a:t>
                      </a:r>
                    </a:p>
                    <a:p>
                      <a:pPr marL="0" indent="0">
                        <a:buFont typeface="Arial" panose="020B0604020202020204" pitchFamily="34" charset="0"/>
                        <a:buNone/>
                      </a:pPr>
                      <a:r>
                        <a:rPr lang="fi-FI" sz="1400" baseline="0" dirty="0" smtClean="0"/>
                        <a:t>2) työterveyshuollon yhtiöittäminen toteutetaan  kilpailulainsäädännöstä johtuvista syistä (KH)</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Kaupunginhallitus päättää yhtiöittämisestä erillisestä valmistelusta</a:t>
                      </a: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Selvitetään</a:t>
                      </a:r>
                      <a:r>
                        <a:rPr lang="fi-FI" sz="1400" baseline="0" dirty="0" smtClean="0"/>
                        <a:t> yritysvaikutukset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Nykyinen</a:t>
                      </a:r>
                      <a:r>
                        <a:rPr lang="fi-FI" sz="1300" baseline="0" dirty="0" smtClean="0"/>
                        <a:t> palvelukeskuksen meno muuttuu palvelumaksuksi ja vastaavasti sisäinen laskutus poistuu kokonaan.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50.000</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79</a:t>
                      </a:r>
                    </a:p>
                  </a:txBody>
                  <a:tcPr/>
                </a:tc>
              </a:tr>
            </a:tbl>
          </a:graphicData>
        </a:graphic>
      </p:graphicFrame>
    </p:spTree>
    <p:extLst>
      <p:ext uri="{BB962C8B-B14F-4D97-AF65-F5344CB8AC3E}">
        <p14:creationId xmlns:p14="http://schemas.microsoft.com/office/powerpoint/2010/main" val="161809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14</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490358252"/>
              </p:ext>
            </p:extLst>
          </p:nvPr>
        </p:nvGraphicFramePr>
        <p:xfrm>
          <a:off x="611560" y="692696"/>
          <a:ext cx="7775576" cy="532177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Henkilöstöasian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Irmeli Niittymäki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17,7</a:t>
                      </a:r>
                    </a:p>
                  </a:txBody>
                  <a:tcPr/>
                </a:tc>
              </a:tr>
              <a:tr h="384043">
                <a:tc>
                  <a:txBody>
                    <a:bodyPr/>
                    <a:lstStyle/>
                    <a:p>
                      <a:r>
                        <a:rPr lang="fi-FI" sz="1400" dirty="0" smtClean="0"/>
                        <a:t>Esitetyt toimenpiteet, 1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Palvelukeskuksen palveluiden laajentaminen kaikille toimialoille. Toteutetaan toimialojen vastaavien toimintojen siirto palvelukeskuksen yhteyteen. Nykyinen toimintojen sekamalli, jossa osa toiminnoista keskitetty ja osa edelleen toimialoilla, ei ole kokonaisuudessaan perusteltu. Mikäli kaupungissa on keskitetty toimintamalli, niin se tulee myös toimeenpanna koko laajuudessaan. (KJ)</a:t>
                      </a:r>
                      <a:endParaRPr lang="fi-FI" sz="1400" dirty="0" smtClean="0"/>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Voidaan toteuttaa kaupunginjohtajan</a:t>
                      </a:r>
                      <a:r>
                        <a:rPr lang="fi-FI" sz="1400" baseline="0" dirty="0" smtClean="0"/>
                        <a:t> päätöksellä kaupunginhallituksen linjauksen jälkeen.</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endParaRPr lang="fi-FI" sz="1300" baseline="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2286510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15</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91599407"/>
              </p:ext>
            </p:extLst>
          </p:nvPr>
        </p:nvGraphicFramePr>
        <p:xfrm>
          <a:off x="611560" y="692696"/>
          <a:ext cx="7775576" cy="519985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Turun Seudun Kehittämiskeskus</a:t>
                      </a:r>
                      <a:endParaRPr lang="fi-FI" sz="1600" dirty="0"/>
                    </a:p>
                  </a:txBody>
                  <a:tcPr/>
                </a:tc>
              </a:tr>
              <a:tr h="384043">
                <a:tc>
                  <a:txBody>
                    <a:bodyPr/>
                    <a:lstStyle/>
                    <a:p>
                      <a:r>
                        <a:rPr lang="fi-FI" sz="1400" dirty="0" smtClean="0"/>
                        <a:t>Yksikön</a:t>
                      </a:r>
                      <a:r>
                        <a:rPr lang="fi-FI" sz="1400" baseline="0" dirty="0" smtClean="0"/>
                        <a:t> johtaja</a:t>
                      </a:r>
                      <a:endParaRPr lang="fi-FI" sz="1400" dirty="0"/>
                    </a:p>
                  </a:txBody>
                  <a:tcPr/>
                </a:tc>
                <a:tc>
                  <a:txBody>
                    <a:bodyPr/>
                    <a:lstStyle/>
                    <a:p>
                      <a:r>
                        <a:rPr lang="fi-FI" sz="1400" dirty="0" smtClean="0"/>
                        <a:t>Elinkeinojohtaja</a:t>
                      </a:r>
                      <a:r>
                        <a:rPr lang="fi-FI" sz="1400" baseline="0" dirty="0" smtClean="0"/>
                        <a:t> Niko Kyynäräinen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10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25,1</a:t>
                      </a:r>
                    </a:p>
                  </a:txBody>
                  <a:tcPr/>
                </a:tc>
              </a:tr>
              <a:tr h="384043">
                <a:tc>
                  <a:txBody>
                    <a:bodyPr/>
                    <a:lstStyle/>
                    <a:p>
                      <a:r>
                        <a:rPr lang="fi-FI" sz="1400" dirty="0" smtClean="0"/>
                        <a:t>Esitetyt toimenpiteet, 1kpl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Elinkeinopoliittisten toimijoiden yhteistyön syventäminen. Vähenevän rahoituksen johdosta elinkeinopoliittiset toimijat  kootaan samaan organisaatioon. Seudullinen rahoitusmalli ratkaistaan samassa yhteydessä. (KH)</a:t>
                      </a:r>
                      <a:endParaRPr lang="fi-FI" sz="1400" dirty="0" smtClean="0"/>
                    </a:p>
                    <a:p>
                      <a:pPr marL="342900" indent="-342900">
                        <a:buFont typeface="+mj-lt"/>
                        <a:buAutoNum type="arabicPeriod"/>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Kaupunginhallitus päättää kokonaisuudesta erillisestä valmistelusta</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Kuntien väliset</a:t>
                      </a:r>
                      <a:r>
                        <a:rPr lang="fi-FI" sz="1400" baseline="0" dirty="0" smtClean="0"/>
                        <a:t> neuvottelut </a:t>
                      </a:r>
                      <a:r>
                        <a:rPr lang="fi-FI" sz="1400" baseline="0" smtClean="0"/>
                        <a:t>ja yrittäjäjärjestöjen </a:t>
                      </a:r>
                      <a:r>
                        <a:rPr lang="fi-FI" sz="1400" baseline="0" dirty="0" smtClean="0"/>
                        <a:t>kuuleminen</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 </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25</a:t>
                      </a:r>
                    </a:p>
                  </a:txBody>
                  <a:tcPr/>
                </a:tc>
              </a:tr>
            </a:tbl>
          </a:graphicData>
        </a:graphic>
      </p:graphicFrame>
    </p:spTree>
    <p:extLst>
      <p:ext uri="{BB962C8B-B14F-4D97-AF65-F5344CB8AC3E}">
        <p14:creationId xmlns:p14="http://schemas.microsoft.com/office/powerpoint/2010/main" val="2684881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718067219"/>
              </p:ext>
            </p:extLst>
          </p:nvPr>
        </p:nvGraphicFramePr>
        <p:xfrm>
          <a:off x="611560" y="692696"/>
          <a:ext cx="7775576" cy="3657575"/>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Yhteiset</a:t>
                      </a:r>
                      <a:r>
                        <a:rPr lang="fi-FI" sz="1600" baseline="0" dirty="0" smtClean="0"/>
                        <a:t> toiminnot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0</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Vakuutusten uudelleenarviointi ja kilpailutus vakuutuslajeittain (</a:t>
                      </a:r>
                      <a:r>
                        <a:rPr lang="fi-FI" sz="1400" dirty="0" err="1" smtClean="0"/>
                        <a:t>Kj</a:t>
                      </a:r>
                      <a:r>
                        <a:rPr lang="fi-FI" sz="1400" dirty="0" smtClean="0"/>
                        <a:t>)</a:t>
                      </a:r>
                    </a:p>
                    <a:p>
                      <a:pPr marL="342900" indent="-342900">
                        <a:buFont typeface="+mj-lt"/>
                        <a:buAutoNum type="arabicPeriod"/>
                      </a:pPr>
                      <a:r>
                        <a:rPr lang="fi-FI" sz="1400" dirty="0" smtClean="0"/>
                        <a:t>Kaupungin</a:t>
                      </a:r>
                      <a:r>
                        <a:rPr lang="fi-FI" sz="1400" baseline="0" dirty="0" smtClean="0"/>
                        <a:t> maksamien jäsenmaksujen uudelleenarviointi </a:t>
                      </a:r>
                    </a:p>
                  </a:txBody>
                  <a:tcPr/>
                </a:tc>
              </a:tr>
              <a:tr h="384043">
                <a:tc>
                  <a:txBody>
                    <a:bodyPr/>
                    <a:lstStyle/>
                    <a:p>
                      <a:r>
                        <a:rPr lang="fi-FI" sz="1400" dirty="0" smtClean="0"/>
                        <a:t>Toimivalta</a:t>
                      </a:r>
                      <a:r>
                        <a:rPr lang="fi-FI" sz="1400" baseline="0" dirty="0" smtClean="0"/>
                        <a:t>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Toteutus 2016 talousarvion yhteydessä sekä viranhaltijapäätöksin</a:t>
                      </a:r>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100 000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Ei vaadi investointeja </a:t>
                      </a:r>
                      <a:r>
                        <a:rPr lang="fi-FI" sz="1300" baseline="0" dirty="0" smtClean="0"/>
                        <a:t>.</a:t>
                      </a:r>
                      <a:endParaRPr lang="fi-FI" sz="1300" dirty="0" smtClean="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240725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681910678"/>
              </p:ext>
            </p:extLst>
          </p:nvPr>
        </p:nvGraphicFramePr>
        <p:xfrm>
          <a:off x="611560" y="692696"/>
          <a:ext cx="7775576" cy="4041618"/>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Kaupunkikehitys</a:t>
                      </a:r>
                      <a:r>
                        <a:rPr lang="fi-FI" sz="1600" baseline="0" dirty="0" smtClean="0"/>
                        <a:t>r</a:t>
                      </a:r>
                      <a:r>
                        <a:rPr lang="fi-FI" sz="1600" dirty="0" smtClean="0"/>
                        <a:t>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Ryhmän</a:t>
                      </a:r>
                      <a:r>
                        <a:rPr lang="fi-FI" sz="1400" baseline="0" dirty="0" smtClean="0"/>
                        <a:t> johtaja</a:t>
                      </a:r>
                      <a:endParaRPr lang="fi-FI" sz="1400" dirty="0" smtClean="0"/>
                    </a:p>
                  </a:txBody>
                  <a:tcPr/>
                </a:tc>
                <a:tc>
                  <a:txBody>
                    <a:bodyPr/>
                    <a:lstStyle/>
                    <a:p>
                      <a:r>
                        <a:rPr lang="fi-FI" sz="1400" dirty="0" smtClean="0"/>
                        <a:t>johtaja</a:t>
                      </a:r>
                      <a:r>
                        <a:rPr lang="fi-FI" sz="1400" baseline="0" dirty="0" smtClean="0"/>
                        <a:t> Pekka Sundman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52</a:t>
                      </a:r>
                      <a:r>
                        <a:rPr lang="fi-FI" sz="1400" baseline="0" dirty="0" smtClean="0"/>
                        <a:t>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26,6</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Tapahtumatoimintojen</a:t>
                      </a:r>
                      <a:r>
                        <a:rPr lang="fi-FI" sz="1400" baseline="0" dirty="0" smtClean="0"/>
                        <a:t> perustaminen ja yhdistäminen kongressitoimistoon </a:t>
                      </a:r>
                      <a:r>
                        <a:rPr lang="fi-FI" sz="1400" dirty="0" smtClean="0"/>
                        <a:t>sekä resurssin uudelleenarviointi (KJ)</a:t>
                      </a:r>
                    </a:p>
                    <a:p>
                      <a:pPr marL="342900" indent="-342900">
                        <a:buFont typeface="+mj-lt"/>
                        <a:buAutoNum type="arabicPeriod"/>
                      </a:pPr>
                      <a:r>
                        <a:rPr lang="fi-FI" sz="1400" dirty="0" smtClean="0"/>
                        <a:t>Oman tapahtumatuotannon ulkoistaminen (KJ)</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Toteutetaan kaupunginjohtaja päätöksellä kaupunginhallituksen periaatepäätöksen tekemisen jälkeen </a:t>
                      </a:r>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50 000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baseline="0" dirty="0" smtClean="0"/>
                        <a:t>.</a:t>
                      </a:r>
                      <a:endParaRPr lang="fi-FI" sz="1300" dirty="0" smtClean="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a:t>
                      </a:r>
                    </a:p>
                  </a:txBody>
                  <a:tcPr/>
                </a:tc>
              </a:tr>
            </a:tbl>
          </a:graphicData>
        </a:graphic>
      </p:graphicFrame>
    </p:spTree>
    <p:extLst>
      <p:ext uri="{BB962C8B-B14F-4D97-AF65-F5344CB8AC3E}">
        <p14:creationId xmlns:p14="http://schemas.microsoft.com/office/powerpoint/2010/main" val="856831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577545039"/>
              </p:ext>
            </p:extLst>
          </p:nvPr>
        </p:nvGraphicFramePr>
        <p:xfrm>
          <a:off x="755576" y="476672"/>
          <a:ext cx="7775576" cy="505850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Viestintä</a:t>
                      </a:r>
                      <a:r>
                        <a:rPr lang="fi-FI" sz="1600" baseline="0" dirty="0" smtClean="0"/>
                        <a:t> (kaupunkikehitysryhmä)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Viestintäjohtaja</a:t>
                      </a:r>
                      <a:r>
                        <a:rPr lang="fi-FI" sz="1400" baseline="0" dirty="0" smtClean="0"/>
                        <a:t> Saara Malila</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27</a:t>
                      </a:r>
                      <a:r>
                        <a:rPr lang="fi-FI" sz="1400" baseline="0" dirty="0" smtClean="0"/>
                        <a:t> (koko viestintämatriisi)</a:t>
                      </a:r>
                      <a:endParaRPr lang="fi-FI" sz="1400" dirty="0"/>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Viestinnän</a:t>
                      </a:r>
                      <a:r>
                        <a:rPr lang="fi-FI" sz="1400" baseline="0" dirty="0" smtClean="0"/>
                        <a:t> ja markkinoinnin resurssien uudelleen kohdistaminen tiiviimmäksi matriisiksi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Kaiken kaupungissa  julkaistun materiaalin määrän kriittinen arviointi osana hanketta ( KJ)</a:t>
                      </a:r>
                    </a:p>
                    <a:p>
                      <a:pPr marL="0" indent="0">
                        <a:buFont typeface="+mj-lt"/>
                        <a:buNone/>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Kaupunginhallitus vahvistaa uuden ohjeistuksen muutoin voidaan toteuttaa viranhaltija päätöksin</a:t>
                      </a:r>
                      <a:endParaRPr lang="fi-FI" sz="1400" baseline="0" dirty="0" smtClean="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Lauta</a:t>
                      </a:r>
                      <a:r>
                        <a:rPr lang="fi-FI" sz="1400" baseline="0" dirty="0" smtClean="0"/>
                        <a:t>- ja johtokuntien lausunnot graafisesta ohjeesta</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50 000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a:t>
                      </a:r>
                    </a:p>
                  </a:txBody>
                  <a:tcPr/>
                </a:tc>
              </a:tr>
            </a:tbl>
          </a:graphicData>
        </a:graphic>
      </p:graphicFrame>
    </p:spTree>
    <p:extLst>
      <p:ext uri="{BB962C8B-B14F-4D97-AF65-F5344CB8AC3E}">
        <p14:creationId xmlns:p14="http://schemas.microsoft.com/office/powerpoint/2010/main" val="1051668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440562014"/>
              </p:ext>
            </p:extLst>
          </p:nvPr>
        </p:nvGraphicFramePr>
        <p:xfrm>
          <a:off x="1043608" y="188640"/>
          <a:ext cx="7775576" cy="6583655"/>
        </p:xfrm>
        <a:graphic>
          <a:graphicData uri="http://schemas.openxmlformats.org/drawingml/2006/table">
            <a:tbl>
              <a:tblPr firstRow="1" bandRow="1">
                <a:tableStyleId>{5C22544A-7EE6-4342-B048-85BDC9FD1C3A}</a:tableStyleId>
              </a:tblPr>
              <a:tblGrid>
                <a:gridCol w="2376264"/>
                <a:gridCol w="5399312"/>
              </a:tblGrid>
              <a:tr h="384043">
                <a:tc>
                  <a:txBody>
                    <a:bodyPr/>
                    <a:lstStyle/>
                    <a:p>
                      <a:r>
                        <a:rPr lang="fi-FI" sz="1600" dirty="0" smtClean="0"/>
                        <a:t>Vastuualue</a:t>
                      </a:r>
                      <a:endParaRPr lang="fi-FI" sz="1600" dirty="0"/>
                    </a:p>
                  </a:txBody>
                  <a:tcPr/>
                </a:tc>
                <a:tc>
                  <a:txBody>
                    <a:bodyPr/>
                    <a:lstStyle/>
                    <a:p>
                      <a:r>
                        <a:rPr lang="fi-FI" sz="1600" dirty="0" smtClean="0"/>
                        <a:t>Hallinto</a:t>
                      </a:r>
                      <a:r>
                        <a:rPr lang="fi-FI" sz="1600" baseline="0" dirty="0" smtClean="0"/>
                        <a:t>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24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114,9</a:t>
                      </a:r>
                    </a:p>
                  </a:txBody>
                  <a:tcPr/>
                </a:tc>
              </a:tr>
              <a:tr h="384043">
                <a:tc>
                  <a:txBody>
                    <a:bodyPr/>
                    <a:lstStyle/>
                    <a:p>
                      <a:r>
                        <a:rPr lang="fi-FI" sz="1400" dirty="0" smtClean="0"/>
                        <a:t>Esitetyt toimenpiteet, 4kpl</a:t>
                      </a:r>
                      <a:endParaRPr lang="fi-FI" sz="1400" dirty="0"/>
                    </a:p>
                  </a:txBody>
                  <a:tcPr/>
                </a:tc>
                <a:tc>
                  <a:txBody>
                    <a:bodyPr/>
                    <a:lstStyle/>
                    <a:p>
                      <a:pPr marL="342900" indent="-342900">
                        <a:buFont typeface="+mj-lt"/>
                        <a:buAutoNum type="arabicPeriod"/>
                      </a:pPr>
                      <a:r>
                        <a:rPr lang="fi-FI" sz="1400" dirty="0" smtClean="0"/>
                        <a:t>Nykyisen vaihdeohjelman,</a:t>
                      </a:r>
                      <a:r>
                        <a:rPr lang="fi-FI" sz="1400" baseline="0" dirty="0" smtClean="0"/>
                        <a:t> </a:t>
                      </a:r>
                      <a:r>
                        <a:rPr lang="fi-FI" sz="1400" dirty="0" smtClean="0"/>
                        <a:t>monikanavaisen asiakaspalvelun ja palveluprosessin uudistaminen</a:t>
                      </a:r>
                      <a:r>
                        <a:rPr lang="fi-FI" sz="1400" baseline="0" dirty="0" smtClean="0"/>
                        <a:t> </a:t>
                      </a:r>
                      <a:r>
                        <a:rPr lang="fi-FI" sz="1400" dirty="0" smtClean="0"/>
                        <a:t>(KJ)</a:t>
                      </a:r>
                    </a:p>
                    <a:p>
                      <a:pPr marL="342900" indent="-342900">
                        <a:buFont typeface="+mj-lt"/>
                        <a:buAutoNum type="arabicPeriod"/>
                      </a:pPr>
                      <a:r>
                        <a:rPr lang="fi-FI" sz="1400" dirty="0" smtClean="0"/>
                        <a:t>Asiakkuudet</a:t>
                      </a:r>
                      <a:r>
                        <a:rPr lang="fi-FI" sz="1400" baseline="0" dirty="0" smtClean="0"/>
                        <a:t> ja osallisuus vastuualueen toimintojen karsiminen  keskitetyn asiakaspalvelupisteen valmistuttua (KJ)</a:t>
                      </a:r>
                      <a:endParaRPr lang="fi-FI" sz="1400" dirty="0" smtClean="0"/>
                    </a:p>
                    <a:p>
                      <a:pPr marL="342900" indent="-342900">
                        <a:buFont typeface="+mj-lt"/>
                        <a:buAutoNum type="arabicPeriod"/>
                      </a:pPr>
                      <a:r>
                        <a:rPr lang="fi-FI" sz="1400" dirty="0" smtClean="0"/>
                        <a:t>Virastomestarien ja aulapalvelun</a:t>
                      </a:r>
                      <a:r>
                        <a:rPr lang="fi-FI" sz="1400" baseline="0" dirty="0" smtClean="0"/>
                        <a:t> toimintojen siirto Arkea Oy:lle (KH)</a:t>
                      </a:r>
                      <a:endParaRPr lang="fi-FI" sz="1400" dirty="0" smtClean="0"/>
                    </a:p>
                    <a:p>
                      <a:pPr marL="342900" indent="-342900">
                        <a:buFont typeface="+mj-lt"/>
                        <a:buAutoNum type="arabicPeriod"/>
                      </a:pPr>
                      <a:r>
                        <a:rPr lang="fi-FI" sz="1400" dirty="0" smtClean="0"/>
                        <a:t>Vieraanvaraisuuden  osoittamisen rajoittaminen ja edunvalvonnan resurssien arviointi (TA)</a:t>
                      </a:r>
                    </a:p>
                    <a:p>
                      <a:pPr marL="342900" indent="-342900">
                        <a:buFont typeface="+mj-lt"/>
                        <a:buAutoNum type="arabicPeriod"/>
                      </a:pPr>
                      <a:endParaRPr lang="fi-FI" sz="140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Kaupunginhallitus</a:t>
                      </a:r>
                      <a:r>
                        <a:rPr lang="fi-FI" sz="1400" baseline="0" dirty="0" smtClean="0"/>
                        <a:t> päättää liiketoimintakokonaisuuden luovuttamisesta ja asiakaspalvelupisteen hankesuunnitelmasta erillisestä valmistelusta . Muut toimenpiteet voidaan toteuttaa talousarvion yhteydessä.</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yhteensä 300.000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Asiakaspalvelupisteen totuttaminen n. 1M€</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Kohta 1 ja 2 ) 1 HTV,</a:t>
                      </a:r>
                    </a:p>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 Kohta 3) 9-10  HTV</a:t>
                      </a:r>
                    </a:p>
                  </a:txBody>
                  <a:tcPr/>
                </a:tc>
              </a:tr>
            </a:tbl>
          </a:graphicData>
        </a:graphic>
      </p:graphicFrame>
    </p:spTree>
    <p:extLst>
      <p:ext uri="{BB962C8B-B14F-4D97-AF65-F5344CB8AC3E}">
        <p14:creationId xmlns:p14="http://schemas.microsoft.com/office/powerpoint/2010/main" val="156586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053788796"/>
              </p:ext>
            </p:extLst>
          </p:nvPr>
        </p:nvGraphicFramePr>
        <p:xfrm>
          <a:off x="1043608" y="256404"/>
          <a:ext cx="7775576" cy="2822443"/>
        </p:xfrm>
        <a:graphic>
          <a:graphicData uri="http://schemas.openxmlformats.org/drawingml/2006/table">
            <a:tbl>
              <a:tblPr firstRow="1" bandRow="1">
                <a:tableStyleId>{5C22544A-7EE6-4342-B048-85BDC9FD1C3A}</a:tableStyleId>
              </a:tblPr>
              <a:tblGrid>
                <a:gridCol w="2376264"/>
                <a:gridCol w="5399312"/>
              </a:tblGrid>
              <a:tr h="384043">
                <a:tc>
                  <a:txBody>
                    <a:bodyPr/>
                    <a:lstStyle/>
                    <a:p>
                      <a:r>
                        <a:rPr lang="fi-FI" sz="1600" dirty="0" smtClean="0"/>
                        <a:t>Vastuualue</a:t>
                      </a:r>
                      <a:endParaRPr lang="fi-FI" sz="1600" dirty="0"/>
                    </a:p>
                  </a:txBody>
                  <a:tcPr/>
                </a:tc>
                <a:tc>
                  <a:txBody>
                    <a:bodyPr/>
                    <a:lstStyle/>
                    <a:p>
                      <a:r>
                        <a:rPr lang="fi-FI" sz="1600" dirty="0" smtClean="0"/>
                        <a:t>Hallinto</a:t>
                      </a:r>
                      <a:r>
                        <a:rPr lang="fi-FI" sz="1600" baseline="0" dirty="0" smtClean="0"/>
                        <a:t>r</a:t>
                      </a:r>
                      <a:r>
                        <a:rPr lang="fi-FI" sz="1600" dirty="0" smtClean="0"/>
                        <a:t>yhmä</a:t>
                      </a:r>
                      <a:endParaRPr lang="fi-FI" sz="1600" dirty="0"/>
                    </a:p>
                  </a:txBody>
                  <a:tcPr/>
                </a:tc>
              </a:tr>
              <a:tr h="384043">
                <a:tc>
                  <a:txBody>
                    <a:bodyPr/>
                    <a:lstStyle/>
                    <a:p>
                      <a:r>
                        <a:rPr lang="fi-FI" sz="1400" dirty="0" smtClean="0"/>
                        <a:t>Lisäselvitys toimenpiteestä 3)  </a:t>
                      </a:r>
                      <a:endParaRPr lang="fi-FI" sz="1400" dirty="0"/>
                    </a:p>
                  </a:txBody>
                  <a:tcPr/>
                </a:tc>
                <a:tc>
                  <a:txBody>
                    <a:bodyPr/>
                    <a:lstStyle/>
                    <a:p>
                      <a:r>
                        <a:rPr lang="fi-FI" sz="1400" dirty="0" err="1" smtClean="0"/>
                        <a:t>Arkean</a:t>
                      </a:r>
                      <a:r>
                        <a:rPr lang="fi-FI" sz="1400" baseline="0" dirty="0" smtClean="0"/>
                        <a:t> perustamisen yhteydessä toimialojen vahtimestarit siirrettiin </a:t>
                      </a:r>
                      <a:r>
                        <a:rPr lang="fi-FI" sz="1400" baseline="0" dirty="0" err="1" smtClean="0"/>
                        <a:t>Arkean</a:t>
                      </a:r>
                      <a:r>
                        <a:rPr lang="fi-FI" sz="1400" baseline="0" dirty="0" smtClean="0"/>
                        <a:t> palvelukseen. Konsernihallinnossa ja kiinteistötoimialalla työskennelleet virastomestarit jäivät  kaupungin palvelukseen. </a:t>
                      </a:r>
                      <a:r>
                        <a:rPr lang="fi-FI" sz="1400" baseline="0" dirty="0" err="1" smtClean="0"/>
                        <a:t>Arkean</a:t>
                      </a:r>
                      <a:r>
                        <a:rPr lang="fi-FI" sz="1400" baseline="0" dirty="0" smtClean="0"/>
                        <a:t> kanssa on käyty alustavat neuvottelut siitä, että yhtiö tuottaisi kaupungille aulapalvelut ja virastopalvelut. Kaupunki luovuttaisi virastopalvelutoiminnon liikkeen luovutuksella </a:t>
                      </a:r>
                      <a:r>
                        <a:rPr lang="fi-FI" sz="1400" baseline="0" dirty="0" err="1" smtClean="0"/>
                        <a:t>Arkealle</a:t>
                      </a:r>
                      <a:r>
                        <a:rPr lang="fi-FI" sz="1400" baseline="0" dirty="0" smtClean="0"/>
                        <a:t>. Tämän jälkeen yhtiön kanssa tehtäisiin palvelusopimus, jossa virastopalveluiden kokonaisuus ja aulapalvellut on  määritetty. Järjestely koskisi 7-10 henkilöä konsernihallinnossa.  </a:t>
                      </a:r>
                      <a:r>
                        <a:rPr lang="fi-FI" sz="1400" dirty="0" smtClean="0"/>
                        <a:t>  </a:t>
                      </a:r>
                    </a:p>
                    <a:p>
                      <a:endParaRPr lang="fi-FI" sz="1400" dirty="0"/>
                    </a:p>
                  </a:txBody>
                  <a:tcPr/>
                </a:tc>
              </a:tr>
            </a:tbl>
          </a:graphicData>
        </a:graphic>
      </p:graphicFrame>
    </p:spTree>
    <p:extLst>
      <p:ext uri="{BB962C8B-B14F-4D97-AF65-F5344CB8AC3E}">
        <p14:creationId xmlns:p14="http://schemas.microsoft.com/office/powerpoint/2010/main" val="4158497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7</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1794921514"/>
              </p:ext>
            </p:extLst>
          </p:nvPr>
        </p:nvGraphicFramePr>
        <p:xfrm>
          <a:off x="611560" y="692696"/>
          <a:ext cx="7775576" cy="591194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Talous-</a:t>
                      </a:r>
                      <a:r>
                        <a:rPr lang="fi-FI" sz="1600" baseline="0" dirty="0" smtClean="0"/>
                        <a:t> ja strategiar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Jukka Laiho</a:t>
                      </a:r>
                      <a:r>
                        <a:rPr lang="fi-FI" sz="1400" dirty="0" smtClean="0"/>
                        <a:t> </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baseline="0" dirty="0" smtClean="0"/>
                        <a:t>23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52</a:t>
                      </a:r>
                      <a:r>
                        <a:rPr lang="fi-FI" sz="1400" baseline="0" dirty="0" smtClean="0"/>
                        <a:t> </a:t>
                      </a:r>
                      <a:endParaRPr lang="fi-FI" sz="1400" dirty="0" smtClean="0"/>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baseline="0" dirty="0" smtClean="0"/>
                        <a:t>Konsernirahoitus, varojen ja velkojen hallinta (maksuliikenne) =&gt; Kehitetään vastuunjakoa Kunnan </a:t>
                      </a:r>
                      <a:r>
                        <a:rPr lang="fi-FI" sz="1400" baseline="0" dirty="0" err="1" smtClean="0"/>
                        <a:t>Taitoan</a:t>
                      </a:r>
                      <a:r>
                        <a:rPr lang="fi-FI" sz="1400" baseline="0" dirty="0" smtClean="0"/>
                        <a:t> kanssa ja arvioidaan järjestelmätarpeet (KJ)</a:t>
                      </a:r>
                    </a:p>
                    <a:p>
                      <a:pPr marL="342900" indent="-342900">
                        <a:buFont typeface="+mj-lt"/>
                        <a:buAutoNum type="arabicPeriod"/>
                      </a:pPr>
                      <a:r>
                        <a:rPr lang="fi-FI" sz="1400" baseline="0" dirty="0" smtClean="0"/>
                        <a:t>Rahoitustoiminnot =&gt; Henkilöstökassan palvelutasoa arvioidaan uudelleen, jonka tulisi vähentää henkilöstöresursseja ja parantaa toiminnan kannattavuutta (KJ)</a:t>
                      </a:r>
                    </a:p>
                    <a:p>
                      <a:pPr marL="342900" indent="-342900">
                        <a:buFont typeface="+mj-lt"/>
                        <a:buAutoNum type="arabicPeriod"/>
                      </a:pPr>
                      <a:r>
                        <a:rPr lang="fi-FI" sz="1400" baseline="0" dirty="0" smtClean="0"/>
                        <a:t>Tietopalvelun uudelleenmitoitus (KJ)</a:t>
                      </a:r>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r>
                        <a:rPr lang="fi-FI" sz="1400" dirty="0" smtClean="0"/>
                        <a:t>Voidaan toteuttaa kaupunginjohtajan päätöksellä kaupunginhallituksen periaateratkaisun</a:t>
                      </a:r>
                      <a:r>
                        <a:rPr lang="fi-FI" sz="1400" baseline="0" dirty="0" smtClean="0"/>
                        <a:t> jälkeen </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€/vuosi </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3</a:t>
                      </a:r>
                    </a:p>
                  </a:txBody>
                  <a:tcPr/>
                </a:tc>
              </a:tr>
            </a:tbl>
          </a:graphicData>
        </a:graphic>
      </p:graphicFrame>
    </p:spTree>
    <p:extLst>
      <p:ext uri="{BB962C8B-B14F-4D97-AF65-F5344CB8AC3E}">
        <p14:creationId xmlns:p14="http://schemas.microsoft.com/office/powerpoint/2010/main" val="173891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8</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376947379"/>
              </p:ext>
            </p:extLst>
          </p:nvPr>
        </p:nvGraphicFramePr>
        <p:xfrm>
          <a:off x="611560" y="188640"/>
          <a:ext cx="7775576" cy="626665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IT</a:t>
                      </a:r>
                      <a:r>
                        <a:rPr lang="fi-FI" sz="1600" baseline="0" dirty="0" smtClean="0"/>
                        <a:t>–palvelukeskus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IT</a:t>
                      </a:r>
                      <a:r>
                        <a:rPr lang="fi-FI" sz="1400" baseline="0" dirty="0" smtClean="0"/>
                        <a:t>–palvelujohtaja Jari Nevalainen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72,5</a:t>
                      </a:r>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dirty="0" smtClean="0"/>
                        <a:t>Selvitetään</a:t>
                      </a:r>
                      <a:r>
                        <a:rPr lang="fi-FI" sz="1400" baseline="0" dirty="0" smtClean="0"/>
                        <a:t> IT:n keskittäminen kokonaisuudessaan (luovutaan toimialojen omasta IT–tuotannosta)</a:t>
                      </a:r>
                    </a:p>
                    <a:p>
                      <a:pPr marL="342900" indent="-342900">
                        <a:buFont typeface="+mj-lt"/>
                        <a:buAutoNum type="arabicPeriod"/>
                      </a:pPr>
                      <a:r>
                        <a:rPr lang="fi-FI" sz="1400" baseline="0" dirty="0" smtClean="0"/>
                        <a:t>Arvioidaan kriittisesti kaupungin käytössä olevien sovellusten määrää (nyt n. 370 kpl) ja vähentämismahdollisuuksia</a:t>
                      </a:r>
                    </a:p>
                    <a:p>
                      <a:pPr marL="342900" indent="-342900">
                        <a:buFont typeface="+mj-lt"/>
                        <a:buAutoNum type="arabicPeriod"/>
                      </a:pPr>
                      <a:r>
                        <a:rPr lang="fi-FI" sz="1400" baseline="0" dirty="0" smtClean="0"/>
                        <a:t>Jaetaan IT:n kehittämisrahojen rahoitusvastuuta muiden kuntien kanssa Tieran puitteissa </a:t>
                      </a:r>
                    </a:p>
                    <a:p>
                      <a:pPr marL="342900" indent="-342900">
                        <a:buFont typeface="+mj-lt"/>
                        <a:buAutoNum type="arabicPeriod"/>
                      </a:pPr>
                      <a:r>
                        <a:rPr lang="fi-FI" sz="1400" baseline="0" dirty="0" smtClean="0"/>
                        <a:t>Selvitetään IT toimintojen toimivalta toimialojen päällekkäisten investointien ohjaamisessa</a:t>
                      </a:r>
                      <a:endParaRPr lang="fi-FI" sz="1400" dirty="0" smtClean="0"/>
                    </a:p>
                    <a:p>
                      <a:endParaRPr lang="fi-FI" sz="1400" dirty="0"/>
                    </a:p>
                  </a:txBody>
                  <a:tcPr/>
                </a:tc>
              </a:tr>
              <a:tr h="384043">
                <a:tc>
                  <a:txBody>
                    <a:bodyPr/>
                    <a:lstStyle/>
                    <a:p>
                      <a:r>
                        <a:rPr lang="fi-FI" sz="1400" dirty="0" smtClean="0"/>
                        <a:t>Toimivalta ja päätösehdotus</a:t>
                      </a:r>
                      <a:endParaRPr lang="fi-FI" sz="1400" dirty="0"/>
                    </a:p>
                  </a:txBody>
                  <a:tcPr/>
                </a:tc>
                <a:tc>
                  <a:txBody>
                    <a:bodyPr/>
                    <a:lstStyle/>
                    <a:p>
                      <a:r>
                        <a:rPr lang="fi-FI" sz="1400" dirty="0" smtClean="0"/>
                        <a:t>Voidaan toteuttaa kaupunginjohtajan päätöksellä kaupunginhallituksen periaateratkaisun</a:t>
                      </a:r>
                      <a:r>
                        <a:rPr lang="fi-FI" sz="1400" baseline="0" dirty="0" smtClean="0"/>
                        <a:t> ja valmistelun jälkeen </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342900" indent="-342900">
                        <a:buFont typeface="+mj-lt"/>
                        <a:buAutoNum type="arabicPeriod"/>
                      </a:pP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€/vuosi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367705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5.3.2015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9</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955646138"/>
              </p:ext>
            </p:extLst>
          </p:nvPr>
        </p:nvGraphicFramePr>
        <p:xfrm>
          <a:off x="611560" y="692696"/>
          <a:ext cx="7775576" cy="1152129"/>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KH</a:t>
                      </a:r>
                      <a:r>
                        <a:rPr lang="fi-FI" sz="1600" baseline="0" dirty="0" smtClean="0"/>
                        <a:t> / Hankkeet ja käyttöomaisuusinvestoinnit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Tilivastuulliset</a:t>
                      </a:r>
                      <a:r>
                        <a:rPr lang="fi-FI" sz="1400" baseline="0" dirty="0" smtClean="0"/>
                        <a:t> viranhaltijat</a:t>
                      </a:r>
                      <a:endParaRPr lang="fi-FI" sz="1400" dirty="0" smtClean="0"/>
                    </a:p>
                  </a:txBody>
                  <a:tcPr/>
                </a:tc>
                <a:tc>
                  <a:txBody>
                    <a:bodyPr/>
                    <a:lstStyle/>
                    <a:p>
                      <a:r>
                        <a:rPr lang="fi-FI" sz="1400" dirty="0" smtClean="0"/>
                        <a:t>Heikkinen, Sundman,</a:t>
                      </a:r>
                      <a:r>
                        <a:rPr lang="fi-FI" sz="1400" baseline="0" dirty="0" smtClean="0"/>
                        <a:t> Korhonen ja Nevalainen</a:t>
                      </a:r>
                      <a:endParaRPr lang="fi-FI" sz="1400" dirty="0"/>
                    </a:p>
                  </a:txBody>
                  <a:tcPr/>
                </a:tc>
              </a:tr>
              <a:tr h="384043">
                <a:tc>
                  <a:txBody>
                    <a:bodyPr/>
                    <a:lstStyle/>
                    <a:p>
                      <a:endParaRPr lang="fi-FI" sz="1400" dirty="0"/>
                    </a:p>
                  </a:txBody>
                  <a:tcPr/>
                </a:tc>
                <a:tc>
                  <a:txBody>
                    <a:bodyPr/>
                    <a:lstStyle/>
                    <a:p>
                      <a:pPr marL="0" indent="0">
                        <a:buNone/>
                      </a:pPr>
                      <a:endParaRPr lang="fi-FI" sz="1400" dirty="0"/>
                    </a:p>
                  </a:txBody>
                  <a:tcPr/>
                </a:tc>
              </a:tr>
            </a:tbl>
          </a:graphicData>
        </a:graphic>
      </p:graphicFrame>
      <p:graphicFrame>
        <p:nvGraphicFramePr>
          <p:cNvPr id="7" name="Sisällön paikkamerkki 2"/>
          <p:cNvGraphicFramePr>
            <a:graphicFrameLocks/>
          </p:cNvGraphicFramePr>
          <p:nvPr>
            <p:extLst>
              <p:ext uri="{D42A27DB-BD31-4B8C-83A1-F6EECF244321}">
                <p14:modId xmlns:p14="http://schemas.microsoft.com/office/powerpoint/2010/main" val="1674394560"/>
              </p:ext>
            </p:extLst>
          </p:nvPr>
        </p:nvGraphicFramePr>
        <p:xfrm>
          <a:off x="611560" y="1772816"/>
          <a:ext cx="7775576" cy="4584330"/>
        </p:xfrm>
        <a:graphic>
          <a:graphicData uri="http://schemas.openxmlformats.org/drawingml/2006/table">
            <a:tbl>
              <a:tblPr firstRow="1" bandRow="1">
                <a:tableStyleId>{5C22544A-7EE6-4342-B048-85BDC9FD1C3A}</a:tableStyleId>
              </a:tblPr>
              <a:tblGrid>
                <a:gridCol w="2808312"/>
                <a:gridCol w="4967264"/>
              </a:tblGrid>
              <a:tr h="230796">
                <a:tc>
                  <a:txBody>
                    <a:bodyPr/>
                    <a:lstStyle/>
                    <a:p>
                      <a:r>
                        <a:rPr lang="fi-FI" sz="1600" dirty="0" smtClean="0"/>
                        <a:t>Vastuualue</a:t>
                      </a:r>
                      <a:endParaRPr lang="fi-FI" sz="1600" dirty="0"/>
                    </a:p>
                  </a:txBody>
                  <a:tcPr/>
                </a:tc>
                <a:tc>
                  <a:txBody>
                    <a:bodyPr/>
                    <a:lstStyle/>
                    <a:p>
                      <a:r>
                        <a:rPr lang="fi-FI" sz="1600" dirty="0" smtClean="0"/>
                        <a:t>KH / Edelleen</a:t>
                      </a:r>
                      <a:r>
                        <a:rPr lang="fi-FI" sz="1600" baseline="0" dirty="0" smtClean="0"/>
                        <a:t> kohdistettavat määrärahat</a:t>
                      </a:r>
                      <a:endParaRPr lang="fi-FI" sz="1600" dirty="0"/>
                    </a:p>
                  </a:txBody>
                  <a:tcPr/>
                </a:tc>
              </a:tr>
              <a:tr h="1531649">
                <a:tc>
                  <a:txBody>
                    <a:bodyPr/>
                    <a:lstStyle/>
                    <a:p>
                      <a:r>
                        <a:rPr lang="fi-FI" sz="1400" dirty="0" smtClean="0"/>
                        <a:t>Esitetyt</a:t>
                      </a:r>
                      <a:r>
                        <a:rPr lang="fi-FI" sz="1400" baseline="0" dirty="0" smtClean="0"/>
                        <a:t> toimenpiteet</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Asiantuntijapalveluiden käyttövaltuusastetta nostetaan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Kaupunkitapahtumien keskinäinen priorisointi</a:t>
                      </a:r>
                    </a:p>
                    <a:p>
                      <a:pPr marL="285750" indent="-285750">
                        <a:buFont typeface="Arial" panose="020B0604020202020204" pitchFamily="34" charset="0"/>
                        <a:buChar char="•"/>
                      </a:pPr>
                      <a:r>
                        <a:rPr lang="fi-FI" sz="1400" dirty="0" smtClean="0"/>
                        <a:t>Yhdenvertaisuus ja tasavertaisuus ei toteudu avustuksissa, saamisperusteet</a:t>
                      </a:r>
                      <a:r>
                        <a:rPr lang="fi-FI" sz="1400" baseline="0" dirty="0" smtClean="0"/>
                        <a:t> arvioidaan  (KH)</a:t>
                      </a:r>
                    </a:p>
                    <a:p>
                      <a:pPr marL="285750" indent="-285750">
                        <a:buFont typeface="Arial" panose="020B0604020202020204" pitchFamily="34" charset="0"/>
                        <a:buChar char="•"/>
                      </a:pPr>
                      <a:r>
                        <a:rPr lang="fi-FI" sz="1400" baseline="0" dirty="0" smtClean="0"/>
                        <a:t>Järjestötalon perustaminen korvaamaan vuokra-avustukset sekä vuokra-alennukset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4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56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0" indent="0">
                        <a:buNone/>
                      </a:pPr>
                      <a:r>
                        <a:rPr lang="fi-FI" sz="1400" dirty="0" smtClean="0"/>
                        <a:t>Kaupunginhallitus päättää</a:t>
                      </a:r>
                      <a:r>
                        <a:rPr lang="fi-FI" sz="1400" baseline="0" dirty="0" smtClean="0"/>
                        <a:t> avustusten mitoituksesta ja ohjeistuksesta erillisestä valmistelusta. Mahdollisen järjestötalon perustamisesta päättää kaupunginhallitus hankesuunnittelun jälkeen. </a:t>
                      </a:r>
                      <a:endParaRPr lang="fi-FI" sz="1400" dirty="0"/>
                    </a:p>
                  </a:txBody>
                  <a:tcPr/>
                </a:tc>
              </a:tr>
              <a:tr h="356685">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56685">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100 000</a:t>
                      </a:r>
                      <a:r>
                        <a:rPr lang="fi-FI" sz="1300" baseline="0" dirty="0" smtClean="0"/>
                        <a:t> €/vuosi </a:t>
                      </a:r>
                    </a:p>
                  </a:txBody>
                  <a:tcPr/>
                </a:tc>
              </a:tr>
              <a:tr h="356685">
                <a:tc>
                  <a:txBody>
                    <a:bodyPr/>
                    <a:lstStyle/>
                    <a:p>
                      <a:r>
                        <a:rPr lang="fi-FI" sz="1300" b="1" dirty="0" smtClean="0"/>
                        <a:t>Investointitarpeet:</a:t>
                      </a:r>
                      <a:endParaRPr lang="fi-FI" sz="1300" b="1" dirty="0"/>
                    </a:p>
                  </a:txBody>
                  <a:tcPr/>
                </a:tc>
                <a:tc>
                  <a:txBody>
                    <a:bodyPr/>
                    <a:lstStyle/>
                    <a:p>
                      <a:r>
                        <a:rPr lang="fi-FI" sz="1300" dirty="0" smtClean="0"/>
                        <a:t>Mahdollinen</a:t>
                      </a:r>
                      <a:r>
                        <a:rPr lang="fi-FI" sz="1300" baseline="0" dirty="0" smtClean="0"/>
                        <a:t> järjestötalon toteuttaminen 1M€ </a:t>
                      </a:r>
                      <a:endParaRPr lang="fi-FI" sz="1300" dirty="0" smtClean="0"/>
                    </a:p>
                  </a:txBody>
                  <a:tcPr/>
                </a:tc>
              </a:tr>
              <a:tr h="356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419566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_Julkisuus_ xmlns="b03131df-fdca-4f96-b491-cb071e0af91d">Salassa pidettävä</_Julkisuus_>
    <Kuvaus_x0020_ xmlns="b03131df-fdca-4f96-b491-cb071e0af91d" xsi:nil="true"/>
    <TaxCatchAll xmlns="b03131df-fdca-4f96-b491-cb071e0af91d">
      <Value>52</Value>
      <Value>4</Value>
      <Value>1</Value>
    </TaxCatchAll>
    <f6425a5d6274420ba12265519cac2494 xmlns="b03131df-fdca-4f96-b491-cb071e0af91d">
      <Terms xmlns="http://schemas.microsoft.com/office/infopath/2007/PartnerControls">
        <TermInfo xmlns="http://schemas.microsoft.com/office/infopath/2007/PartnerControls">
          <TermName xmlns="http://schemas.microsoft.com/office/infopath/2007/PartnerControls">Analyysi</TermName>
          <TermId xmlns="http://schemas.microsoft.com/office/infopath/2007/PartnerControls">3a018f0a-b363-4d07-b452-3af5cde452cf</TermId>
        </TermInfo>
      </Terms>
    </f6425a5d6274420ba12265519cac2494>
  </documentManagement>
</p:properties>
</file>

<file path=customXml/item4.xml><?xml version="1.0" encoding="utf-8"?>
<ct:contentTypeSchema xmlns:ct="http://schemas.microsoft.com/office/2006/metadata/contentType" xmlns:ma="http://schemas.microsoft.com/office/2006/metadata/properties/metaAttributes" ct:_="" ma:_="" ma:contentTypeName="Teksti Turku" ma:contentTypeID="0x010100BABE01DC4AF04CBC98B987127D9FC69A0800955335CB11563143A4483A89F0984ED6" ma:contentTypeVersion="119" ma:contentTypeDescription="Luo uusi asiakirja." ma:contentTypeScope="" ma:versionID="e8422bbb311e70326cc571246fd75cad">
  <xsd:schema xmlns:xsd="http://www.w3.org/2001/XMLSchema" xmlns:xs="http://www.w3.org/2001/XMLSchema" xmlns:p="http://schemas.microsoft.com/office/2006/metadata/properties" xmlns:ns2="b03131df-fdca-4f96-b491-cb071e0af91d" xmlns:ns3="b7caa62b-7ad8-4ac0-91e3-d215c04b2f01" targetNamespace="http://schemas.microsoft.com/office/2006/metadata/properties" ma:root="true" ma:fieldsID="879c9aa0da2c0fa2f2e56c68e8ce5126" ns2:_="" ns3:_="">
    <xsd:import namespace="b03131df-fdca-4f96-b491-cb071e0af91d"/>
    <xsd:import namespace="b7caa62b-7ad8-4ac0-91e3-d215c04b2f01"/>
    <xsd:element name="properties">
      <xsd:complexType>
        <xsd:sequence>
          <xsd:element name="documentManagement">
            <xsd:complexType>
              <xsd:all>
                <xsd:element ref="ns2:_Julkisuus_" minOccurs="0"/>
                <xsd:element ref="ns3:_dlc_DocId" minOccurs="0"/>
                <xsd:element ref="ns3:_dlc_DocIdUrl" minOccurs="0"/>
                <xsd:element ref="ns3:_dlc_DocIdPersistId" minOccurs="0"/>
                <xsd:element ref="ns2:f6425a5d6274420ba12265519cac2494" minOccurs="0"/>
                <xsd:element ref="ns2:TaxCatchAll" minOccurs="0"/>
                <xsd:element ref="ns2:TaxCatchAllLabel" minOccurs="0"/>
                <xsd:element ref="ns2:Kuvaus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f6425a5d6274420ba12265519cac2494" ma:index="11" ma:taxonomy="true" ma:internalName="f6425a5d6274420ba12265519cac2494" ma:taxonomyFieldName="_Tekstin_x0020_tyyppi" ma:displayName="Tekstin tyyppi" ma:default="" ma:fieldId="{f6425a5d-6274-420b-a122-65519cac2494}" ma:sspId="6948e327-c22f-45f3-ba73-76ec8822dedd" ma:termSetId="11208e52-d581-4242-bb75-ee5be9a4985f"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Kuvaus_x0020_" ma:index="17" nillable="true" ma:displayName="Kuvaus" ma:internalName="Kuvaus_x0020_"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ysyvä tunniste" ma:description="Tunniste säilytetään lisättäessä."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6948e327-c22f-45f3-ba73-76ec8822dedd" ContentTypeId="0x010100BABE01DC4AF04CBC98B987127D9FC69A08" PreviousValue="false"/>
</file>

<file path=customXml/itemProps1.xml><?xml version="1.0" encoding="utf-8"?>
<ds:datastoreItem xmlns:ds="http://schemas.openxmlformats.org/officeDocument/2006/customXml" ds:itemID="{3642543C-050A-4DA2-8D17-4D738E71B598}">
  <ds:schemaRefs>
    <ds:schemaRef ds:uri="http://schemas.microsoft.com/sharepoint/v3/contenttype/forms"/>
  </ds:schemaRefs>
</ds:datastoreItem>
</file>

<file path=customXml/itemProps2.xml><?xml version="1.0" encoding="utf-8"?>
<ds:datastoreItem xmlns:ds="http://schemas.openxmlformats.org/officeDocument/2006/customXml" ds:itemID="{F4A9BA3F-80F1-452D-95C6-C9086D57F8C7}">
  <ds:schemaRefs>
    <ds:schemaRef ds:uri="http://schemas.microsoft.com/sharepoint/events"/>
  </ds:schemaRefs>
</ds:datastoreItem>
</file>

<file path=customXml/itemProps3.xml><?xml version="1.0" encoding="utf-8"?>
<ds:datastoreItem xmlns:ds="http://schemas.openxmlformats.org/officeDocument/2006/customXml" ds:itemID="{DDB089EF-6B0C-4E21-8A0F-CD1E64C9A2DE}">
  <ds:schemaRef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terms/"/>
    <ds:schemaRef ds:uri="http://schemas.microsoft.com/office/2006/metadata/properties"/>
    <ds:schemaRef ds:uri="http://purl.org/dc/elements/1.1/"/>
    <ds:schemaRef ds:uri="b7caa62b-7ad8-4ac0-91e3-d215c04b2f01"/>
    <ds:schemaRef ds:uri="b03131df-fdca-4f96-b491-cb071e0af91d"/>
    <ds:schemaRef ds:uri="http://www.w3.org/XML/1998/namespace"/>
  </ds:schemaRefs>
</ds:datastoreItem>
</file>

<file path=customXml/itemProps4.xml><?xml version="1.0" encoding="utf-8"?>
<ds:datastoreItem xmlns:ds="http://schemas.openxmlformats.org/officeDocument/2006/customXml" ds:itemID="{10008D1B-32F3-4CB2-9C42-1154B1610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b7caa62b-7ad8-4ac0-91e3-d215c04b2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8DA3E68-F9F6-498B-A927-E1741CCBD1A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6397</TotalTime>
  <Words>1359</Words>
  <Application>Microsoft Office PowerPoint</Application>
  <PresentationFormat>Näytössä katseltava diaesitys (4:3)</PresentationFormat>
  <Paragraphs>306</Paragraphs>
  <Slides>15</Slides>
  <Notes>0</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Esitysmalli Suomi</vt:lpstr>
      <vt:lpstr> Toimintoanalyysin  toimenpide-ehdotukset Kj-toimiala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Toimintoanalyysin syventäminen – Kaupungin johtoryhmä 25.11.2014</dc:title>
  <dc:creator>Moisiolinna Kim</dc:creator>
  <cp:lastModifiedBy>Salminen Marianne</cp:lastModifiedBy>
  <cp:revision>73</cp:revision>
  <dcterms:modified xsi:type="dcterms:W3CDTF">2015-03-05T12:47:04Z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0x010100BABE01DC4AF04CBC98B987127D9FC69A0800955335CB11563143A4483A89F0984ED6</vt:lpwstr>
  </property>
  <property fmtid="{D5CDD505-2E9C-101B-9397-08002B2CF9AE}" pid="3" name="_Kokousasiakirjan tyyppi">
    <vt:lpwstr>15;#Muistio|3ab04264-89cb-423e-9158-dc79aa5207f2</vt:lpwstr>
  </property>
  <property fmtid="{D5CDD505-2E9C-101B-9397-08002B2CF9AE}" pid="4" name="h94c21d59b064f78a5c2e322551a3e88">
    <vt:lpwstr>Diaesitys|29bf125c-3304-4b20-a038-e327a30ca536</vt:lpwstr>
  </property>
  <property fmtid="{D5CDD505-2E9C-101B-9397-08002B2CF9AE}" pid="5" name="_Kieli">
    <vt:lpwstr>1;#Suomi|ddab1725-3888-478f-9c8c-3eeceecd16e9</vt:lpwstr>
  </property>
  <property fmtid="{D5CDD505-2E9C-101B-9397-08002B2CF9AE}" pid="6" name="ec87dd8dbe3f4b87b196639a53969ad4">
    <vt:lpwstr>Suomi|ddab1725-3888-478f-9c8c-3eeceecd16e9</vt:lpwstr>
  </property>
  <property fmtid="{D5CDD505-2E9C-101B-9397-08002B2CF9AE}" pid="7" name="_Julkaisun_x0020_tyyppi">
    <vt:lpwstr/>
  </property>
  <property fmtid="{D5CDD505-2E9C-101B-9397-08002B2CF9AE}" pid="8" name="_Tekstin tyyppi">
    <vt:lpwstr>52;#Analyysi|3a018f0a-b363-4d07-b452-3af5cde452cf</vt:lpwstr>
  </property>
  <property fmtid="{D5CDD505-2E9C-101B-9397-08002B2CF9AE}" pid="9" name="_Esitysaineistojen_x0020_tyyppi">
    <vt:lpwstr>4;#Diaesitys|29bf125c-3304-4b20-a038-e327a30ca536</vt:lpwstr>
  </property>
  <property fmtid="{D5CDD505-2E9C-101B-9397-08002B2CF9AE}" pid="10" name="_Julkaisun tyyppi">
    <vt:lpwstr/>
  </property>
  <property fmtid="{D5CDD505-2E9C-101B-9397-08002B2CF9AE}" pid="11" name="_Esitysaineistojen tyyppi">
    <vt:lpwstr>4;#Diaesitys|29bf125c-3304-4b20-a038-e327a30ca536</vt:lpwstr>
  </property>
</Properties>
</file>