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6"/>
  </p:sldMasterIdLst>
  <p:notesMasterIdLst>
    <p:notesMasterId r:id="rId17"/>
  </p:notesMasterIdLst>
  <p:handoutMasterIdLst>
    <p:handoutMasterId r:id="rId18"/>
  </p:handoutMasterIdLst>
  <p:sldIdLst>
    <p:sldId id="256" r:id="rId7"/>
    <p:sldId id="438" r:id="rId8"/>
    <p:sldId id="441" r:id="rId9"/>
    <p:sldId id="439" r:id="rId10"/>
    <p:sldId id="442" r:id="rId11"/>
    <p:sldId id="440" r:id="rId12"/>
    <p:sldId id="443" r:id="rId13"/>
    <p:sldId id="444" r:id="rId14"/>
    <p:sldId id="445" r:id="rId15"/>
    <p:sldId id="446" r:id="rId16"/>
  </p:sldIdLst>
  <p:sldSz cx="9144000" cy="6858000" type="screen4x3"/>
  <p:notesSz cx="6789738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B"/>
    <a:srgbClr val="FFB92F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4" autoAdjust="0"/>
    <p:restoredTop sz="95082" autoAdjust="0"/>
  </p:normalViewPr>
  <p:slideViewPr>
    <p:cSldViewPr>
      <p:cViewPr>
        <p:scale>
          <a:sx n="80" d="100"/>
          <a:sy n="80" d="100"/>
        </p:scale>
        <p:origin x="-2250" y="-798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10.2.2015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5947" y="943160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10.2.2015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5947" y="943160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6757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704424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 smtClean="0"/>
              <a:t> </a:t>
            </a:r>
            <a:br>
              <a:rPr lang="fi-FI" dirty="0" smtClean="0"/>
            </a:br>
            <a:r>
              <a:rPr lang="fi-FI" sz="3600" b="0" dirty="0">
                <a:solidFill>
                  <a:schemeClr val="accent1"/>
                </a:solidFill>
              </a:rPr>
              <a:t>T</a:t>
            </a:r>
            <a:r>
              <a:rPr lang="fi-FI" sz="3600" b="0" dirty="0" smtClean="0">
                <a:solidFill>
                  <a:schemeClr val="accent1"/>
                </a:solidFill>
              </a:rPr>
              <a:t>oimintoanalyysin toimenpide-ehdotukset -  Ympäristötoimiala </a:t>
            </a:r>
            <a:r>
              <a:rPr lang="fi-FI" sz="3600" dirty="0" smtClean="0">
                <a:solidFill>
                  <a:schemeClr val="accent1"/>
                </a:solidFill>
              </a:rPr>
              <a:t/>
            </a:r>
            <a:br>
              <a:rPr lang="fi-FI" sz="3600" dirty="0" smtClean="0">
                <a:solidFill>
                  <a:schemeClr val="accent1"/>
                </a:solidFill>
              </a:rPr>
            </a:br>
            <a:endParaRPr lang="fi-FI" sz="3600" dirty="0">
              <a:solidFill>
                <a:schemeClr val="accent1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Toimialajohtaja Markku Toivonen 5.2.2015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10</a:t>
            </a:fld>
            <a:endParaRPr lang="fi-FI"/>
          </a:p>
        </p:txBody>
      </p:sp>
      <p:graphicFrame>
        <p:nvGraphicFramePr>
          <p:cNvPr id="7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23631559"/>
              </p:ext>
            </p:extLst>
          </p:nvPr>
        </p:nvGraphicFramePr>
        <p:xfrm>
          <a:off x="35496" y="959024"/>
          <a:ext cx="9108504" cy="527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5940152"/>
              </a:tblGrid>
              <a:tr h="40728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Seudulliset toiminnot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b="0" dirty="0" smtClean="0"/>
                        <a:t>Markku Toivonen</a:t>
                      </a:r>
                      <a:endParaRPr lang="fi-FI" sz="1500" b="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b="0" dirty="0" smtClean="0"/>
                        <a:t>Kohtien</a:t>
                      </a:r>
                      <a:r>
                        <a:rPr lang="fi-FI" sz="1500" b="0" baseline="0" dirty="0" smtClean="0"/>
                        <a:t> 1, 2 ja 5 osalta ei vielä arvioitavissa. </a:t>
                      </a:r>
                      <a:endParaRPr lang="fi-FI" sz="1500" b="0" dirty="0" smtClean="0"/>
                    </a:p>
                    <a:p>
                      <a:r>
                        <a:rPr lang="fi-FI" sz="1500" b="0" dirty="0" smtClean="0"/>
                        <a:t>Kohdan</a:t>
                      </a:r>
                      <a:r>
                        <a:rPr lang="fi-FI" sz="1500" b="0" baseline="0" dirty="0" smtClean="0"/>
                        <a:t> 3 toteutuminen edellyttää toteutuessaan </a:t>
                      </a:r>
                      <a:r>
                        <a:rPr lang="fi-FI" sz="1500" b="0" baseline="0" dirty="0" err="1" smtClean="0"/>
                        <a:t>htv-lisäystä</a:t>
                      </a:r>
                      <a:r>
                        <a:rPr lang="fi-FI" sz="1500" b="0" baseline="0" dirty="0" smtClean="0"/>
                        <a:t>.</a:t>
                      </a:r>
                    </a:p>
                    <a:p>
                      <a:r>
                        <a:rPr lang="fi-FI" sz="1500" b="0" baseline="0" dirty="0" smtClean="0"/>
                        <a:t>Kohdan 4 toteutuminen siirtää työ</a:t>
                      </a:r>
                      <a:r>
                        <a:rPr lang="fi-FI" sz="1500" b="0" dirty="0" smtClean="0"/>
                        <a:t>voimakustannuksia muiden kuntien maksettavaksi, ei </a:t>
                      </a:r>
                      <a:r>
                        <a:rPr lang="fi-FI" sz="1500" b="0" dirty="0" err="1" smtClean="0"/>
                        <a:t>htv-vaikutuksia</a:t>
                      </a:r>
                      <a:r>
                        <a:rPr lang="fi-FI" sz="1500" b="0" dirty="0" smtClean="0"/>
                        <a:t>.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dirty="0" smtClean="0">
                          <a:solidFill>
                            <a:schemeClr val="tx1"/>
                          </a:solidFill>
                        </a:rPr>
                        <a:t>Ympäristöterveydenhuollon </a:t>
                      </a:r>
                      <a:r>
                        <a:rPr lang="fi-FI" sz="1500" b="0" strike="noStrike" dirty="0" err="1" smtClean="0">
                          <a:solidFill>
                            <a:schemeClr val="tx1"/>
                          </a:solidFill>
                        </a:rPr>
                        <a:t>seudullistaminen</a:t>
                      </a:r>
                      <a:endParaRPr lang="fi-FI" sz="1500" b="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Ympäristöterveydenhuollon eläinhoitolayhteistyön laajentaminen</a:t>
                      </a:r>
                      <a:endParaRPr lang="fi-FI" sz="1500" b="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strike="noStrike" dirty="0" smtClean="0">
                          <a:solidFill>
                            <a:schemeClr val="tx1"/>
                          </a:solidFill>
                        </a:rPr>
                        <a:t>Seudullisen</a:t>
                      </a: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 j</a:t>
                      </a:r>
                      <a:r>
                        <a:rPr lang="fi-FI" sz="1500" b="0" strike="noStrike" dirty="0" smtClean="0">
                          <a:solidFill>
                            <a:schemeClr val="tx1"/>
                          </a:solidFill>
                        </a:rPr>
                        <a:t>oukkoliikenteen viranomaisalueen laajentuminen, jos uusi kunta haluaa siihen liittyä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dirty="0" smtClean="0">
                          <a:solidFill>
                            <a:schemeClr val="tx1"/>
                          </a:solidFill>
                        </a:rPr>
                        <a:t>Kuntien maksuosuuksien tasaus joukkoliikennetoimiston henkilöstön palkkakuluista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dirty="0" smtClean="0">
                          <a:solidFill>
                            <a:schemeClr val="tx1"/>
                          </a:solidFill>
                        </a:rPr>
                        <a:t>Seudullisen jätehuoltoviranomaisen</a:t>
                      </a: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 alueen laajeneminen</a:t>
                      </a:r>
                      <a:endParaRPr lang="fi-FI" sz="1500" b="0" dirty="0" smtClean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Toimivalta</a:t>
                      </a:r>
                      <a:r>
                        <a:rPr lang="fi-FI" sz="1400" baseline="0" dirty="0" smtClean="0"/>
                        <a:t> ja päätösehdotus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Odotetaan, kunnes selvitykset valtiollistamisesta valmistuneet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Käynnistetään selvitys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Käynnistetään neuvottelut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</a:t>
                      </a:r>
                    </a:p>
                  </a:txBody>
                  <a:tcPr/>
                </a:tc>
              </a:tr>
              <a:tr h="326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500" b="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67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10.2.2015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958176"/>
              </p:ext>
            </p:extLst>
          </p:nvPr>
        </p:nvGraphicFramePr>
        <p:xfrm>
          <a:off x="0" y="908720"/>
          <a:ext cx="9037512" cy="545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5869160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Maankäytön johtaminen ja toimintojen organisointi, kaavoitus – </a:t>
                      </a:r>
                      <a:r>
                        <a:rPr lang="fi-FI" sz="1600" dirty="0" err="1" smtClean="0">
                          <a:solidFill>
                            <a:schemeClr val="bg1"/>
                          </a:solidFill>
                        </a:rPr>
                        <a:t>YTO:n</a:t>
                      </a:r>
                      <a:r>
                        <a:rPr lang="fi-FI" sz="1600" dirty="0" smtClean="0">
                          <a:solidFill>
                            <a:schemeClr val="bg1"/>
                          </a:solidFill>
                        </a:rPr>
                        <a:t> sisäisiä</a:t>
                      </a:r>
                      <a:endParaRPr lang="fi-FI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</a:t>
                      </a:r>
                      <a:r>
                        <a:rPr lang="fi-FI" sz="1400" baseline="0" dirty="0" smtClean="0"/>
                        <a:t> viranhaltija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dirty="0" smtClean="0"/>
                        <a:t>YTO: Markku Toivonen, Christina Hovi, Matti Salonen</a:t>
                      </a:r>
                    </a:p>
                  </a:txBody>
                  <a:tcPr/>
                </a:tc>
              </a:tr>
              <a:tr h="31240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dirty="0" smtClean="0"/>
                        <a:t>YTO –</a:t>
                      </a:r>
                      <a:r>
                        <a:rPr lang="fi-FI" sz="1500" baseline="0" dirty="0" smtClean="0"/>
                        <a:t> ei vielä arvioitavissa</a:t>
                      </a:r>
                      <a:endParaRPr lang="fi-FI" sz="1500" dirty="0" smtClean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dirty="0" smtClean="0"/>
                        <a:t>Kumppanuuskaavoituksen</a:t>
                      </a:r>
                      <a:r>
                        <a:rPr lang="fi-FI" sz="1500" b="0" baseline="0" dirty="0" smtClean="0"/>
                        <a:t> laajentaminen (U1:103)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Pienten hankkeiden ja kaavamuutosten osalta lisätään konsulttipalveluiden käyttöä asiakaspalvelun nopeuttamiseksi ja oman resurssin uudelleen kohdentamisen mahdollistamiseksi (Tampereen</a:t>
                      </a:r>
                      <a:r>
                        <a:rPr lang="fi-FI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malli)</a:t>
                      </a:r>
                      <a:endParaRPr lang="fi-FI" sz="1500" b="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baseline="0" dirty="0" smtClean="0"/>
                        <a:t>Kaavoitustaksan uudistaminen (U1:101)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baseline="0" dirty="0" smtClean="0">
                          <a:solidFill>
                            <a:schemeClr val="tx1"/>
                          </a:solidFill>
                        </a:rPr>
                        <a:t>Hulevesi- ja rakennettavuusasiantuntija kaupunkisuunnitteluun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fi-FI" sz="15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Toimivalta ja päätösehdotus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dirty="0" smtClean="0"/>
                        <a:t>Tuodaan toimintamalli</a:t>
                      </a:r>
                      <a:r>
                        <a:rPr lang="fi-FI" sz="1500" baseline="0" dirty="0" smtClean="0"/>
                        <a:t> k</a:t>
                      </a:r>
                      <a:r>
                        <a:rPr lang="fi-FI" sz="1500" dirty="0" smtClean="0"/>
                        <a:t>aupunginhallituksen</a:t>
                      </a:r>
                      <a:r>
                        <a:rPr lang="fi-FI" sz="1500" baseline="0" dirty="0" smtClean="0"/>
                        <a:t> päätettäväksi erillisestä valmistelusta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aseline="0" dirty="0" smtClean="0"/>
                        <a:t>Tuodaan lautakunnan päätettäväksi osana operatiivista sopimusta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dirty="0" smtClean="0"/>
                        <a:t>Tuodaan valtuuston</a:t>
                      </a:r>
                      <a:r>
                        <a:rPr lang="fi-FI" sz="1500" baseline="0" dirty="0" smtClean="0"/>
                        <a:t> päätettäväksi erillisestä valmistelusta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aseline="0" dirty="0" smtClean="0"/>
                        <a:t>Tuodaan valtuuston päätettäväksi osana strategisen sopimuksen henkilöstösuunnitelmaa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fi-FI" sz="1500" baseline="0" dirty="0" smtClean="0"/>
                    </a:p>
                  </a:txBody>
                  <a:tcPr/>
                </a:tc>
              </a:tr>
              <a:tr h="25328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i="0" baseline="0" dirty="0" smtClean="0">
                          <a:solidFill>
                            <a:schemeClr val="tx1"/>
                          </a:solidFill>
                        </a:rPr>
                        <a:t>Yhteistoimintaryhmät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6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10.2.2015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615066"/>
              </p:ext>
            </p:extLst>
          </p:nvPr>
        </p:nvGraphicFramePr>
        <p:xfrm>
          <a:off x="35496" y="907896"/>
          <a:ext cx="9079239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0079"/>
                <a:gridCol w="5869160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Maankäytön johtaminen ja toimintojen organisointi, kaavoitus - yhteisiä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</a:t>
                      </a:r>
                      <a:r>
                        <a:rPr lang="fi-FI" sz="1400" baseline="0" dirty="0" smtClean="0"/>
                        <a:t> viranhaltija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dirty="0" smtClean="0"/>
                        <a:t>YTO: Markku Toivonen, Christina Hovi, Matti Salonen</a:t>
                      </a:r>
                    </a:p>
                    <a:p>
                      <a:r>
                        <a:rPr lang="fi-FI" sz="1500" i="0" baseline="0" dirty="0" smtClean="0">
                          <a:solidFill>
                            <a:schemeClr val="dk1"/>
                          </a:solidFill>
                        </a:rPr>
                        <a:t>KITO, Konsernihallinto/kaupunkikehitysryhmä</a:t>
                      </a:r>
                      <a:endParaRPr lang="fi-FI" sz="150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240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dirty="0" smtClean="0"/>
                        <a:t>YTO – KITO </a:t>
                      </a:r>
                      <a:r>
                        <a:rPr lang="fi-FI" sz="1500" baseline="0" dirty="0" smtClean="0"/>
                        <a:t>– ei vielä arvioitavissa</a:t>
                      </a:r>
                      <a:endParaRPr lang="fi-FI" sz="1500" dirty="0" smtClean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strike="noStrike" dirty="0" smtClean="0">
                          <a:solidFill>
                            <a:schemeClr val="tx1"/>
                          </a:solidFill>
                        </a:rPr>
                        <a:t>Kaupunkisuunnittelun</a:t>
                      </a: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 tehostaminen (U1:103) projektimaisella työtavalla (maankäytön toimintamalli)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dirty="0" smtClean="0"/>
                        <a:t>Kaavoituksen</a:t>
                      </a:r>
                      <a:r>
                        <a:rPr lang="fi-FI" sz="1500" b="0" baseline="0" dirty="0" smtClean="0"/>
                        <a:t> keskittäminen kaupungin maalle ja luovutettavien kohteiden tehostettu jalostus (U2:63/Kito)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baseline="0" dirty="0" smtClean="0"/>
                        <a:t>Tontinluovutusprosessin tehostaminen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fi-FI" sz="1500" b="0" baseline="0" dirty="0" smtClean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Toimivalta ja päätösehdotus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dirty="0" smtClean="0"/>
                        <a:t>Tuodaan maankäytön toimintamalli kaupunginhallituksen</a:t>
                      </a:r>
                      <a:r>
                        <a:rPr lang="fi-FI" sz="1500" baseline="0" dirty="0" smtClean="0"/>
                        <a:t> päätettäväksi erillisestä valmistelusta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aseline="0" dirty="0" smtClean="0"/>
                        <a:t>Tuodaan lautakunnan päätettäväksi osana strategista ja operatiivista sopimusta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aseline="0" dirty="0" smtClean="0"/>
                        <a:t>Käynnistetään tontinluovutustyön tehostaminen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500" baseline="0" dirty="0" smtClean="0"/>
                    </a:p>
                  </a:txBody>
                  <a:tcPr/>
                </a:tc>
              </a:tr>
              <a:tr h="25328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i="0" baseline="0" dirty="0" smtClean="0">
                          <a:solidFill>
                            <a:schemeClr val="tx1"/>
                          </a:solidFill>
                        </a:rPr>
                        <a:t>Yhteistoimintaryhmät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6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10.2.2015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336915"/>
              </p:ext>
            </p:extLst>
          </p:nvPr>
        </p:nvGraphicFramePr>
        <p:xfrm>
          <a:off x="70992" y="620688"/>
          <a:ext cx="9037512" cy="5616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848"/>
                <a:gridCol w="5833664"/>
              </a:tblGrid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500" dirty="0" smtClean="0"/>
                        <a:t>Maankäytön johtaminen ja toimintojen organisointi, </a:t>
                      </a:r>
                      <a:r>
                        <a:rPr lang="fi-FI" sz="1500" dirty="0" err="1" smtClean="0"/>
                        <a:t>infran</a:t>
                      </a:r>
                      <a:r>
                        <a:rPr lang="fi-FI" sz="1500" dirty="0" smtClean="0"/>
                        <a:t> suunnittelu ja toteutus</a:t>
                      </a:r>
                    </a:p>
                  </a:txBody>
                  <a:tcPr/>
                </a:tc>
              </a:tr>
              <a:tr h="573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</a:t>
                      </a:r>
                      <a:r>
                        <a:rPr lang="fi-FI" sz="1400" baseline="0" dirty="0" smtClean="0"/>
                        <a:t> viranhaltija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b="0" dirty="0" smtClean="0">
                          <a:solidFill>
                            <a:schemeClr val="tx1"/>
                          </a:solidFill>
                        </a:rPr>
                        <a:t>YTO: Markku Toivonen, Matti Salonen </a:t>
                      </a:r>
                    </a:p>
                    <a:p>
                      <a:r>
                        <a:rPr lang="fi-FI" sz="1500" b="0" i="1" baseline="0" dirty="0" smtClean="0">
                          <a:solidFill>
                            <a:schemeClr val="tx1"/>
                          </a:solidFill>
                        </a:rPr>
                        <a:t>KITO /Vesiliikelaitos /Konsernihallinto </a:t>
                      </a:r>
                      <a:endParaRPr lang="fi-FI" sz="15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192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dirty="0" smtClean="0"/>
                        <a:t>YTO – KITO </a:t>
                      </a:r>
                      <a:r>
                        <a:rPr lang="fi-FI" sz="1500" baseline="0" dirty="0" smtClean="0"/>
                        <a:t>– ei vielä arvioitavissa</a:t>
                      </a:r>
                      <a:endParaRPr lang="fi-FI" sz="1500" dirty="0" smtClean="0"/>
                    </a:p>
                  </a:txBody>
                  <a:tcPr/>
                </a:tc>
              </a:tr>
              <a:tr h="210688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Infran</a:t>
                      </a:r>
                      <a:r>
                        <a:rPr lang="fi-FI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suunnittelun ja investointikohteiden</a:t>
                      </a:r>
                      <a:r>
                        <a:rPr lang="fi-FI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hallinnan ja johtamisen toimintamallin muutos Helsingin mallin mukaiseksi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Liikennejärjestelmän</a:t>
                      </a:r>
                      <a:r>
                        <a:rPr lang="fi-FI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kehittäminen ’liikenne on palvelu’ -periaatteella sekä liikennejärjestelmän kehittämisen vastuiden selkeyttäminen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Yleisten alueiden suunnitteluprosessin kehittäminen kaavoituksesta toteutussuunnitteluun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Toimivalta ja päätösehdotus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i-FI" sz="1500" b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i-FI" sz="1500" b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1500" b="0" baseline="0" dirty="0" smtClean="0">
                          <a:solidFill>
                            <a:schemeClr val="tx1"/>
                          </a:solidFill>
                        </a:rPr>
                        <a:t>Käynnistetään kehittämistyö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fi-FI" sz="15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fi-FI" sz="1500" b="0" dirty="0" smtClean="0"/>
                        <a:t>Toteuttamismahdollisuudet selvitetään </a:t>
                      </a:r>
                      <a:r>
                        <a:rPr lang="fi-FI" sz="1500" b="0" baseline="0" dirty="0" smtClean="0"/>
                        <a:t>samassa yhteydessä Kiinteistöliikelaitoksen uudelleenorganisointimahdollisuuksien kanssa </a:t>
                      </a:r>
                      <a:r>
                        <a:rPr lang="fi-FI" sz="1500" b="0" dirty="0" smtClean="0"/>
                        <a:t>(U2: 12)</a:t>
                      </a:r>
                    </a:p>
                  </a:txBody>
                  <a:tcPr/>
                </a:tc>
              </a:tr>
              <a:tr h="376362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b="0" i="0" baseline="0" dirty="0" smtClean="0">
                          <a:solidFill>
                            <a:schemeClr val="tx1"/>
                          </a:solidFill>
                        </a:rPr>
                        <a:t>Yhteistoimintaryhmät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7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graphicFrame>
        <p:nvGraphicFramePr>
          <p:cNvPr id="7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45069153"/>
              </p:ext>
            </p:extLst>
          </p:nvPr>
        </p:nvGraphicFramePr>
        <p:xfrm>
          <a:off x="33671" y="980728"/>
          <a:ext cx="9037512" cy="4989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5869160"/>
              </a:tblGrid>
              <a:tr h="40728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b="1" dirty="0" smtClean="0"/>
                        <a:t>Digitaaliset palvelut ja digitalisointi</a:t>
                      </a:r>
                      <a:endParaRPr lang="fi-FI" sz="1600" b="1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b="0" dirty="0" smtClean="0"/>
                        <a:t>Toimialajohtaja</a:t>
                      </a:r>
                      <a:r>
                        <a:rPr lang="fi-FI" sz="1500" b="0" baseline="0" dirty="0" smtClean="0"/>
                        <a:t> Markku Toivonen</a:t>
                      </a:r>
                    </a:p>
                    <a:p>
                      <a:r>
                        <a:rPr lang="fi-FI" sz="1500" b="0" baseline="0" dirty="0" smtClean="0"/>
                        <a:t>KITO, Konsernihallinto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dirty="0" smtClean="0"/>
                        <a:t>YTO – KITO </a:t>
                      </a:r>
                      <a:r>
                        <a:rPr lang="fi-FI" sz="1500" baseline="0" dirty="0" smtClean="0"/>
                        <a:t>–  ei vielä arvioitavissa</a:t>
                      </a:r>
                      <a:endParaRPr lang="fi-FI" sz="1500" dirty="0" smtClean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Digitaalinen kaupunkisuunnitteluprosessi ja osallisuus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Kaavapäiväkirjan ja kaavahaun rakenneuudistus sekä  laajentaminen maankäytön projekteihin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Suunnitteluohjelmistojen käytön kehittäminen (3</a:t>
                      </a:r>
                      <a:r>
                        <a:rPr lang="fi-FI" sz="1500" dirty="0" smtClean="0"/>
                        <a:t>D, tietomallit, digitalisointi)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fi-FI" sz="1500" b="0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Toimivalta</a:t>
                      </a:r>
                      <a:r>
                        <a:rPr lang="fi-FI" sz="1400" baseline="0" dirty="0" smtClean="0"/>
                        <a:t> ja päätösehdotus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1500" b="0" baseline="0" dirty="0" smtClean="0"/>
                        <a:t>Määrärahojen osalta tuodaan valtuuston päätettäväksi toimintasuunnitelman 2016 yhteydessä.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1500" b="0" baseline="0" dirty="0" smtClean="0"/>
                        <a:t>Määrärahojen osalta tuodaan valtuuston päätettäväksi toimintasuunnitelman 2016 yhteydessä.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1500" b="0" baseline="0" dirty="0" smtClean="0"/>
                        <a:t>Määrärahojen osalta tuodaan valtuuston </a:t>
                      </a:r>
                      <a:r>
                        <a:rPr lang="fi-FI" sz="1500" b="0" baseline="0" smtClean="0"/>
                        <a:t>päätettäväksi toimintasuunnitelman </a:t>
                      </a:r>
                      <a:r>
                        <a:rPr lang="fi-FI" sz="1500" b="0" baseline="0" dirty="0" smtClean="0"/>
                        <a:t>2016 yhteydessä.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fi-FI" sz="1500" b="0" dirty="0" smtClean="0"/>
                    </a:p>
                  </a:txBody>
                  <a:tcPr/>
                </a:tc>
              </a:tr>
              <a:tr h="494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Yhteistoimintaryhmä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95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10.2.2015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19919364"/>
              </p:ext>
            </p:extLst>
          </p:nvPr>
        </p:nvGraphicFramePr>
        <p:xfrm>
          <a:off x="33671" y="741013"/>
          <a:ext cx="9037512" cy="5927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121"/>
                <a:gridCol w="6371391"/>
              </a:tblGrid>
              <a:tr h="40728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b="1" dirty="0" smtClean="0"/>
                        <a:t>Viranomaistoiminnot</a:t>
                      </a:r>
                      <a:endParaRPr lang="fi-FI" sz="1600" b="1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b="0" dirty="0" smtClean="0"/>
                        <a:t>Toimialajohtaja</a:t>
                      </a:r>
                      <a:r>
                        <a:rPr lang="fi-FI" sz="1500" b="0" baseline="0" dirty="0" smtClean="0"/>
                        <a:t> Markku Toivonen</a:t>
                      </a:r>
                    </a:p>
                    <a:p>
                      <a:r>
                        <a:rPr lang="fi-FI" sz="1500" b="0" i="1" baseline="0" dirty="0" smtClean="0"/>
                        <a:t>Kiinteistötoimiala /Vesiliikelaitos /Konsernihallinto</a:t>
                      </a:r>
                      <a:endParaRPr lang="fi-FI" sz="1500" b="0" i="1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dirty="0" smtClean="0"/>
                        <a:t>YTO – KITO </a:t>
                      </a:r>
                      <a:r>
                        <a:rPr lang="fi-FI" sz="1500" baseline="0" dirty="0" smtClean="0"/>
                        <a:t>– ei vielä arvioitavissa</a:t>
                      </a:r>
                      <a:endParaRPr lang="fi-FI" sz="1500" dirty="0" smtClean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Lupa- ja valvontatehtävien uudelleen organisointi toimialan sisällä (U2:41)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Kiinteistömuodostuksen ja mittaustoimen siirtäminen kiinteistötoimialalta rakennusvalvontaan tai mahdollisesti perustettavaan viranomaispalveluiden kokonaisuuteen 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Myös muiden kiinteistötoimialan viranomaistoimintojen  siirtäminen kiinteistötoimialalta mahdollisesti perustettavaan viranomaispalveluiden kokonaisuuteen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Toimivalta</a:t>
                      </a:r>
                      <a:r>
                        <a:rPr lang="fi-FI" sz="1400" baseline="0" dirty="0" smtClean="0"/>
                        <a:t> ja päätösehdotus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fi-FI" sz="1500" b="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Kohta 1, valtiolla käynnissä erillisselvityksiä rakennusvalvonnan ja ympäristöterveyden osalta.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500" b="0" dirty="0" smtClean="0"/>
                        <a:t>Kohtien 2 ja 3 toteuttamismahdollisuudet selvitetään </a:t>
                      </a:r>
                      <a:r>
                        <a:rPr lang="fi-FI" sz="1500" b="0" baseline="0" dirty="0" smtClean="0"/>
                        <a:t>samassa yhteydessä Kiinteistöliikelaitoksen uudelleenorganisointimahdollisuuksien kanssa </a:t>
                      </a:r>
                      <a:r>
                        <a:rPr lang="fi-FI" sz="1500" b="0" dirty="0" smtClean="0"/>
                        <a:t>(U2:12)</a:t>
                      </a: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i-FI" sz="1500" b="0" dirty="0" smtClean="0"/>
                    </a:p>
                  </a:txBody>
                  <a:tcPr/>
                </a:tc>
              </a:tr>
              <a:tr h="494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Yhteistoimintaryhmät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  <p:graphicFrame>
        <p:nvGraphicFramePr>
          <p:cNvPr id="7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0630161"/>
              </p:ext>
            </p:extLst>
          </p:nvPr>
        </p:nvGraphicFramePr>
        <p:xfrm>
          <a:off x="33671" y="721635"/>
          <a:ext cx="9037512" cy="559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5869160"/>
              </a:tblGrid>
              <a:tr h="40728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Rakennusvalvonta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Reima</a:t>
                      </a:r>
                      <a:r>
                        <a:rPr lang="fi-FI" sz="1600" baseline="0" dirty="0" smtClean="0">
                          <a:solidFill>
                            <a:schemeClr val="tx1"/>
                          </a:solidFill>
                        </a:rPr>
                        <a:t> Ojala</a:t>
                      </a:r>
                    </a:p>
                    <a:p>
                      <a:r>
                        <a:rPr lang="fi-FI" sz="1600" baseline="0" dirty="0" smtClean="0">
                          <a:solidFill>
                            <a:schemeClr val="tx1"/>
                          </a:solidFill>
                        </a:rPr>
                        <a:t>Konsernihallinto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Ei htv vaikutuksia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600" b="0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Toimenpiteiden luvantarpeen vähentäminen rakennusjärjestyksen</a:t>
                      </a:r>
                      <a:r>
                        <a:rPr lang="fi-FI" sz="16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muutoksella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600" b="0" strike="noStrike" dirty="0" smtClean="0">
                          <a:solidFill>
                            <a:schemeClr val="tx1"/>
                          </a:solidFill>
                        </a:rPr>
                        <a:t>Rakennuslupapiirustusten arkiston</a:t>
                      </a:r>
                      <a:r>
                        <a:rPr lang="fi-FI" sz="1600" b="0" strike="noStrike" baseline="0" dirty="0" smtClean="0">
                          <a:solidFill>
                            <a:schemeClr val="tx1"/>
                          </a:solidFill>
                        </a:rPr>
                        <a:t> ja rakennuslupakartan muuttaminen digitaaliseen muotoon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600" b="0" strike="noStrike" baseline="0" dirty="0" smtClean="0">
                          <a:solidFill>
                            <a:schemeClr val="tx1"/>
                          </a:solidFill>
                        </a:rPr>
                        <a:t>Rakennuslupaprosessin sujuvoittaminen laatimalla ja ottamalla käyttöön l</a:t>
                      </a: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aatujärjestelmä rakennusvalvonnan palveluille ja muille toimialan viranomaispalveluille.</a:t>
                      </a:r>
                      <a:endParaRPr lang="fi-FI" sz="1600" b="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600" b="0" dirty="0" smtClean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Toimivalta</a:t>
                      </a:r>
                      <a:r>
                        <a:rPr lang="fi-FI" sz="1400" baseline="0" dirty="0" smtClean="0"/>
                        <a:t> ja päätösehdotus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600" b="0" strike="noStrike" baseline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600" b="0" strike="noStrike" baseline="0" dirty="0" smtClean="0">
                          <a:solidFill>
                            <a:schemeClr val="tx1"/>
                          </a:solidFill>
                        </a:rPr>
                        <a:t>Käynnistetään valmistelut. Määrärahat digitalisointiin sekä digitaalisen myyntipaikan kehittämiseen tuodaan valtuuston päätettäväksi toimintasuunnitelman 2016 yhteydessä.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Käynnistetään valmistelut. Konsultti-määräraha laatujärjestelmän toteuttamiseen tuodaan valtuuston päätettäväksi toimintasuunnitelman 2016 yhteydessä.</a:t>
                      </a:r>
                      <a:endParaRPr lang="fi-FI" sz="1600" b="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00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  <p:graphicFrame>
        <p:nvGraphicFramePr>
          <p:cNvPr id="7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03434953"/>
              </p:ext>
            </p:extLst>
          </p:nvPr>
        </p:nvGraphicFramePr>
        <p:xfrm>
          <a:off x="33671" y="1042472"/>
          <a:ext cx="9037512" cy="494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5869160"/>
              </a:tblGrid>
              <a:tr h="40728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Ympäristönsuojelu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b="0" dirty="0" smtClean="0"/>
                        <a:t>Olli-Pekka Mäki</a:t>
                      </a:r>
                      <a:endParaRPr lang="fi-FI" sz="1500" b="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dirty="0" smtClean="0"/>
                        <a:t>Väheneminen 0</a:t>
                      </a:r>
                      <a:r>
                        <a:rPr lang="fi-FI" sz="1500" b="0" baseline="0" dirty="0" smtClean="0"/>
                        <a:t>–1 </a:t>
                      </a:r>
                      <a:r>
                        <a:rPr lang="fi-FI" sz="1500" b="0" baseline="0" dirty="0" err="1" smtClean="0"/>
                        <a:t>htv</a:t>
                      </a:r>
                      <a:r>
                        <a:rPr lang="fi-FI" sz="1500" b="0" baseline="0" dirty="0" smtClean="0"/>
                        <a:t>, mahdo</a:t>
                      </a:r>
                      <a:r>
                        <a:rPr lang="fi-FI" sz="15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lliset henkilöstövaikutukset tarkentuvat muutossuunnitelman yhteydessä ja vastuujaon selvitessä kaupungin ja yliopiston välillä.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fi-FI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hden henkilön siirtyminen sivistystoimialalle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5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Tammenterhon toimintojen uudistaminen: digitaaliset palvelut, mahdollinen muutto</a:t>
                      </a:r>
                      <a:r>
                        <a:rPr lang="fi-FI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Kasvitieteellisen puutarhan yhteyteen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Luontokoulutoiminnan siirtäminen sivistystoimialan</a:t>
                      </a:r>
                      <a:r>
                        <a:rPr lang="fi-FI" sz="15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järjestettäväksi ja mahdollinen muutto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fi-FI" sz="1500" b="0" dirty="0" smtClean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Toimivalta</a:t>
                      </a:r>
                      <a:r>
                        <a:rPr lang="fi-FI" sz="1400" baseline="0" dirty="0" smtClean="0"/>
                        <a:t> ja päätösehdotus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fi-FI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Tuodaan kaupunginhallituksen päätettäväksi erillisestä valmistelusta.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fi-FI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Tuodaan kaupunginhallituksen päätettäväksi erillisestä valmistelusta.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5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9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b="0" dirty="0" smtClean="0"/>
                        <a:t>Yhteistoimintaryhmä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20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10.2.2015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9</a:t>
            </a:fld>
            <a:endParaRPr lang="fi-FI"/>
          </a:p>
        </p:txBody>
      </p:sp>
      <p:graphicFrame>
        <p:nvGraphicFramePr>
          <p:cNvPr id="7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50723132"/>
              </p:ext>
            </p:extLst>
          </p:nvPr>
        </p:nvGraphicFramePr>
        <p:xfrm>
          <a:off x="33671" y="1124744"/>
          <a:ext cx="9037512" cy="288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5869160"/>
              </a:tblGrid>
              <a:tr h="40728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Toimialan hallinto</a:t>
                      </a:r>
                      <a:endParaRPr lang="fi-FI" sz="1600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dirty="0" smtClean="0"/>
                        <a:t>Harri Lehtinen</a:t>
                      </a:r>
                      <a:endParaRPr lang="fi-FI" sz="15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Työvoiman</a:t>
                      </a:r>
                      <a:r>
                        <a:rPr lang="fi-FI" sz="1400" baseline="0" dirty="0" smtClean="0"/>
                        <a:t> käyttö (HTV)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dirty="0" smtClean="0">
                          <a:solidFill>
                            <a:schemeClr val="tx1"/>
                          </a:solidFill>
                        </a:rPr>
                        <a:t>Ei vaikutuksia htv -lukuun</a:t>
                      </a:r>
                      <a:endParaRPr lang="fi-FI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Taksojen ajanmukaisuuden ylläpito (U1:100)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500" b="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Toimivalta</a:t>
                      </a:r>
                      <a:r>
                        <a:rPr lang="fi-FI" sz="1400" baseline="0" dirty="0" smtClean="0"/>
                        <a:t> ja päätösehdotus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500" b="0" strike="noStrike" dirty="0" smtClean="0">
                          <a:solidFill>
                            <a:schemeClr val="tx1"/>
                          </a:solidFill>
                        </a:rPr>
                        <a:t>Kaupunkisuunnittelu-</a:t>
                      </a:r>
                      <a:r>
                        <a:rPr lang="fi-FI" sz="1500" b="0" strike="noStrike" baseline="0" dirty="0" smtClean="0">
                          <a:solidFill>
                            <a:schemeClr val="tx1"/>
                          </a:solidFill>
                        </a:rPr>
                        <a:t> ja ympäristölautakunta päättää taksojen korotuksista vuosittain.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500" b="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500" dirty="0" smtClean="0"/>
                        <a:t>Yhteistoimintaryhmä</a:t>
                      </a:r>
                      <a:endParaRPr lang="fi-FI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937808"/>
      </p:ext>
    </p:extLst>
  </p:cSld>
  <p:clrMapOvr>
    <a:masterClrMapping/>
  </p:clrMapOvr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3131df-fdca-4f96-b491-cb071e0af91d">
      <Value>7</Value>
    </TaxCatchAll>
    <Päätös-_x0020__x002f_kokouspvm xmlns="b03131df-fdca-4f96-b491-cb071e0af91d">2015-02-05T22:00:00+00:00</Päätös-_x0020__x002f_kokouspvm>
    <_kuvaus xmlns="b03131df-fdca-4f96-b491-cb071e0af91d" xsi:nil="true"/>
    <_Julkisuus_ xmlns="b03131df-fdca-4f96-b491-cb071e0af91d">Julkinen</_Julkisuus_>
    <ac19b25ddc254828948cf4ce84aad47a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Liite</TermName>
          <TermId xmlns="http://schemas.microsoft.com/office/infopath/2007/PartnerControls">2bf75084-fc5f-437d-8688-7a1f79a9adba</TermId>
        </TermInfo>
      </Terms>
    </ac19b25ddc254828948cf4ce84aad47a>
    <Kuvaus_x0020_ xmlns="b03131df-fdca-4f96-b491-cb071e0af91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6948e327-c22f-45f3-ba73-76ec8822dedd" ContentTypeId="0x010100BABE01DC4AF04CBC98B987127D9FC69A06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Kokousasiakirja Turku" ma:contentTypeID="0x010100BABE01DC4AF04CBC98B987127D9FC69A06000D9297A4D0437C48868DB613A53CC4F1" ma:contentTypeVersion="16" ma:contentTypeDescription="Luo uusi asiakirja." ma:contentTypeScope="" ma:versionID="bfab08f3db0dc81c7978902746d2c777">
  <xsd:schema xmlns:xsd="http://www.w3.org/2001/XMLSchema" xmlns:xs="http://www.w3.org/2001/XMLSchema" xmlns:p="http://schemas.microsoft.com/office/2006/metadata/properties" xmlns:ns2="b03131df-fdca-4f96-b491-cb071e0af91d" xmlns:ns3="b7caa62b-7ad8-4ac0-91e3-d215c04b2f01" targetNamespace="http://schemas.microsoft.com/office/2006/metadata/properties" ma:root="true" ma:fieldsID="25ad9f52519013a2e75a399c62baa915" ns2:_="" ns3:_="">
    <xsd:import namespace="b03131df-fdca-4f96-b491-cb071e0af91d"/>
    <xsd:import namespace="b7caa62b-7ad8-4ac0-91e3-d215c04b2f01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2:Päätös-_x0020__x002f_kokouspvm"/>
                <xsd:element ref="ns3:_dlc_DocId" minOccurs="0"/>
                <xsd:element ref="ns3:_dlc_DocIdUrl" minOccurs="0"/>
                <xsd:element ref="ns3:_dlc_DocIdPersistId" minOccurs="0"/>
                <xsd:element ref="ns2:ac19b25ddc254828948cf4ce84aad47a" minOccurs="0"/>
                <xsd:element ref="ns2:TaxCatchAll" minOccurs="0"/>
                <xsd:element ref="ns2:TaxCatchAllLabel" minOccurs="0"/>
                <xsd:element ref="ns2:Kuvaus_x0020_" minOccurs="0"/>
                <xsd:element ref="ns2:_kuva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Päätös-_x0020__x002f_kokouspvm" ma:index="2" ma:displayName="Päätös- /kokouspvm" ma:format="DateOnly" ma:internalName="P_x00e4__x00e4_t_x00f6_s_x002d__x0020__x002F_kokouspvm">
      <xsd:simpleType>
        <xsd:restriction base="dms:DateTime"/>
      </xsd:simpleType>
    </xsd:element>
    <xsd:element name="ac19b25ddc254828948cf4ce84aad47a" ma:index="12" ma:taxonomy="true" ma:internalName="ac19b25ddc254828948cf4ce84aad47a" ma:taxonomyFieldName="_Kokousasiakirjan_x0020_tyyppi" ma:displayName="Kokousasiakirjan tyyppi" ma:default="" ma:fieldId="{ac19b25d-dc25-4828-948c-f4ce84aad47a}" ma:sspId="6948e327-c22f-45f3-ba73-76ec8822dedd" ma:termSetId="c95bffc7-408b-460f-9aa3-056411bfe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baf1968c-78a3-4e7b-a817-6232ce699804}" ma:internalName="TaxCatchAll" ma:showField="CatchAllData" ma:web="39349c6d-0008-4428-b24a-80496620f6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description="" ma:hidden="true" ma:list="{baf1968c-78a3-4e7b-a817-6232ce699804}" ma:internalName="TaxCatchAllLabel" ma:readOnly="true" ma:showField="CatchAllDataLabel" ma:web="39349c6d-0008-4428-b24a-80496620f6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8" nillable="true" ma:displayName="Kuvaus" ma:internalName="Kuvaus_x0020_" ma:readOnly="false">
      <xsd:simpleType>
        <xsd:restriction base="dms:Note">
          <xsd:maxLength value="255"/>
        </xsd:restriction>
      </xsd:simpleType>
    </xsd:element>
    <xsd:element name="_kuvaus" ma:index="19" nillable="true" ma:displayName="Kuvaus" ma:internalName="_kuvau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B089EF-6B0C-4E21-8A0F-CD1E64C9A2DE}">
  <ds:schemaRefs>
    <ds:schemaRef ds:uri="http://schemas.microsoft.com/office/2006/documentManagement/types"/>
    <ds:schemaRef ds:uri="b03131df-fdca-4f96-b491-cb071e0af91d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b7caa62b-7ad8-4ac0-91e3-d215c04b2f01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642543C-050A-4DA2-8D17-4D738E71B5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A9BA3F-80F1-452D-95C6-C9086D57F8C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AB4C11C-D0B4-412D-8588-65641729A9EB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7C4D74C-63EB-415A-82C7-8F1D9C3D7F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b7caa62b-7ad8-4ac0-91e3-d215c04b2f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7898</TotalTime>
  <Words>794</Words>
  <Application>Microsoft Office PowerPoint</Application>
  <PresentationFormat>Näytössä katseltava diaesitys (4:3)</PresentationFormat>
  <Paragraphs>178</Paragraphs>
  <Slides>10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Esitysmalli Suomi</vt:lpstr>
      <vt:lpstr>  Toimintoanalyysin toimenpide-ehdotukset -  Ympäristötoimiala 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Toimintoanalyysin syventäminen – Kaupungin johtoryhmä 25.11.2014</dc:title>
  <dc:creator>Moisiolinna Kim</dc:creator>
  <cp:lastModifiedBy>Mäkinen Anne</cp:lastModifiedBy>
  <cp:revision>343</cp:revision>
  <cp:lastPrinted>2015-02-05T09:25:43Z</cp:lastPrinted>
  <dcterms:modified xsi:type="dcterms:W3CDTF">2015-02-10T07:43:57Z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0x010100BABE01DC4AF04CBC98B987127D9FC69A06000D9297A4D0437C48868DB613A53CC4F1</vt:lpwstr>
  </property>
  <property fmtid="{D5CDD505-2E9C-101B-9397-08002B2CF9AE}" pid="3" name="_Kokousasiakirjan tyyppi">
    <vt:lpwstr>7;#Liite|2bf75084-fc5f-437d-8688-7a1f79a9adba</vt:lpwstr>
  </property>
  <property fmtid="{D5CDD505-2E9C-101B-9397-08002B2CF9AE}" pid="4" name="TurkuDoTku_MeetingDocumentType">
    <vt:lpwstr>7;#Liite|2bf75084-fc5f-437d-8688-7a1f79a9adba</vt:lpwstr>
  </property>
</Properties>
</file>