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9" r:id="rId2"/>
    <p:sldId id="286" r:id="rId3"/>
    <p:sldId id="287" r:id="rId4"/>
    <p:sldId id="279" r:id="rId5"/>
    <p:sldId id="290" r:id="rId6"/>
    <p:sldId id="269" r:id="rId7"/>
    <p:sldId id="291" r:id="rId8"/>
    <p:sldId id="292" r:id="rId9"/>
    <p:sldId id="293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7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436">
          <p15:clr>
            <a:srgbClr val="A4A3A4"/>
          </p15:clr>
        </p15:guide>
        <p15:guide id="5" orient="horz" pos="754">
          <p15:clr>
            <a:srgbClr val="A4A3A4"/>
          </p15:clr>
        </p15:guide>
        <p15:guide id="6" pos="839">
          <p15:clr>
            <a:srgbClr val="A4A3A4"/>
          </p15:clr>
        </p15:guide>
        <p15:guide id="7" pos="4921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937"/>
    <a:srgbClr val="108E3A"/>
    <a:srgbClr val="6E9637"/>
    <a:srgbClr val="64C80A"/>
    <a:srgbClr val="9DB300"/>
    <a:srgbClr val="99A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60"/>
  </p:normalViewPr>
  <p:slideViewPr>
    <p:cSldViewPr showGuides="1">
      <p:cViewPr varScale="1">
        <p:scale>
          <a:sx n="125" d="100"/>
          <a:sy n="125" d="100"/>
        </p:scale>
        <p:origin x="1200" y="90"/>
      </p:cViewPr>
      <p:guideLst>
        <p:guide orient="horz" pos="2160"/>
        <p:guide orient="horz" pos="1207"/>
        <p:guide orient="horz" pos="3884"/>
        <p:guide orient="horz" pos="436"/>
        <p:guide orient="horz" pos="754"/>
        <p:guide pos="839"/>
        <p:guide pos="49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213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BED25-9D49-4D2E-B7E5-444CB468FBF1}" type="datetimeFigureOut">
              <a:rPr lang="fi-FI" sz="800" smtClean="0"/>
              <a:pPr/>
              <a:t>11.6.2014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C9836-459D-4B4C-902E-5DD6C029B5FE}" type="slidenum">
              <a:rPr lang="fi-FI" sz="800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609415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EB44DF7E-9B53-4A31-9153-6F76701E08AE}" type="datetimeFigureOut">
              <a:rPr lang="fi-FI" smtClean="0"/>
              <a:pPr/>
              <a:t>11.6.2014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3B5C57C7-2EC7-4624-9D4A-DEA130FF3D5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70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A283CB8-714F-41CE-AE44-59E26D9B9F93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 descr="TTK_keskitetty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52" y="1340768"/>
            <a:ext cx="7310696" cy="249050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07604" y="4365104"/>
            <a:ext cx="7128792" cy="1440160"/>
          </a:xfrm>
        </p:spPr>
        <p:txBody>
          <a:bodyPr anchor="ctr" anchorCtr="0"/>
          <a:lstStyle>
            <a:lvl1pPr algn="ctr">
              <a:lnSpc>
                <a:spcPts val="3000"/>
              </a:lnSpc>
              <a:defRPr sz="3000" b="0" i="0" cap="none" spc="5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849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828202" y="1916113"/>
            <a:ext cx="4103837" cy="1368152"/>
          </a:xfrm>
        </p:spPr>
        <p:txBody>
          <a:bodyPr anchor="ctr" anchorCtr="0"/>
          <a:lstStyle>
            <a:lvl1pPr algn="l">
              <a:lnSpc>
                <a:spcPts val="3000"/>
              </a:lnSpc>
              <a:defRPr sz="3000" b="0" i="0" cap="none" spc="5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8" name="Kuva 7" descr="iso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119" y="0"/>
            <a:ext cx="3958880" cy="6858000"/>
          </a:xfrm>
          <a:prstGeom prst="rect">
            <a:avLst/>
          </a:prstGeom>
        </p:spPr>
      </p:pic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4FE2-6D19-4A0C-9CAB-2FA9C36D09AC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Aihe/Esittäjä</a:t>
            </a:r>
            <a:endParaRPr lang="fi-FI" dirty="0"/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13"/>
          </p:nvPr>
        </p:nvSpPr>
        <p:spPr>
          <a:xfrm>
            <a:off x="827584" y="3572297"/>
            <a:ext cx="4104456" cy="302433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10" name="Kuva 9" descr="TTK_keskitetty.jp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85530"/>
            <a:ext cx="2627784" cy="8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2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828202" y="1916113"/>
            <a:ext cx="4103837" cy="1368152"/>
          </a:xfrm>
        </p:spPr>
        <p:txBody>
          <a:bodyPr anchor="ctr" anchorCtr="0"/>
          <a:lstStyle>
            <a:lvl1pPr algn="l">
              <a:lnSpc>
                <a:spcPts val="3000"/>
              </a:lnSpc>
              <a:defRPr sz="3000" b="0" i="0" cap="none" spc="5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8" name="Kuva 7" descr="iso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119" y="0"/>
            <a:ext cx="3958880" cy="6858000"/>
          </a:xfrm>
          <a:prstGeom prst="rect">
            <a:avLst/>
          </a:prstGeom>
        </p:spPr>
      </p:pic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4FE2-6D19-4A0C-9CAB-2FA9C36D09AC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Aihe/Esittäjä</a:t>
            </a:r>
            <a:endParaRPr lang="fi-FI" dirty="0"/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13"/>
          </p:nvPr>
        </p:nvSpPr>
        <p:spPr>
          <a:xfrm>
            <a:off x="827584" y="3572297"/>
            <a:ext cx="4104456" cy="302433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14" name="Kuva 13" descr="TTK_keskitetty.jp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85530"/>
            <a:ext cx="2627784" cy="8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2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spc="2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/>
            </a:lvl1pPr>
            <a:lvl3pPr>
              <a:buClr>
                <a:schemeClr val="accent2"/>
              </a:buClr>
              <a:defRPr/>
            </a:lvl3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8F2D6F-AB47-4C52-8562-8AD42704A9EA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37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spc="2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51" y="2636912"/>
            <a:ext cx="5040558" cy="4032448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/>
            </a:lvl1pPr>
            <a:lvl3pPr>
              <a:buClr>
                <a:schemeClr val="accent2"/>
              </a:buClr>
              <a:defRPr/>
            </a:lvl3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8F2D6F-AB47-4C52-8562-8AD42704A9EA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 descr="pikku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88224" y="4481513"/>
            <a:ext cx="2557461" cy="2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spc="2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51" y="2636912"/>
            <a:ext cx="5040558" cy="4032448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/>
            </a:lvl1pPr>
            <a:lvl3pPr>
              <a:buClr>
                <a:schemeClr val="accent2"/>
              </a:buClr>
              <a:defRPr/>
            </a:lvl3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8F2D6F-AB47-4C52-8562-8AD42704A9EA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 descr="pikku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88224" y="4481513"/>
            <a:ext cx="2557461" cy="2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spc="2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51" y="2636912"/>
            <a:ext cx="5040558" cy="4032448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/>
            </a:lvl1pPr>
            <a:lvl3pPr>
              <a:buClr>
                <a:schemeClr val="accent2"/>
              </a:buClr>
              <a:defRPr/>
            </a:lvl3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8F2D6F-AB47-4C52-8562-8AD42704A9EA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 descr="pikku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88224" y="4481513"/>
            <a:ext cx="2557461" cy="2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spc="2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51" y="2636912"/>
            <a:ext cx="5040558" cy="4032448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/>
            </a:lvl1pPr>
            <a:lvl3pPr>
              <a:buClr>
                <a:schemeClr val="accent2"/>
              </a:buClr>
              <a:defRPr/>
            </a:lvl3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8F2D6F-AB47-4C52-8562-8AD42704A9EA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 descr="pikku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88224" y="4481513"/>
            <a:ext cx="2557461" cy="2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2168"/>
            <a:ext cx="9135879" cy="6853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spc="2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/>
            </a:lvl1pPr>
            <a:lvl3pPr>
              <a:buClr>
                <a:schemeClr val="accent2"/>
              </a:buClr>
              <a:defRPr/>
            </a:lvl3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8F2D6F-AB47-4C52-8562-8AD42704A9EA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TTK_keskitetty.jp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85530"/>
            <a:ext cx="2627784" cy="8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perus_01.jpg"/>
          <p:cNvPicPr>
            <a:picLocks noChangeAspect="1"/>
          </p:cNvPicPr>
          <p:nvPr userDrawn="1"/>
        </p:nvPicPr>
        <p:blipFill rotWithShape="1">
          <a:blip r:embed="rId2" cstate="print"/>
          <a:srcRect l="74374" t="61358"/>
          <a:stretch/>
        </p:blipFill>
        <p:spPr>
          <a:xfrm>
            <a:off x="6798733" y="4207933"/>
            <a:ext cx="2341206" cy="2650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spc="2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/>
            </a:lvl1pPr>
            <a:lvl3pPr>
              <a:buClr>
                <a:schemeClr val="accent2"/>
              </a:buClr>
              <a:defRPr/>
            </a:lvl3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8F2D6F-AB47-4C52-8562-8AD42704A9EA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TTK_keskitetty.jp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85530"/>
            <a:ext cx="2627784" cy="8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920880" cy="1224136"/>
          </a:xfrm>
        </p:spPr>
        <p:txBody>
          <a:bodyPr/>
          <a:lstStyle>
            <a:lvl1pPr>
              <a:defRPr cap="none" spc="2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36912"/>
            <a:ext cx="7920880" cy="4032448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buFont typeface="Arial" pitchFamily="34" charset="0"/>
              <a:buChar char="•"/>
              <a:defRPr/>
            </a:lvl1pPr>
            <a:lvl3pPr>
              <a:buClr>
                <a:schemeClr val="tx1"/>
              </a:buClr>
              <a:defRPr/>
            </a:lvl3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8F2D6F-AB47-4C52-8562-8AD42704A9EA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37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A283CB8-714F-41CE-AE44-59E26D9B9F93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 descr="TTK_keskitetty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52" y="1340768"/>
            <a:ext cx="7310696" cy="2490508"/>
          </a:xfrm>
          <a:prstGeom prst="rect">
            <a:avLst/>
          </a:prstGeom>
        </p:spPr>
      </p:pic>
      <p:pic>
        <p:nvPicPr>
          <p:cNvPr id="9" name="Kuva 8" descr="vihre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9144000" cy="270892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07604" y="4365104"/>
            <a:ext cx="7128792" cy="1440160"/>
          </a:xfrm>
        </p:spPr>
        <p:txBody>
          <a:bodyPr anchor="ctr" anchorCtr="0"/>
          <a:lstStyle>
            <a:lvl1pPr algn="ctr">
              <a:lnSpc>
                <a:spcPts val="3000"/>
              </a:lnSpc>
              <a:defRPr sz="3000" b="0" i="0" cap="none" spc="5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91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2" y="2420888"/>
            <a:ext cx="3163887" cy="4248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2420888"/>
            <a:ext cx="3163888" cy="4248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F99B14F-DF5A-43B4-AE9B-3F316EA556A4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31912" y="1196752"/>
            <a:ext cx="6480175" cy="122413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13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4FE2-6D19-4A0C-9CAB-2FA9C36D09AC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Aihe/Esittäjä</a:t>
            </a:r>
            <a:endParaRPr lang="fi-FI" dirty="0"/>
          </a:p>
        </p:txBody>
      </p:sp>
      <p:pic>
        <p:nvPicPr>
          <p:cNvPr id="8" name="Kuva 7" descr="vihre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20" y="0"/>
            <a:ext cx="9171219" cy="6858000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1403648" y="2276872"/>
            <a:ext cx="6480448" cy="20882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74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2168"/>
            <a:ext cx="9135879" cy="68536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A283CB8-714F-41CE-AE44-59E26D9B9F93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2483768" y="2564904"/>
            <a:ext cx="4608512" cy="2664296"/>
          </a:xfrm>
        </p:spPr>
        <p:txBody>
          <a:bodyPr anchor="ctr" anchorCtr="0"/>
          <a:lstStyle>
            <a:lvl1pPr algn="ctr">
              <a:defRPr sz="3500" b="0" i="0" cap="none" spc="5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7" name="Kuva 6" descr="TTK_keskitetty.jpe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85530"/>
            <a:ext cx="2627784" cy="8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2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2168"/>
            <a:ext cx="9135878" cy="6853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spc="2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/>
            </a:lvl1pPr>
            <a:lvl3pPr>
              <a:buClr>
                <a:schemeClr val="accent2"/>
              </a:buClr>
              <a:defRPr/>
            </a:lvl3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8F2D6F-AB47-4C52-8562-8AD42704A9EA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TTK_keskitetty.jp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85530"/>
            <a:ext cx="2627784" cy="8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3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2168"/>
            <a:ext cx="9135877" cy="6853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spc="2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/>
            </a:lvl1pPr>
            <a:lvl3pPr>
              <a:buClr>
                <a:schemeClr val="accent2"/>
              </a:buClr>
              <a:defRPr/>
            </a:lvl3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8F2D6F-AB47-4C52-8562-8AD42704A9EA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TTK_keskitetty.jp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85530"/>
            <a:ext cx="2627784" cy="8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2168"/>
            <a:ext cx="9135878" cy="6853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548680"/>
            <a:ext cx="5760640" cy="1224136"/>
          </a:xfrm>
        </p:spPr>
        <p:txBody>
          <a:bodyPr/>
          <a:lstStyle>
            <a:lvl1pPr>
              <a:defRPr cap="none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212976"/>
            <a:ext cx="8136904" cy="345638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E8F2D6F-AB47-4C52-8562-8AD42704A9EA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TTK_keskitetty.jpe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85530"/>
            <a:ext cx="2627784" cy="8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8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828202" y="1916113"/>
            <a:ext cx="4103837" cy="1368152"/>
          </a:xfrm>
        </p:spPr>
        <p:txBody>
          <a:bodyPr anchor="ctr" anchorCtr="0"/>
          <a:lstStyle>
            <a:lvl1pPr algn="l">
              <a:lnSpc>
                <a:spcPts val="3000"/>
              </a:lnSpc>
              <a:defRPr sz="3000" b="0" i="0" cap="none" spc="5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8" name="Kuva 7" descr="iso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119" y="0"/>
            <a:ext cx="3958881" cy="6858000"/>
          </a:xfrm>
          <a:prstGeom prst="rect">
            <a:avLst/>
          </a:prstGeom>
        </p:spPr>
      </p:pic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4FE2-6D19-4A0C-9CAB-2FA9C36D09AC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Aihe/Esittäjä</a:t>
            </a:r>
            <a:endParaRPr lang="fi-FI" dirty="0"/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13"/>
          </p:nvPr>
        </p:nvSpPr>
        <p:spPr>
          <a:xfrm>
            <a:off x="827584" y="3572297"/>
            <a:ext cx="4104456" cy="302433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2" name="Kuva 1" descr="TTK_keskitetty.jp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85530"/>
            <a:ext cx="2627784" cy="8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2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828202" y="1916113"/>
            <a:ext cx="4103837" cy="1368152"/>
          </a:xfrm>
        </p:spPr>
        <p:txBody>
          <a:bodyPr anchor="ctr" anchorCtr="0"/>
          <a:lstStyle>
            <a:lvl1pPr algn="l">
              <a:lnSpc>
                <a:spcPts val="3000"/>
              </a:lnSpc>
              <a:defRPr sz="3000" b="0" i="0" cap="none" spc="5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8" name="Kuva 7" descr="iso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119" y="0"/>
            <a:ext cx="3958881" cy="6858000"/>
          </a:xfrm>
          <a:prstGeom prst="rect">
            <a:avLst/>
          </a:prstGeom>
        </p:spPr>
      </p:pic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4FE2-6D19-4A0C-9CAB-2FA9C36D09AC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Aihe/Esittäjä</a:t>
            </a:r>
            <a:endParaRPr lang="fi-FI" dirty="0"/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13"/>
          </p:nvPr>
        </p:nvSpPr>
        <p:spPr>
          <a:xfrm>
            <a:off x="827584" y="3572297"/>
            <a:ext cx="4104456" cy="302433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2" name="Kuva 1" descr="TTK_keskitetty.jp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85530"/>
            <a:ext cx="2627784" cy="8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828202" y="1916113"/>
            <a:ext cx="4103837" cy="1368152"/>
          </a:xfrm>
        </p:spPr>
        <p:txBody>
          <a:bodyPr anchor="ctr" anchorCtr="0"/>
          <a:lstStyle>
            <a:lvl1pPr algn="l">
              <a:lnSpc>
                <a:spcPts val="3000"/>
              </a:lnSpc>
              <a:defRPr sz="3000" b="0" i="0" cap="none" spc="5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8" name="Kuva 7" descr="iso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119" y="0"/>
            <a:ext cx="3958880" cy="6858000"/>
          </a:xfrm>
          <a:prstGeom prst="rect">
            <a:avLst/>
          </a:prstGeom>
        </p:spPr>
      </p:pic>
      <p:sp>
        <p:nvSpPr>
          <p:cNvPr id="11" name="Päivämäärän paikkamerkki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4FE2-6D19-4A0C-9CAB-2FA9C36D09AC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Aihe/Esittäjä</a:t>
            </a:r>
            <a:endParaRPr lang="fi-FI" dirty="0"/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13"/>
          </p:nvPr>
        </p:nvSpPr>
        <p:spPr>
          <a:xfrm>
            <a:off x="827584" y="3572297"/>
            <a:ext cx="4104456" cy="302433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10" name="Kuva 9" descr="TTK_keskitetty.jp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85530"/>
            <a:ext cx="2627784" cy="8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2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50" y="2636912"/>
            <a:ext cx="6401417" cy="4032448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63939" y="7100726"/>
            <a:ext cx="2016124" cy="216706"/>
          </a:xfrm>
          <a:prstGeom prst="rect">
            <a:avLst/>
          </a:prstGeom>
        </p:spPr>
        <p:txBody>
          <a:bodyPr vert="horz" lIns="36000" tIns="36000" rIns="36000" bIns="36000" rtlCol="0" anchor="ctr" anchorCtr="0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fld id="{F45A4FE2-6D19-4A0C-9CAB-2FA9C36D09AC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1188" y="7100726"/>
            <a:ext cx="2952750" cy="215900"/>
          </a:xfrm>
          <a:prstGeom prst="rect">
            <a:avLst/>
          </a:prstGeom>
        </p:spPr>
        <p:txBody>
          <a:bodyPr vert="horz" lIns="36000" tIns="36000" rIns="36000" bIns="36000" rtlCol="0" anchor="ctr" anchorCtr="0"/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Aihe/Esittäjä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0063" y="7100726"/>
            <a:ext cx="2952750" cy="215900"/>
          </a:xfrm>
          <a:prstGeom prst="rect">
            <a:avLst/>
          </a:prstGeom>
        </p:spPr>
        <p:txBody>
          <a:bodyPr vert="horz" lIns="36000" tIns="36000" rIns="36000" bIns="36000" rtlCol="0" anchor="ctr" anchorCtr="0"/>
          <a:lstStyle>
            <a:lvl1pPr algn="r">
              <a:defRPr sz="1400" b="0">
                <a:solidFill>
                  <a:schemeClr val="accent2"/>
                </a:solidFill>
              </a:defRPr>
            </a:lvl1pPr>
          </a:lstStyle>
          <a:p>
            <a:fld id="{4E983144-75B1-46DC-93DD-C26B832E3D52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11188" y="7029400"/>
            <a:ext cx="7921625" cy="0"/>
          </a:xfrm>
          <a:prstGeom prst="line">
            <a:avLst/>
          </a:prstGeom>
          <a:ln w="1905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80448" cy="122413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10" name="Kuva 9" descr="TTK_keskitetty.jpe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85530"/>
            <a:ext cx="2627784" cy="8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680" r:id="rId3"/>
    <p:sldLayoutId id="2147483698" r:id="rId4"/>
    <p:sldLayoutId id="2147483699" r:id="rId5"/>
    <p:sldLayoutId id="2147483701" r:id="rId6"/>
    <p:sldLayoutId id="2147483684" r:id="rId7"/>
    <p:sldLayoutId id="2147483696" r:id="rId8"/>
    <p:sldLayoutId id="2147483692" r:id="rId9"/>
    <p:sldLayoutId id="2147483693" r:id="rId10"/>
    <p:sldLayoutId id="2147483694" r:id="rId11"/>
    <p:sldLayoutId id="2147483650" r:id="rId12"/>
    <p:sldLayoutId id="2147483688" r:id="rId13"/>
    <p:sldLayoutId id="2147483689" r:id="rId14"/>
    <p:sldLayoutId id="2147483690" r:id="rId15"/>
    <p:sldLayoutId id="2147483691" r:id="rId16"/>
    <p:sldLayoutId id="2147483682" r:id="rId17"/>
    <p:sldLayoutId id="2147483683" r:id="rId18"/>
    <p:sldLayoutId id="2147483681" r:id="rId19"/>
    <p:sldLayoutId id="2147483652" r:id="rId20"/>
    <p:sldLayoutId id="2147483700" r:id="rId2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000" b="0" i="0" kern="1200" cap="none" spc="2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6700" indent="-266700" algn="l" defTabSz="914400" rtl="0" eaLnBrk="1" latinLnBrk="0" hangingPunct="1">
        <a:spcBef>
          <a:spcPts val="0"/>
        </a:spcBef>
        <a:spcAft>
          <a:spcPts val="600"/>
        </a:spcAft>
        <a:buClr>
          <a:schemeClr val="tx1">
            <a:lumMod val="95000"/>
            <a:lumOff val="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7188" indent="-174625" algn="l" defTabSz="914400" rtl="0" eaLnBrk="1" latinLnBrk="0" hangingPunct="1">
        <a:spcBef>
          <a:spcPts val="0"/>
        </a:spcBef>
        <a:spcAft>
          <a:spcPts val="600"/>
        </a:spcAft>
        <a:buFont typeface="Verdana" pitchFamily="34" charset="0"/>
        <a:buChar char="-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39750" indent="-182563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437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Verdana" pitchFamily="34" charset="0"/>
        <a:buChar char="-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98525" indent="-18415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3CB8-714F-41CE-AE44-59E26D9B9F93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144-75B1-46DC-93DD-C26B832E3D52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ICT-talon tilajärjestelyt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50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Tilamuutoksen toimijoita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Tulossa 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Elinkeinopalvelut vuonna 2014</a:t>
            </a:r>
          </a:p>
          <a:p>
            <a:pPr lvl="1"/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MedBit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2014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AMK:n Ruiskadun toiminnot 2018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Turun Yliopiston Brahea 2016</a:t>
            </a:r>
          </a:p>
          <a:p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Menossa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Turun Yliopiston ja Åbo Akademin IT-toiminnot 2016 </a:t>
            </a:r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D6F-AB47-4C52-8562-8AD42704A9EA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144-75B1-46DC-93DD-C26B832E3D5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86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1. Vaihe: Elinkeinopalvelut ja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MedBit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sisään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Elinkeinopalvelut ICT-talon 1. ja 4. kerrokseen ja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MedBit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4. kerrokseen </a:t>
            </a:r>
          </a:p>
          <a:p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TY ja ÅA voivat luopua tällöin yhteensä 3.400 m</a:t>
            </a:r>
            <a:r>
              <a:rPr lang="fi-FI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:stä (+kirjastosta)</a:t>
            </a:r>
          </a:p>
          <a:p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Akademille jää 4. kerrokseen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MedBitin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ja Elinkeinopalvelujen väliin 300 m2:n siipi (noin 20 - 25 työpistettä)</a:t>
            </a:r>
          </a:p>
          <a:p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Toteutus vuonna 2014</a:t>
            </a:r>
          </a:p>
          <a:p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TY 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ja ÅA </a:t>
            </a:r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tiivistävät 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4. kerroksen toimintonsa 5. ja 6. kerroksien tiloihinsa</a:t>
            </a:r>
          </a:p>
          <a:p>
            <a:endParaRPr lang="fi-FI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D6F-AB47-4C52-8562-8AD42704A9EA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144-75B1-46DC-93DD-C26B832E3D5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796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Duis autem vel eum iriure dolor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D6F-AB47-4C52-8562-8AD42704A9EA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144-75B1-46DC-93DD-C26B832E3D52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7" y="260648"/>
            <a:ext cx="8783485" cy="6199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Duis autem vel eum iriure dolor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D6F-AB47-4C52-8562-8AD42704A9EA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144-75B1-46DC-93DD-C26B832E3D52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2" y="476672"/>
            <a:ext cx="8780463" cy="610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isällön paikkamerkki 2"/>
          <p:cNvSpPr txBox="1">
            <a:spLocks/>
          </p:cNvSpPr>
          <p:nvPr/>
        </p:nvSpPr>
        <p:spPr>
          <a:xfrm>
            <a:off x="2411760" y="112737"/>
            <a:ext cx="5112568" cy="1152128"/>
          </a:xfrm>
          <a:prstGeom prst="rect">
            <a:avLst/>
          </a:prstGeom>
        </p:spPr>
        <p:txBody>
          <a:bodyPr vert="horz" lIns="0" tIns="0" rIns="0" bIns="0" rtlCol="0">
            <a:normAutofit fontScale="55000" lnSpcReduction="20000"/>
          </a:bodyPr>
          <a:lstStyle>
            <a:lvl1pPr marL="285750" indent="-28575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 typeface="Arial"/>
              <a:buChar char="•"/>
              <a:defRPr sz="20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1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5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MedBit</a:t>
            </a:r>
            <a:r>
              <a:rPr lang="fi-FI" sz="25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ottaa </a:t>
            </a:r>
            <a:r>
              <a:rPr lang="fi-FI" sz="25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TY:n</a:t>
            </a:r>
            <a:r>
              <a:rPr lang="fi-FI" sz="25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nykyiset tilat ja yhden ”kamman” </a:t>
            </a:r>
            <a:r>
              <a:rPr lang="fi-FI" sz="25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ÅA:n</a:t>
            </a:r>
            <a:r>
              <a:rPr lang="fi-FI" sz="25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500" b="0" dirty="0">
                <a:latin typeface="Calibri" panose="020F0502020204030204" pitchFamily="34" charset="0"/>
                <a:cs typeface="Calibri" panose="020F0502020204030204" pitchFamily="34" charset="0"/>
              </a:rPr>
              <a:t>nykyisistä </a:t>
            </a:r>
            <a:r>
              <a:rPr lang="fi-FI" sz="25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tiloista</a:t>
            </a:r>
          </a:p>
          <a:p>
            <a:endParaRPr lang="fi-FI" sz="25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5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Elinkeinopalvelut ottavat </a:t>
            </a:r>
            <a:r>
              <a:rPr lang="fi-FI" sz="2500" b="0" dirty="0" err="1">
                <a:latin typeface="Calibri" panose="020F0502020204030204" pitchFamily="34" charset="0"/>
                <a:cs typeface="Calibri" panose="020F0502020204030204" pitchFamily="34" charset="0"/>
              </a:rPr>
              <a:t>ÅA:n</a:t>
            </a:r>
            <a:r>
              <a:rPr lang="fi-FI" sz="2500" b="0" dirty="0">
                <a:latin typeface="Calibri" panose="020F0502020204030204" pitchFamily="34" charset="0"/>
                <a:cs typeface="Calibri" panose="020F0502020204030204" pitchFamily="34" charset="0"/>
              </a:rPr>
              <a:t> tiloista </a:t>
            </a:r>
            <a:r>
              <a:rPr lang="fi-FI" sz="25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valtaosan (</a:t>
            </a:r>
            <a:r>
              <a:rPr lang="fi-FI" sz="2500" b="0" dirty="0">
                <a:latin typeface="Calibri" panose="020F0502020204030204" pitchFamily="34" charset="0"/>
                <a:cs typeface="Calibri" panose="020F0502020204030204" pitchFamily="34" charset="0"/>
              </a:rPr>
              <a:t>noin 60 työpistettä) </a:t>
            </a:r>
            <a:r>
              <a:rPr lang="fi-FI" sz="25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yhden ”kamman” jäädessä </a:t>
            </a:r>
            <a:r>
              <a:rPr lang="fi-FI" sz="25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ÅA:lle</a:t>
            </a:r>
            <a:r>
              <a:rPr lang="fi-FI" sz="25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(noin 20 – 25 työpistettä)</a:t>
            </a:r>
            <a:endParaRPr lang="fi-FI" sz="25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8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2. Vaihe: TY:n ja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ÅA:n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sisäiset tilajärjestelyt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TY:n ja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ÅA:n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IT-opetus muuttavat (TY:n LT2 valmistuu 2016) pois ICT-talosta</a:t>
            </a:r>
          </a:p>
          <a:p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TY:n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Brahean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toiminta TY:n 5. ja 6. kerroksen tiloihin (joutuvat ehkä ottamaan lisätilaa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ÅA:lta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Ajoittuu vuoteen 2016</a:t>
            </a:r>
          </a:p>
          <a:p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ÅA:lle</a:t>
            </a:r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jää</a:t>
            </a:r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5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. ja 6. kerroksiin </a:t>
            </a:r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noin 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2.400 m</a:t>
            </a:r>
            <a:r>
              <a:rPr lang="fi-FI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tilaa</a:t>
            </a:r>
          </a:p>
          <a:p>
            <a:endParaRPr lang="fi-FI" sz="1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D6F-AB47-4C52-8562-8AD42704A9EA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144-75B1-46DC-93DD-C26B832E3D52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Duis autem vel eum iriure dolor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D6F-AB47-4C52-8562-8AD42704A9EA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144-75B1-46DC-93DD-C26B832E3D52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20688"/>
            <a:ext cx="8285163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isällön paikkamerkki 2"/>
          <p:cNvSpPr txBox="1">
            <a:spLocks/>
          </p:cNvSpPr>
          <p:nvPr/>
        </p:nvSpPr>
        <p:spPr>
          <a:xfrm>
            <a:off x="2483768" y="188640"/>
            <a:ext cx="4896544" cy="936104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285750" indent="-28575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 typeface="Arial"/>
              <a:buChar char="•"/>
              <a:defRPr sz="20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Nykytilanteen pohjakuva</a:t>
            </a:r>
          </a:p>
          <a:p>
            <a:endParaRPr lang="fi-FI" sz="1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Brahea: TY </a:t>
            </a:r>
            <a:r>
              <a:rPr lang="fi-FI" sz="1800" b="0" dirty="0">
                <a:latin typeface="Calibri" panose="020F0502020204030204" pitchFamily="34" charset="0"/>
                <a:cs typeface="Calibri" panose="020F0502020204030204" pitchFamily="34" charset="0"/>
              </a:rPr>
              <a:t>tarvitsee  työtilat 200 hengelle ja </a:t>
            </a:r>
            <a:r>
              <a:rPr lang="fi-FI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heidän 5. ja 6. kerroksen tiloissaan on noin 135 </a:t>
            </a:r>
            <a:r>
              <a:rPr lang="fi-FI" sz="1800" b="0" dirty="0">
                <a:latin typeface="Calibri" panose="020F0502020204030204" pitchFamily="34" charset="0"/>
                <a:cs typeface="Calibri" panose="020F0502020204030204" pitchFamily="34" charset="0"/>
              </a:rPr>
              <a:t>työpistettä (5. </a:t>
            </a:r>
            <a:r>
              <a:rPr lang="fi-FI" sz="1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krs:ssa</a:t>
            </a:r>
            <a:r>
              <a:rPr lang="fi-FI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120 </a:t>
            </a:r>
            <a:r>
              <a:rPr lang="fi-FI" sz="1800" b="0" dirty="0">
                <a:latin typeface="Calibri" panose="020F0502020204030204" pitchFamily="34" charset="0"/>
                <a:cs typeface="Calibri" panose="020F0502020204030204" pitchFamily="34" charset="0"/>
              </a:rPr>
              <a:t>työpistettä ja 6. </a:t>
            </a:r>
            <a:r>
              <a:rPr lang="fi-FI" sz="18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krs:ssa</a:t>
            </a:r>
            <a:r>
              <a:rPr lang="fi-FI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fi-FI" sz="1800" b="0" dirty="0">
                <a:latin typeface="Calibri" panose="020F0502020204030204" pitchFamily="34" charset="0"/>
                <a:cs typeface="Calibri" panose="020F0502020204030204" pitchFamily="34" charset="0"/>
              </a:rPr>
              <a:t>työpistettä)</a:t>
            </a:r>
            <a:endParaRPr lang="fi-FI" sz="18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Duis autem vel eum iriure dolor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D6F-AB47-4C52-8562-8AD42704A9EA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144-75B1-46DC-93DD-C26B832E3D52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5" y="188640"/>
            <a:ext cx="8910638" cy="62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isällön paikkamerkki 2"/>
          <p:cNvSpPr txBox="1">
            <a:spLocks/>
          </p:cNvSpPr>
          <p:nvPr/>
        </p:nvSpPr>
        <p:spPr>
          <a:xfrm>
            <a:off x="2339752" y="332656"/>
            <a:ext cx="4824536" cy="684733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285750" indent="-28575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 typeface="Arial"/>
              <a:buChar char="•"/>
              <a:defRPr sz="20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b="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fi-FI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 Kerroksen toimistotilat (615 m</a:t>
            </a:r>
            <a:r>
              <a:rPr lang="fi-FI" sz="1600" b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i-FI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~30 työpistettä) ovat TY:n ja </a:t>
            </a:r>
            <a:r>
              <a:rPr lang="fi-FI" sz="16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ÅA:n</a:t>
            </a:r>
            <a:r>
              <a:rPr lang="fi-FI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yhteiskäytössä</a:t>
            </a:r>
            <a:r>
              <a:rPr lang="fi-FI" sz="1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 molemmilla on omat vuokrasopimukset. Kerroksessa on lisäksi TY:n ns. puhdastila (300m</a:t>
            </a:r>
            <a:r>
              <a:rPr lang="fi-FI" sz="1600" b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i-FI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92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3. vaihe: AMK:n Ruiskatu Kupittaalle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Ruiskadun toiminnot muuttavat Kupittaalle, kun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Medicina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D -hanke valmistuu</a:t>
            </a:r>
          </a:p>
          <a:p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Muutto ajoittunee alkuvuoteen 2018</a:t>
            </a:r>
          </a:p>
          <a:p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TY ja ÅA voivat luopua tiloistaan kerroksissa K, 1, 2 ja 3, yhteensä noin 5.000 m</a:t>
            </a:r>
            <a:r>
              <a:rPr lang="fi-FI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AMK tarvitsee tilat henkilökunnalle (noin 2.000 m</a:t>
            </a:r>
            <a:r>
              <a:rPr lang="fi-FI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) ja se voi tarvittaessa ottaa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MedBitin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tilat 4. kerroksessa tai tilat voidaan rakentaa uuteen AMK-rakennukseen.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2D6F-AB47-4C52-8562-8AD42704A9EA}" type="datetime1">
              <a:rPr lang="fi-FI" smtClean="0"/>
              <a:pPr/>
              <a:t>11.6.2014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Aihe/Esittäjä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3144-75B1-46DC-93DD-C26B832E3D5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29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AISIO_agro">
  <a:themeElements>
    <a:clrScheme name="Raisio 2011">
      <a:dk1>
        <a:sysClr val="windowText" lastClr="000000"/>
      </a:dk1>
      <a:lt1>
        <a:sysClr val="window" lastClr="FFFFFF"/>
      </a:lt1>
      <a:dk2>
        <a:srgbClr val="926A67"/>
      </a:dk2>
      <a:lt2>
        <a:srgbClr val="EAECEE"/>
      </a:lt2>
      <a:accent1>
        <a:srgbClr val="345B27"/>
      </a:accent1>
      <a:accent2>
        <a:srgbClr val="64C80A"/>
      </a:accent2>
      <a:accent3>
        <a:srgbClr val="D65970"/>
      </a:accent3>
      <a:accent4>
        <a:srgbClr val="F5CD50"/>
      </a:accent4>
      <a:accent5>
        <a:srgbClr val="82B7E6"/>
      </a:accent5>
      <a:accent6>
        <a:srgbClr val="005A99"/>
      </a:accent6>
      <a:hlink>
        <a:srgbClr val="345B27"/>
      </a:hlink>
      <a:folHlink>
        <a:srgbClr val="78C80A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aisio 2011">
      <a:dk1>
        <a:sysClr val="windowText" lastClr="000000"/>
      </a:dk1>
      <a:lt1>
        <a:sysClr val="window" lastClr="FFFFFF"/>
      </a:lt1>
      <a:dk2>
        <a:srgbClr val="926A67"/>
      </a:dk2>
      <a:lt2>
        <a:srgbClr val="EAECEE"/>
      </a:lt2>
      <a:accent1>
        <a:srgbClr val="345B27"/>
      </a:accent1>
      <a:accent2>
        <a:srgbClr val="64C80A"/>
      </a:accent2>
      <a:accent3>
        <a:srgbClr val="D65970"/>
      </a:accent3>
      <a:accent4>
        <a:srgbClr val="F5CD50"/>
      </a:accent4>
      <a:accent5>
        <a:srgbClr val="82B7E6"/>
      </a:accent5>
      <a:accent6>
        <a:srgbClr val="005A99"/>
      </a:accent6>
      <a:hlink>
        <a:srgbClr val="345B27"/>
      </a:hlink>
      <a:folHlink>
        <a:srgbClr val="78C80A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aisio 2011">
      <a:dk1>
        <a:sysClr val="windowText" lastClr="000000"/>
      </a:dk1>
      <a:lt1>
        <a:sysClr val="window" lastClr="FFFFFF"/>
      </a:lt1>
      <a:dk2>
        <a:srgbClr val="926A67"/>
      </a:dk2>
      <a:lt2>
        <a:srgbClr val="EAECEE"/>
      </a:lt2>
      <a:accent1>
        <a:srgbClr val="345B27"/>
      </a:accent1>
      <a:accent2>
        <a:srgbClr val="64C80A"/>
      </a:accent2>
      <a:accent3>
        <a:srgbClr val="D65970"/>
      </a:accent3>
      <a:accent4>
        <a:srgbClr val="F5CD50"/>
      </a:accent4>
      <a:accent5>
        <a:srgbClr val="82B7E6"/>
      </a:accent5>
      <a:accent6>
        <a:srgbClr val="005A99"/>
      </a:accent6>
      <a:hlink>
        <a:srgbClr val="345B27"/>
      </a:hlink>
      <a:folHlink>
        <a:srgbClr val="78C80A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2930</TotalTime>
  <Words>374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RAISIO_agro</vt:lpstr>
      <vt:lpstr>ICT-talon tilajärjestelyt</vt:lpstr>
      <vt:lpstr>Tilamuutoksen toimijoita</vt:lpstr>
      <vt:lpstr>1. Vaihe: Elinkeinopalvelut ja MedBit sisään</vt:lpstr>
      <vt:lpstr>Duis autem vel eum iriure dolor</vt:lpstr>
      <vt:lpstr>Duis autem vel eum iriure dolor</vt:lpstr>
      <vt:lpstr>2. Vaihe: TY:n ja ÅA:n sisäiset tilajärjestelyt</vt:lpstr>
      <vt:lpstr>Duis autem vel eum iriure dolor</vt:lpstr>
      <vt:lpstr>Duis autem vel eum iriure dolor</vt:lpstr>
      <vt:lpstr>3. vaihe: AMK:n Ruiskatu Kupittaalle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RAISIOagro</dc:title>
  <dc:creator>Leena Saario</dc:creator>
  <cp:lastModifiedBy>Rikumatti Levomäki</cp:lastModifiedBy>
  <cp:revision>99</cp:revision>
  <dcterms:created xsi:type="dcterms:W3CDTF">2011-11-29T12:59:14Z</dcterms:created>
  <dcterms:modified xsi:type="dcterms:W3CDTF">2014-06-11T10:53:18Z</dcterms:modified>
</cp:coreProperties>
</file>