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4"/>
  </p:notesMasterIdLst>
  <p:sldIdLst>
    <p:sldId id="262" r:id="rId2"/>
    <p:sldId id="265" r:id="rId3"/>
  </p:sldIdLst>
  <p:sldSz cx="9144000" cy="6858000" type="screen4x3"/>
  <p:notesSz cx="6985000" cy="92837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545" autoAdjust="0"/>
  </p:normalViewPr>
  <p:slideViewPr>
    <p:cSldViewPr snapToGrid="0" snapToObjects="1">
      <p:cViewPr>
        <p:scale>
          <a:sx n="83" d="100"/>
          <a:sy n="83" d="100"/>
        </p:scale>
        <p:origin x="-852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00B35E02-EBD0-49AE-9974-DB9601F0A1D5}" type="datetimeFigureOut">
              <a:rPr lang="fi-FI" smtClean="0"/>
              <a:t>4.6.2014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46FA38BF-AEC0-4A30-B23C-097667665D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173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AITOA KANSI.ps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971800" y="2130425"/>
            <a:ext cx="5867400" cy="147002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313231"/>
                </a:solidFill>
              </a:defRPr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971800" y="3733800"/>
            <a:ext cx="5867400" cy="1143000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naps.</a:t>
            </a:r>
            <a:endParaRPr lang="fi-FI" dirty="0"/>
          </a:p>
        </p:txBody>
      </p:sp>
      <p:sp>
        <p:nvSpPr>
          <p:cNvPr id="7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8570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DIN-LightAlternate"/>
                <a:cs typeface="DIN-LightAlternate"/>
              </a:defRPr>
            </a:lvl1pPr>
          </a:lstStyle>
          <a:p>
            <a:fld id="{6363ACCA-799F-4B33-8493-9CFC4BB7B26B}" type="datetime1">
              <a:rPr lang="fi-FI" smtClean="0"/>
              <a:t>4.6.2014</a:t>
            </a:fld>
            <a:endParaRPr lang="fi-FI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739466" y="6356350"/>
            <a:ext cx="499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DIN-LightAlternate"/>
                <a:cs typeface="DIN-LightAlternate"/>
              </a:defRPr>
            </a:lvl1pPr>
          </a:lstStyle>
          <a:p>
            <a:fld id="{8EE0F68D-B984-AD42-83E0-47213A602B08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427110" y="6356350"/>
            <a:ext cx="42333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8570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DIN-LightAlternate"/>
                <a:cs typeface="DIN-LightAlternate"/>
              </a:defRPr>
            </a:lvl1pPr>
          </a:lstStyle>
          <a:p>
            <a:fld id="{DB19CCB0-58E1-4E09-9D99-5F7894DEFC55}" type="datetime1">
              <a:rPr lang="fi-FI" smtClean="0"/>
              <a:t>4.6.2014</a:t>
            </a:fld>
            <a:endParaRPr lang="fi-FI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739466" y="6356350"/>
            <a:ext cx="499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DIN-LightAlternate"/>
                <a:cs typeface="DIN-LightAlternate"/>
              </a:defRPr>
            </a:lvl1pPr>
          </a:lstStyle>
          <a:p>
            <a:fld id="{8EE0F68D-B984-AD42-83E0-47213A602B08}" type="slidenum">
              <a:rPr lang="fi-FI" smtClean="0"/>
              <a:t>‹#›</a:t>
            </a:fld>
            <a:endParaRPr lang="fi-FI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427110" y="6356350"/>
            <a:ext cx="42333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8570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DIN-LightAlternate"/>
                <a:cs typeface="DIN-LightAlternate"/>
              </a:defRPr>
            </a:lvl1pPr>
          </a:lstStyle>
          <a:p>
            <a:fld id="{4A7B8AE3-3D5A-4293-A805-2C7C1C5173F0}" type="datetime1">
              <a:rPr lang="fi-FI" smtClean="0"/>
              <a:t>4.6.2014</a:t>
            </a:fld>
            <a:endParaRPr lang="fi-FI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739466" y="6356350"/>
            <a:ext cx="499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DIN-LightAlternate"/>
                <a:cs typeface="DIN-LightAlternate"/>
              </a:defRPr>
            </a:lvl1pPr>
          </a:lstStyle>
          <a:p>
            <a:fld id="{8EE0F68D-B984-AD42-83E0-47213A602B08}" type="slidenum">
              <a:rPr lang="fi-FI" smtClean="0"/>
              <a:t>‹#›</a:t>
            </a:fld>
            <a:endParaRPr lang="fi-FI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427110" y="6356350"/>
            <a:ext cx="42333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8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8570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DIN-LightAlternate"/>
                <a:cs typeface="DIN-LightAlternate"/>
              </a:defRPr>
            </a:lvl1pPr>
          </a:lstStyle>
          <a:p>
            <a:fld id="{E0D8D49D-FE96-4ED9-BEBB-1B26A600DCAD}" type="datetime1">
              <a:rPr lang="fi-FI" smtClean="0"/>
              <a:t>4.6.2014</a:t>
            </a:fld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739466" y="6356350"/>
            <a:ext cx="499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DIN-LightAlternate"/>
                <a:cs typeface="DIN-LightAlternate"/>
              </a:defRPr>
            </a:lvl1pPr>
          </a:lstStyle>
          <a:p>
            <a:fld id="{8EE0F68D-B984-AD42-83E0-47213A602B08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427110" y="6356350"/>
            <a:ext cx="42333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8570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DIN-LightAlternate"/>
                <a:cs typeface="DIN-LightAlternate"/>
              </a:defRPr>
            </a:lvl1pPr>
          </a:lstStyle>
          <a:p>
            <a:fld id="{E3CFD04B-0BD9-4F39-A889-50F718B02596}" type="datetime1">
              <a:rPr lang="fi-FI" smtClean="0"/>
              <a:t>4.6.2014</a:t>
            </a:fld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739466" y="6356350"/>
            <a:ext cx="499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DIN-LightAlternate"/>
                <a:cs typeface="DIN-LightAlternate"/>
              </a:defRPr>
            </a:lvl1pPr>
          </a:lstStyle>
          <a:p>
            <a:fld id="{8EE0F68D-B984-AD42-83E0-47213A602B08}" type="slidenum">
              <a:rPr lang="fi-FI" smtClean="0"/>
              <a:t>‹#›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427110" y="6356350"/>
            <a:ext cx="42333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8570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DIN-LightAlternate"/>
                <a:cs typeface="DIN-LightAlternate"/>
              </a:defRPr>
            </a:lvl1pPr>
          </a:lstStyle>
          <a:p>
            <a:fld id="{1C850CF0-7F12-4109-9053-B76C45996332}" type="datetime1">
              <a:rPr lang="fi-FI" smtClean="0"/>
              <a:t>4.6.2014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739466" y="6356350"/>
            <a:ext cx="499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DIN-LightAlternate"/>
                <a:cs typeface="DIN-LightAlternate"/>
              </a:defRPr>
            </a:lvl1pPr>
          </a:lstStyle>
          <a:p>
            <a:fld id="{8EE0F68D-B984-AD42-83E0-47213A602B08}" type="slidenum">
              <a:rPr lang="fi-FI" smtClean="0"/>
              <a:t>‹#›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427110" y="6356350"/>
            <a:ext cx="42333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8570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DIN-LightAlternate"/>
                <a:cs typeface="DIN-LightAlternate"/>
              </a:defRPr>
            </a:lvl1pPr>
          </a:lstStyle>
          <a:p>
            <a:fld id="{4EB93949-7C42-4367-ACA3-F7B9E69FCD91}" type="datetime1">
              <a:rPr lang="fi-FI" smtClean="0"/>
              <a:t>4.6.2014</a:t>
            </a:fld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739466" y="6356350"/>
            <a:ext cx="499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DIN-LightAlternate"/>
                <a:cs typeface="DIN-LightAlternate"/>
              </a:defRPr>
            </a:lvl1pPr>
          </a:lstStyle>
          <a:p>
            <a:fld id="{8EE0F68D-B984-AD42-83E0-47213A602B08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427110" y="6356350"/>
            <a:ext cx="42333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AITOA KANSI.ps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971800" y="2130425"/>
            <a:ext cx="5867400" cy="147002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313231"/>
                </a:solidFill>
              </a:defRPr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971800" y="3733800"/>
            <a:ext cx="5867400" cy="2370786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naps.</a:t>
            </a:r>
            <a:endParaRPr lang="fi-FI" dirty="0"/>
          </a:p>
        </p:txBody>
      </p:sp>
      <p:sp>
        <p:nvSpPr>
          <p:cNvPr id="7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8570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DIN-LightAlternate"/>
                <a:cs typeface="DIN-LightAlternate"/>
              </a:defRPr>
            </a:lvl1pPr>
          </a:lstStyle>
          <a:p>
            <a:fld id="{5325D997-F08C-40A1-903F-7E8C292FFFD0}" type="datetime1">
              <a:rPr lang="fi-FI" smtClean="0"/>
              <a:t>4.6.2014</a:t>
            </a:fld>
            <a:endParaRPr lang="fi-FI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739466" y="6356350"/>
            <a:ext cx="499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DIN-LightAlternate"/>
                <a:cs typeface="DIN-LightAlternate"/>
              </a:defRPr>
            </a:lvl1pPr>
          </a:lstStyle>
          <a:p>
            <a:fld id="{8EE0F68D-B984-AD42-83E0-47213A602B08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427110" y="6356350"/>
            <a:ext cx="42333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465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AITOA KANSI.ps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971800" y="2130425"/>
            <a:ext cx="5867400" cy="147002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313231"/>
                </a:solidFill>
              </a:defRPr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971800" y="3733800"/>
            <a:ext cx="5867400" cy="2370786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naps.</a:t>
            </a:r>
            <a:endParaRPr lang="fi-FI" dirty="0"/>
          </a:p>
        </p:txBody>
      </p:sp>
      <p:sp>
        <p:nvSpPr>
          <p:cNvPr id="7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8570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DIN-LightAlternate"/>
                <a:cs typeface="DIN-LightAlternate"/>
              </a:defRPr>
            </a:lvl1pPr>
          </a:lstStyle>
          <a:p>
            <a:fld id="{ADD6DCDB-2EB4-40F8-BC67-F003B2FC7D5F}" type="datetime1">
              <a:rPr lang="fi-FI" smtClean="0"/>
              <a:t>4.6.2014</a:t>
            </a:fld>
            <a:endParaRPr lang="fi-FI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739466" y="6356350"/>
            <a:ext cx="499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DIN-LightAlternate"/>
                <a:cs typeface="DIN-LightAlternate"/>
              </a:defRPr>
            </a:lvl1pPr>
          </a:lstStyle>
          <a:p>
            <a:fld id="{8EE0F68D-B984-AD42-83E0-47213A602B08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427110" y="6356350"/>
            <a:ext cx="42333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056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261"/>
          <a:stretch/>
        </p:blipFill>
        <p:spPr>
          <a:xfrm>
            <a:off x="7600999" y="6280814"/>
            <a:ext cx="1479452" cy="577186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 smtClean="0"/>
              <a:t>Muokkaa</a:t>
            </a:r>
            <a:r>
              <a:rPr lang="en-US" dirty="0" smtClean="0"/>
              <a:t> </a:t>
            </a:r>
            <a:r>
              <a:rPr lang="en-US" dirty="0" err="1" smtClean="0"/>
              <a:t>perustyylejä</a:t>
            </a:r>
            <a:r>
              <a:rPr lang="en-US" dirty="0" smtClean="0"/>
              <a:t> </a:t>
            </a:r>
            <a:r>
              <a:rPr lang="en-US" dirty="0" err="1" smtClean="0"/>
              <a:t>osoitt</a:t>
            </a:r>
            <a:r>
              <a:rPr lang="en-US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724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 smtClean="0"/>
              <a:t>Muokkaa</a:t>
            </a:r>
            <a:r>
              <a:rPr lang="en-US" dirty="0" smtClean="0"/>
              <a:t> </a:t>
            </a:r>
            <a:r>
              <a:rPr lang="en-US" dirty="0" err="1" smtClean="0"/>
              <a:t>tekstin</a:t>
            </a:r>
            <a:r>
              <a:rPr lang="en-US" dirty="0" smtClean="0"/>
              <a:t> </a:t>
            </a:r>
            <a:r>
              <a:rPr lang="en-US" dirty="0" err="1" smtClean="0"/>
              <a:t>perustyylejä</a:t>
            </a:r>
            <a:r>
              <a:rPr lang="en-US" dirty="0" smtClean="0"/>
              <a:t> </a:t>
            </a:r>
            <a:r>
              <a:rPr lang="en-US" dirty="0" err="1" smtClean="0"/>
              <a:t>osoittamalla</a:t>
            </a:r>
            <a:endParaRPr lang="en-US" dirty="0" smtClean="0"/>
          </a:p>
          <a:p>
            <a:pPr lvl="1"/>
            <a:r>
              <a:rPr lang="en-US" dirty="0" err="1" smtClean="0"/>
              <a:t>toinen</a:t>
            </a:r>
            <a:r>
              <a:rPr lang="en-US" dirty="0" smtClean="0"/>
              <a:t> </a:t>
            </a:r>
            <a:r>
              <a:rPr lang="en-US" dirty="0" err="1" smtClean="0"/>
              <a:t>taso</a:t>
            </a:r>
            <a:endParaRPr lang="en-US" dirty="0" smtClean="0"/>
          </a:p>
          <a:p>
            <a:pPr lvl="2"/>
            <a:r>
              <a:rPr lang="en-US" dirty="0" err="1" smtClean="0"/>
              <a:t>kolmas</a:t>
            </a:r>
            <a:r>
              <a:rPr lang="en-US" dirty="0" smtClean="0"/>
              <a:t> </a:t>
            </a:r>
            <a:r>
              <a:rPr lang="en-US" dirty="0" err="1" smtClean="0"/>
              <a:t>taso</a:t>
            </a:r>
            <a:endParaRPr lang="en-US" dirty="0" smtClean="0"/>
          </a:p>
          <a:p>
            <a:pPr lvl="3"/>
            <a:r>
              <a:rPr lang="en-US" dirty="0" err="1" smtClean="0"/>
              <a:t>neljäs</a:t>
            </a:r>
            <a:r>
              <a:rPr lang="en-US" dirty="0" smtClean="0"/>
              <a:t> </a:t>
            </a:r>
            <a:r>
              <a:rPr lang="en-US" dirty="0" err="1" smtClean="0"/>
              <a:t>taso</a:t>
            </a:r>
            <a:endParaRPr lang="en-US" dirty="0" smtClean="0"/>
          </a:p>
          <a:p>
            <a:pPr lvl="4"/>
            <a:r>
              <a:rPr lang="en-US" dirty="0" err="1" smtClean="0"/>
              <a:t>viides</a:t>
            </a:r>
            <a:r>
              <a:rPr lang="en-US" dirty="0" smtClean="0"/>
              <a:t> </a:t>
            </a:r>
            <a:r>
              <a:rPr lang="en-US" dirty="0" err="1" smtClean="0"/>
              <a:t>taso</a:t>
            </a:r>
            <a:endParaRPr lang="fi-FI" dirty="0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8570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DIN-LightAlternate"/>
                <a:cs typeface="DIN-LightAlternate"/>
              </a:defRPr>
            </a:lvl1pPr>
          </a:lstStyle>
          <a:p>
            <a:fld id="{F1F8D539-AAF5-433F-89F2-FFFBB39CE43B}" type="datetime1">
              <a:rPr lang="fi-FI" smtClean="0"/>
              <a:t>4.6.2014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739466" y="6356350"/>
            <a:ext cx="499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DIN-LightAlternate"/>
                <a:cs typeface="DIN-LightAlternate"/>
              </a:defRPr>
            </a:lvl1pPr>
          </a:lstStyle>
          <a:p>
            <a:fld id="{8EE0F68D-B984-AD42-83E0-47213A602B08}" type="slidenum">
              <a:rPr lang="fi-FI" smtClean="0"/>
              <a:t>‹#›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427110" y="6356350"/>
            <a:ext cx="42333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68" r:id="rId9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chemeClr val="tx1">
              <a:lumMod val="85000"/>
              <a:lumOff val="15000"/>
            </a:schemeClr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600" dirty="0" smtClean="0"/>
              <a:t>Talous- ja henkilöstöhallinnon palvelut</a:t>
            </a:r>
            <a:br>
              <a:rPr lang="fi-FI" sz="3600" dirty="0" smtClean="0"/>
            </a:br>
            <a:r>
              <a:rPr lang="fi-FI" sz="3600" dirty="0" smtClean="0"/>
              <a:t/>
            </a:r>
            <a:br>
              <a:rPr lang="fi-FI" sz="3600" dirty="0" smtClean="0"/>
            </a:b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379412" lvl="3" indent="-285750" defTabSz="266700">
              <a:lnSpc>
                <a:spcPct val="90000"/>
              </a:lnSpc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Ostolaskut </a:t>
            </a:r>
            <a:r>
              <a:rPr lang="fi-FI" dirty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ja </a:t>
            </a:r>
            <a:r>
              <a:rPr lang="fi-FI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–reskontra</a:t>
            </a:r>
          </a:p>
          <a:p>
            <a:pPr marL="379412" lvl="3" indent="-285750" defTabSz="266700">
              <a:lnSpc>
                <a:spcPct val="90000"/>
              </a:lnSpc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Myyntilaskut </a:t>
            </a:r>
            <a:r>
              <a:rPr lang="fi-FI" dirty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ja </a:t>
            </a:r>
            <a:r>
              <a:rPr lang="fi-FI" strike="sngStrike" dirty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–</a:t>
            </a:r>
            <a:r>
              <a:rPr lang="fi-FI" dirty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reskontra</a:t>
            </a:r>
          </a:p>
          <a:p>
            <a:pPr marL="379412" lvl="3" indent="-285750" defTabSz="266700">
              <a:lnSpc>
                <a:spcPct val="90000"/>
              </a:lnSpc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Perintä</a:t>
            </a:r>
            <a:endParaRPr lang="fi-FI" dirty="0">
              <a:solidFill>
                <a:schemeClr val="tx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381000" lvl="3" indent="-285750" defTabSz="266700">
              <a:lnSpc>
                <a:spcPct val="90000"/>
              </a:lnSpc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Maksuliikenne (ei maksatusta)</a:t>
            </a:r>
            <a:endParaRPr lang="fi-FI" dirty="0">
              <a:solidFill>
                <a:schemeClr val="tx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381000" lvl="3" indent="-285750" defTabSz="266700">
              <a:lnSpc>
                <a:spcPct val="90000"/>
              </a:lnSpc>
              <a:buFont typeface="Arial" pitchFamily="34" charset="0"/>
              <a:buChar char="•"/>
            </a:pPr>
            <a:r>
              <a:rPr lang="fi-FI" dirty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Kirjanpito</a:t>
            </a:r>
          </a:p>
          <a:p>
            <a:pPr marL="381000" lvl="3" indent="-285750" defTabSz="266700">
              <a:lnSpc>
                <a:spcPct val="90000"/>
              </a:lnSpc>
              <a:buFont typeface="Arial" pitchFamily="34" charset="0"/>
              <a:buChar char="•"/>
            </a:pPr>
            <a:r>
              <a:rPr lang="fi-FI" dirty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Pysyvien vastaavien kirjanpito</a:t>
            </a:r>
          </a:p>
          <a:p>
            <a:pPr marL="381000" lvl="3" indent="-285750" defTabSz="266700">
              <a:lnSpc>
                <a:spcPct val="90000"/>
              </a:lnSpc>
              <a:buFont typeface="Arial" pitchFamily="34" charset="0"/>
              <a:buChar char="•"/>
            </a:pPr>
            <a:r>
              <a:rPr lang="fi-FI" dirty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Tilinpäätös (emo, eriytetyt yksiköt, konserniyhteisöt, </a:t>
            </a:r>
            <a:r>
              <a:rPr lang="fi-FI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konserni-tilinpäätös</a:t>
            </a:r>
            <a:r>
              <a:rPr lang="fi-FI" dirty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)</a:t>
            </a:r>
          </a:p>
          <a:p>
            <a:pPr marL="381000" lvl="3" indent="-285750" defTabSz="266700">
              <a:lnSpc>
                <a:spcPct val="90000"/>
              </a:lnSpc>
              <a:buFont typeface="Arial" pitchFamily="34" charset="0"/>
              <a:buChar char="•"/>
            </a:pPr>
            <a:r>
              <a:rPr lang="fi-FI" dirty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Standardoitu talousraportointi (lakisääteinen ja operatiivinen)</a:t>
            </a:r>
          </a:p>
          <a:p>
            <a:pPr marL="381000" lvl="3" indent="-285750" defTabSz="266700">
              <a:lnSpc>
                <a:spcPct val="90000"/>
              </a:lnSpc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Lakisääteistiin muutoksiin liittyvien koulutusten koordinointi</a:t>
            </a:r>
            <a:endParaRPr lang="fi-FI" dirty="0">
              <a:solidFill>
                <a:schemeClr val="tx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381000" lvl="3" indent="-285750" defTabSz="266700">
              <a:lnSpc>
                <a:spcPct val="90000"/>
              </a:lnSpc>
              <a:buFont typeface="Arial" pitchFamily="34" charset="0"/>
              <a:buChar char="•"/>
            </a:pPr>
            <a:r>
              <a:rPr lang="fi-FI" dirty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Prosesseihin liittyvä perusasiakaspalvelu 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438150">
              <a:lnSpc>
                <a:spcPct val="90000"/>
              </a:lnSpc>
            </a:pPr>
            <a:endParaRPr lang="fi-FI" sz="1800" dirty="0">
              <a:latin typeface="Arial" pitchFamily="34" charset="0"/>
              <a:cs typeface="Arial" pitchFamily="34" charset="0"/>
            </a:endParaRPr>
          </a:p>
          <a:p>
            <a:pPr marL="381000" indent="-285750">
              <a:lnSpc>
                <a:spcPct val="90000"/>
              </a:lnSpc>
            </a:pPr>
            <a:r>
              <a:rPr lang="fi-FI" sz="1800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Palkkahallinto </a:t>
            </a:r>
            <a:r>
              <a:rPr lang="fi-FI" sz="1800" dirty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(palkat ja palkkiot)</a:t>
            </a:r>
          </a:p>
          <a:p>
            <a:pPr marL="438150">
              <a:lnSpc>
                <a:spcPct val="90000"/>
              </a:lnSpc>
              <a:buFont typeface="Arial" pitchFamily="34" charset="0"/>
              <a:buChar char="•"/>
            </a:pPr>
            <a:r>
              <a:rPr lang="fi-FI" sz="1800" dirty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Matkalaskut</a:t>
            </a:r>
          </a:p>
          <a:p>
            <a:pPr marL="438150">
              <a:lnSpc>
                <a:spcPct val="90000"/>
              </a:lnSpc>
              <a:buFont typeface="Arial" pitchFamily="34" charset="0"/>
              <a:buChar char="•"/>
            </a:pPr>
            <a:r>
              <a:rPr lang="fi-FI" sz="1800" dirty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Standardoitu henkilöstöhallinnon raportointi</a:t>
            </a:r>
          </a:p>
          <a:p>
            <a:pPr marL="438150">
              <a:lnSpc>
                <a:spcPct val="90000"/>
              </a:lnSpc>
              <a:buFont typeface="Arial" pitchFamily="34" charset="0"/>
              <a:buChar char="•"/>
            </a:pPr>
            <a:r>
              <a:rPr lang="fi-FI" sz="1800" dirty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Lakisääteisiin muutoksiin liittyvien koulutusten koordinointi</a:t>
            </a:r>
          </a:p>
          <a:p>
            <a:pPr marL="438150">
              <a:lnSpc>
                <a:spcPct val="90000"/>
              </a:lnSpc>
              <a:buFont typeface="Arial" pitchFamily="34" charset="0"/>
              <a:buChar char="•"/>
            </a:pPr>
            <a:r>
              <a:rPr lang="fi-FI" sz="1800" dirty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Prosesseihin liittyvä perusasiakaspalvelu </a:t>
            </a:r>
          </a:p>
          <a:p>
            <a:endParaRPr lang="fi-FI" dirty="0"/>
          </a:p>
        </p:txBody>
      </p:sp>
      <p:sp>
        <p:nvSpPr>
          <p:cNvPr id="7" name="Tekstiruutu 6"/>
          <p:cNvSpPr txBox="1"/>
          <p:nvPr/>
        </p:nvSpPr>
        <p:spPr>
          <a:xfrm>
            <a:off x="486064" y="1006049"/>
            <a:ext cx="4009735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lvl="3" indent="0" defTabSz="266700">
              <a:lnSpc>
                <a:spcPct val="90000"/>
              </a:lnSpc>
              <a:buNone/>
            </a:pPr>
            <a:r>
              <a:rPr lang="fi-FI" b="1" dirty="0" smtClean="0"/>
              <a:t>Taloushallinnon normit täyttävä peruspalvelu</a:t>
            </a:r>
            <a:endParaRPr lang="fi-FI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4677065" y="1006048"/>
            <a:ext cx="4009735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lvl="3" defTabSz="266700">
              <a:lnSpc>
                <a:spcPct val="90000"/>
              </a:lnSpc>
            </a:pPr>
            <a:r>
              <a:rPr lang="fi-FI" b="1" dirty="0">
                <a:latin typeface="Arial" pitchFamily="34" charset="0"/>
                <a:cs typeface="Arial" pitchFamily="34" charset="0"/>
              </a:rPr>
              <a:t>Henkilöstöhallinnon normit täyttävä </a:t>
            </a:r>
            <a:r>
              <a:rPr lang="fi-FI" b="1" dirty="0" smtClean="0">
                <a:latin typeface="Arial" pitchFamily="34" charset="0"/>
                <a:cs typeface="Arial" pitchFamily="34" charset="0"/>
              </a:rPr>
              <a:t>peruspalvelu</a:t>
            </a:r>
            <a:endParaRPr lang="fi-FI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02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Lisäpalvelut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marL="0" lvl="3" indent="0" defTabSz="266700">
              <a:lnSpc>
                <a:spcPct val="90000"/>
              </a:lnSpc>
              <a:buNone/>
            </a:pPr>
            <a:r>
              <a:rPr lang="fi-FI" b="1" dirty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Perusprosessien liitännäispalvelut</a:t>
            </a:r>
          </a:p>
          <a:p>
            <a:pPr marL="742950" lvl="4" indent="-285750" defTabSz="266700">
              <a:lnSpc>
                <a:spcPct val="90000"/>
              </a:lnSpc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Vastuujakotaulukoiden mukaisesti huomioiden sovittu </a:t>
            </a:r>
            <a:r>
              <a:rPr lang="fi-FI" dirty="0" err="1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htp</a:t>
            </a:r>
            <a:r>
              <a:rPr lang="fi-FI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raja</a:t>
            </a:r>
          </a:p>
          <a:p>
            <a:pPr marL="742950" lvl="4" indent="-285750" defTabSz="266700">
              <a:lnSpc>
                <a:spcPct val="90000"/>
              </a:lnSpc>
              <a:buFont typeface="Arial" pitchFamily="34" charset="0"/>
              <a:buChar char="•"/>
            </a:pPr>
            <a:endParaRPr lang="fi-FI" dirty="0">
              <a:solidFill>
                <a:schemeClr val="tx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lvl="3" indent="0" defTabSz="266700">
              <a:lnSpc>
                <a:spcPct val="90000"/>
              </a:lnSpc>
              <a:buNone/>
            </a:pPr>
            <a:r>
              <a:rPr lang="fi-FI" b="1" u="sng" dirty="0" err="1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Taitoan</a:t>
            </a:r>
            <a:r>
              <a:rPr lang="fi-FI" b="1" u="sng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palveluvalikoimaan kuuluvat erillisestä tilauksesta toimitettavat palvelut</a:t>
            </a:r>
            <a:endParaRPr lang="fi-FI" b="1" u="sng" dirty="0">
              <a:solidFill>
                <a:schemeClr val="tx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lvl="3" indent="0" defTabSz="266700">
              <a:lnSpc>
                <a:spcPct val="90000"/>
              </a:lnSpc>
              <a:buNone/>
            </a:pPr>
            <a:endParaRPr lang="fi-FI" b="1" dirty="0" smtClean="0">
              <a:solidFill>
                <a:schemeClr val="tx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lvl="3" indent="0" defTabSz="266700">
              <a:lnSpc>
                <a:spcPct val="90000"/>
              </a:lnSpc>
              <a:buNone/>
            </a:pPr>
            <a:r>
              <a:rPr lang="fi-FI" b="1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Prosessien </a:t>
            </a:r>
            <a:r>
              <a:rPr lang="fi-FI" b="1" dirty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ja järjestelmien kehittämis- ja konsultointipalvelut</a:t>
            </a:r>
          </a:p>
          <a:p>
            <a:pPr marL="742950" lvl="4" indent="-285750" defTabSz="266700">
              <a:lnSpc>
                <a:spcPct val="90000"/>
              </a:lnSpc>
              <a:buFont typeface="Arial" pitchFamily="34" charset="0"/>
              <a:buChar char="•"/>
            </a:pPr>
            <a:r>
              <a:rPr lang="fi-FI" dirty="0" smtClean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Prosessien </a:t>
            </a:r>
            <a:r>
              <a:rPr lang="fi-FI" dirty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konsultointi ja </a:t>
            </a:r>
            <a:r>
              <a:rPr lang="fi-FI" dirty="0" err="1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auditointi</a:t>
            </a:r>
            <a:endParaRPr lang="fi-FI" dirty="0">
              <a:solidFill>
                <a:srgbClr val="00B05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742950" lvl="4" indent="-285750" defTabSz="266700">
              <a:lnSpc>
                <a:spcPct val="90000"/>
              </a:lnSpc>
              <a:buFont typeface="Arial" pitchFamily="34" charset="0"/>
              <a:buChar char="•"/>
            </a:pPr>
            <a:r>
              <a:rPr lang="fi-FI" dirty="0" smtClean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Järjestelmäprojektin projekti-päällikköpalvelut</a:t>
            </a:r>
            <a:endParaRPr lang="fi-FI" dirty="0">
              <a:solidFill>
                <a:srgbClr val="00B05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800100" lvl="4" indent="-342900" defTabSz="266700">
              <a:lnSpc>
                <a:spcPct val="90000"/>
              </a:lnSpc>
              <a:buFont typeface="Arial" pitchFamily="34" charset="0"/>
              <a:buChar char="•"/>
            </a:pPr>
            <a:endParaRPr lang="fi-FI" b="1" dirty="0">
              <a:solidFill>
                <a:schemeClr val="tx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lvl="3" indent="0" defTabSz="266700">
              <a:lnSpc>
                <a:spcPct val="90000"/>
              </a:lnSpc>
              <a:buNone/>
            </a:pPr>
            <a:r>
              <a:rPr lang="fi-FI" b="1" dirty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Koulutuspalvelut</a:t>
            </a:r>
          </a:p>
          <a:p>
            <a:pPr marL="800100" lvl="4" indent="-342900" defTabSz="266700">
              <a:lnSpc>
                <a:spcPct val="90000"/>
              </a:lnSpc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Prosessi- </a:t>
            </a:r>
            <a:r>
              <a:rPr lang="fi-FI" dirty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ja järjestelmäkoulutukset</a:t>
            </a:r>
          </a:p>
          <a:p>
            <a:pPr marL="800100" lvl="4" indent="-342900" defTabSz="266700">
              <a:lnSpc>
                <a:spcPct val="90000"/>
              </a:lnSpc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Säädösten </a:t>
            </a:r>
            <a:r>
              <a:rPr lang="fi-FI" dirty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ja ohjeiden muutoksiin liittyvät koulutukset</a:t>
            </a:r>
          </a:p>
          <a:p>
            <a:pPr marL="800100" lvl="4" indent="-342900" defTabSz="266700">
              <a:lnSpc>
                <a:spcPct val="90000"/>
              </a:lnSpc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Esimieskoulutukset</a:t>
            </a:r>
            <a:endParaRPr lang="fi-FI" dirty="0">
              <a:solidFill>
                <a:schemeClr val="tx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457200" lvl="4" indent="0" defTabSz="266700">
              <a:lnSpc>
                <a:spcPct val="90000"/>
              </a:lnSpc>
              <a:buNone/>
            </a:pPr>
            <a:endParaRPr lang="fi-FI" dirty="0">
              <a:solidFill>
                <a:schemeClr val="tx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lvl="3" indent="0" defTabSz="266700">
              <a:lnSpc>
                <a:spcPct val="90000"/>
              </a:lnSpc>
              <a:buNone/>
            </a:pPr>
            <a:r>
              <a:rPr lang="fi-FI" b="1" dirty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Projektipalvelut</a:t>
            </a:r>
          </a:p>
          <a:p>
            <a:pPr marL="742950" lvl="4" indent="-285750" defTabSz="266700">
              <a:lnSpc>
                <a:spcPct val="90000"/>
              </a:lnSpc>
              <a:buFont typeface="Arial" pitchFamily="34" charset="0"/>
              <a:buChar char="•"/>
            </a:pPr>
            <a:r>
              <a:rPr lang="fi-FI" dirty="0" err="1" smtClean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Benchmarking</a:t>
            </a:r>
            <a:r>
              <a:rPr lang="fi-FI" dirty="0" smtClean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fi-FI" dirty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BM</a:t>
            </a:r>
          </a:p>
          <a:p>
            <a:pPr marL="742950" lvl="4" indent="-285750" defTabSz="266700">
              <a:lnSpc>
                <a:spcPct val="90000"/>
              </a:lnSpc>
              <a:buFont typeface="Arial" pitchFamily="34" charset="0"/>
              <a:buChar char="•"/>
            </a:pPr>
            <a:r>
              <a:rPr lang="fi-FI" dirty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Tuotteistaminen  ja </a:t>
            </a:r>
            <a:r>
              <a:rPr lang="fi-FI" dirty="0" smtClean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/>
            </a:r>
            <a:br>
              <a:rPr lang="fi-FI" dirty="0" smtClean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fi-FI" dirty="0" smtClean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kustannuslaskenta</a:t>
            </a:r>
            <a:endParaRPr lang="fi-FI" dirty="0">
              <a:solidFill>
                <a:srgbClr val="00B05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marL="0" lvl="3" indent="0">
              <a:buNone/>
            </a:pPr>
            <a:r>
              <a:rPr lang="fi-FI" b="1" dirty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Kassanhallinta ja rahoituspalvelu</a:t>
            </a:r>
            <a:r>
              <a:rPr lang="fi-FI" dirty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 </a:t>
            </a:r>
          </a:p>
          <a:p>
            <a:pPr marL="800100" lvl="5" indent="-342900"/>
            <a:r>
              <a:rPr lang="fi-FI" dirty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Anto- ja ottolainojen hallinta</a:t>
            </a:r>
          </a:p>
          <a:p>
            <a:pPr marL="800100" lvl="5" indent="-342900"/>
            <a:r>
              <a:rPr lang="fi-FI" dirty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Kassa- ja </a:t>
            </a:r>
            <a:r>
              <a:rPr lang="fi-FI" dirty="0" smtClean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rahoitusennusteet</a:t>
            </a:r>
          </a:p>
          <a:p>
            <a:pPr marL="800100" lvl="5" indent="-342900"/>
            <a:r>
              <a:rPr lang="fi-FI" dirty="0" smtClean="0">
                <a:solidFill>
                  <a:srgbClr val="00B050"/>
                </a:solidFill>
              </a:rPr>
              <a:t>(teemme </a:t>
            </a:r>
            <a:r>
              <a:rPr lang="fi-FI" dirty="0">
                <a:solidFill>
                  <a:srgbClr val="00B050"/>
                </a:solidFill>
              </a:rPr>
              <a:t>kassaennusteraportteja yms. Rahoituspalvelut </a:t>
            </a:r>
            <a:r>
              <a:rPr lang="fi-FI" dirty="0" smtClean="0">
                <a:solidFill>
                  <a:srgbClr val="00B050"/>
                </a:solidFill>
              </a:rPr>
              <a:t>= anto- </a:t>
            </a:r>
            <a:r>
              <a:rPr lang="fi-FI" dirty="0">
                <a:solidFill>
                  <a:srgbClr val="00B050"/>
                </a:solidFill>
              </a:rPr>
              <a:t>ja ottolainojen operatiivista hallinnointia. </a:t>
            </a:r>
            <a:r>
              <a:rPr lang="fi-FI" dirty="0" smtClean="0">
                <a:solidFill>
                  <a:srgbClr val="00B050"/>
                </a:solidFill>
              </a:rPr>
              <a:t>Päätökset </a:t>
            </a:r>
            <a:r>
              <a:rPr lang="fi-FI" dirty="0">
                <a:solidFill>
                  <a:srgbClr val="00B050"/>
                </a:solidFill>
              </a:rPr>
              <a:t>ovat aina </a:t>
            </a:r>
            <a:r>
              <a:rPr lang="fi-FI" dirty="0" smtClean="0">
                <a:solidFill>
                  <a:srgbClr val="00B050"/>
                </a:solidFill>
              </a:rPr>
              <a:t>kunnan)</a:t>
            </a:r>
            <a:endParaRPr lang="fi-FI" dirty="0">
              <a:solidFill>
                <a:srgbClr val="00B050"/>
              </a:solidFill>
            </a:endParaRPr>
          </a:p>
          <a:p>
            <a:pPr marL="800100" lvl="5" indent="-342900"/>
            <a:endParaRPr lang="fi-FI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800100" lvl="5" indent="-342900"/>
            <a:endParaRPr lang="fi-FI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lvl="4" indent="0">
              <a:buNone/>
            </a:pPr>
            <a:r>
              <a:rPr lang="fi-FI" b="1" dirty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Pääkäyttäjäpalvelut</a:t>
            </a:r>
          </a:p>
          <a:p>
            <a:pPr marL="742950" lvl="5" indent="-285750"/>
            <a:r>
              <a:rPr lang="fi-FI" dirty="0" err="1" smtClean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HR-järjestelmät</a:t>
            </a:r>
            <a:r>
              <a:rPr lang="fi-FI" dirty="0" smtClean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 Budjetointijärjestelmät</a:t>
            </a:r>
            <a:endParaRPr lang="fi-FI" dirty="0">
              <a:solidFill>
                <a:srgbClr val="00B05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742950" lvl="5" indent="-285750"/>
            <a:r>
              <a:rPr lang="fi-FI" dirty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Raportointijärjestelmät </a:t>
            </a:r>
          </a:p>
          <a:p>
            <a:pPr marL="742950" lvl="5" indent="-285750"/>
            <a:endParaRPr lang="fi-FI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lvl="3" indent="0" defTabSz="266700">
              <a:lnSpc>
                <a:spcPct val="90000"/>
              </a:lnSpc>
              <a:buNone/>
            </a:pPr>
            <a:r>
              <a:rPr lang="fi-FI" b="1" dirty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Rekrytointipalvelut</a:t>
            </a:r>
          </a:p>
          <a:p>
            <a:pPr marL="800100" lvl="4" indent="-342900" defTabSz="266700">
              <a:lnSpc>
                <a:spcPct val="90000"/>
              </a:lnSpc>
              <a:buFont typeface="Arial" pitchFamily="34" charset="0"/>
              <a:buChar char="•"/>
            </a:pPr>
            <a:r>
              <a:rPr lang="fi-FI" dirty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Työvoimavuokraus</a:t>
            </a:r>
          </a:p>
          <a:p>
            <a:pPr marL="800100" lvl="4" indent="-342900" defTabSz="266700">
              <a:lnSpc>
                <a:spcPct val="90000"/>
              </a:lnSpc>
              <a:buFont typeface="Arial" pitchFamily="34" charset="0"/>
              <a:buChar char="•"/>
            </a:pPr>
            <a:r>
              <a:rPr lang="fi-FI" dirty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Rekrytoinnin </a:t>
            </a:r>
            <a:r>
              <a:rPr lang="fi-FI" dirty="0" smtClean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tuki</a:t>
            </a:r>
          </a:p>
          <a:p>
            <a:pPr marL="457200" lvl="4" indent="0" defTabSz="266700">
              <a:lnSpc>
                <a:spcPct val="90000"/>
              </a:lnSpc>
              <a:buNone/>
            </a:pPr>
            <a:endParaRPr lang="fi-FI" dirty="0">
              <a:solidFill>
                <a:srgbClr val="00B05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i-FI" sz="1500" dirty="0" smtClean="0">
                <a:solidFill>
                  <a:srgbClr val="00B050"/>
                </a:solidFill>
              </a:rPr>
              <a:t>*) asiakkaan käytettävissä erillisen tilauksen mukaisesti</a:t>
            </a:r>
            <a:endParaRPr lang="fi-FI" sz="15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63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ITOA">
  <a:themeElements>
    <a:clrScheme name="Taitoa 10-2011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A2BD30"/>
      </a:accent1>
      <a:accent2>
        <a:srgbClr val="6E514C"/>
      </a:accent2>
      <a:accent3>
        <a:srgbClr val="262626"/>
      </a:accent3>
      <a:accent4>
        <a:srgbClr val="99B9CF"/>
      </a:accent4>
      <a:accent5>
        <a:srgbClr val="7C7274"/>
      </a:accent5>
      <a:accent6>
        <a:srgbClr val="B05E78"/>
      </a:accent6>
      <a:hlink>
        <a:srgbClr val="A2BD30"/>
      </a:hlink>
      <a:folHlink>
        <a:srgbClr val="7C7274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1026</TotalTime>
  <Words>160</Words>
  <Application>Microsoft Office PowerPoint</Application>
  <PresentationFormat>Näytössä katseltava diaesitys (4:3)</PresentationFormat>
  <Paragraphs>52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TAITOA</vt:lpstr>
      <vt:lpstr>Talous- ja henkilöstöhallinnon palvelut  </vt:lpstr>
      <vt:lpstr>Lisäpalvelut</vt:lpstr>
    </vt:vector>
  </TitlesOfParts>
  <Company>Hungry 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Taitoa_Powerpoint</dc:title>
  <dc:creator>Taitoa</dc:creator>
  <cp:keywords>Taitoa_Powerpoint</cp:keywords>
  <cp:lastModifiedBy>Sirpa Roos</cp:lastModifiedBy>
  <cp:revision>48</cp:revision>
  <cp:lastPrinted>2012-06-05T11:07:00Z</cp:lastPrinted>
  <dcterms:created xsi:type="dcterms:W3CDTF">2011-05-05T07:37:33Z</dcterms:created>
  <dcterms:modified xsi:type="dcterms:W3CDTF">2014-06-04T03:45:16Z</dcterms:modified>
</cp:coreProperties>
</file>