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6"/>
    <p:sldMasterId id="2147483742" r:id="rId7"/>
    <p:sldMasterId id="2147483754" r:id="rId8"/>
    <p:sldMasterId id="2147483766" r:id="rId9"/>
    <p:sldMasterId id="2147483776" r:id="rId10"/>
  </p:sldMasterIdLst>
  <p:notesMasterIdLst>
    <p:notesMasterId r:id="rId61"/>
  </p:notesMasterIdLst>
  <p:handoutMasterIdLst>
    <p:handoutMasterId r:id="rId62"/>
  </p:handoutMasterIdLst>
  <p:sldIdLst>
    <p:sldId id="256" r:id="rId11"/>
    <p:sldId id="295" r:id="rId12"/>
    <p:sldId id="330" r:id="rId13"/>
    <p:sldId id="260" r:id="rId14"/>
    <p:sldId id="273" r:id="rId15"/>
    <p:sldId id="264" r:id="rId16"/>
    <p:sldId id="265" r:id="rId17"/>
    <p:sldId id="267" r:id="rId18"/>
    <p:sldId id="268" r:id="rId19"/>
    <p:sldId id="270" r:id="rId20"/>
    <p:sldId id="293" r:id="rId21"/>
    <p:sldId id="294" r:id="rId22"/>
    <p:sldId id="272" r:id="rId23"/>
    <p:sldId id="331" r:id="rId24"/>
    <p:sldId id="276" r:id="rId25"/>
    <p:sldId id="277"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278" r:id="rId42"/>
    <p:sldId id="333" r:id="rId43"/>
    <p:sldId id="271" r:id="rId44"/>
    <p:sldId id="279" r:id="rId45"/>
    <p:sldId id="275" r:id="rId46"/>
    <p:sldId id="281" r:id="rId47"/>
    <p:sldId id="282" r:id="rId48"/>
    <p:sldId id="283" r:id="rId49"/>
    <p:sldId id="284" r:id="rId50"/>
    <p:sldId id="286" r:id="rId51"/>
    <p:sldId id="287" r:id="rId52"/>
    <p:sldId id="288" r:id="rId53"/>
    <p:sldId id="274" r:id="rId54"/>
    <p:sldId id="280" r:id="rId55"/>
    <p:sldId id="290" r:id="rId56"/>
    <p:sldId id="332" r:id="rId57"/>
    <p:sldId id="291" r:id="rId58"/>
    <p:sldId id="292" r:id="rId59"/>
    <p:sldId id="334" r:id="rId60"/>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DFDFDF"/>
    <a:srgbClr val="FFB92F"/>
    <a:srgbClr val="00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3" autoAdjust="0"/>
  </p:normalViewPr>
  <p:slideViewPr>
    <p:cSldViewPr>
      <p:cViewPr>
        <p:scale>
          <a:sx n="100" d="100"/>
          <a:sy n="100" d="100"/>
        </p:scale>
        <p:origin x="-294" y="-180"/>
      </p:cViewPr>
      <p:guideLst>
        <p:guide orient="horz" pos="2160"/>
        <p:guide pos="5427"/>
        <p:guide pos="30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54" y="-8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ty_kirja1.xlsx"/></Relationships>
</file>

<file path=ppt/charts/_rels/chart10.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i-FI" sz="1600" b="1" i="0" baseline="0" dirty="0">
                <a:effectLst/>
              </a:rPr>
              <a:t>
</a:t>
            </a:r>
            <a:r>
              <a:rPr lang="fi-FI" sz="1600" b="1" i="0" baseline="0" dirty="0" smtClean="0">
                <a:effectLst/>
              </a:rPr>
              <a:t>päiväkoti</a:t>
            </a:r>
            <a:r>
              <a:rPr lang="fi-FI" sz="1600" b="1" i="0" baseline="0" dirty="0">
                <a:effectLst/>
              </a:rPr>
              <a:t>, perhepäivähoito, palveluseteli, maksusitoumus, yksityisen hoidon tuki</a:t>
            </a:r>
            <a:endParaRPr lang="fi-FI" sz="1600" dirty="0">
              <a:effectLst/>
            </a:endParaRPr>
          </a:p>
        </c:rich>
      </c:tx>
      <c:layout>
        <c:manualLayout>
          <c:xMode val="edge"/>
          <c:yMode val="edge"/>
          <c:x val="7.5145301989223173E-2"/>
          <c:y val="1.2538861007383941E-2"/>
        </c:manualLayout>
      </c:layout>
      <c:overlay val="0"/>
    </c:title>
    <c:autoTitleDeleted val="0"/>
    <c:plotArea>
      <c:layout/>
      <c:barChart>
        <c:barDir val="col"/>
        <c:grouping val="clustered"/>
        <c:varyColors val="0"/>
        <c:ser>
          <c:idx val="0"/>
          <c:order val="0"/>
          <c:tx>
            <c:strRef>
              <c:f>'Aputaulukko 1'!$B$2:$B$3</c:f>
              <c:strCache>
                <c:ptCount val="1"/>
                <c:pt idx="0">
                  <c:v>2005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1'!$B$4:$B$15</c:f>
              <c:numCache>
                <c:formatCode>General</c:formatCode>
                <c:ptCount val="12"/>
                <c:pt idx="0">
                  <c:v>6781</c:v>
                </c:pt>
                <c:pt idx="1">
                  <c:v>6867</c:v>
                </c:pt>
                <c:pt idx="2">
                  <c:v>6932</c:v>
                </c:pt>
                <c:pt idx="3">
                  <c:v>6958</c:v>
                </c:pt>
                <c:pt idx="4">
                  <c:v>6960</c:v>
                </c:pt>
                <c:pt idx="5">
                  <c:v>5879</c:v>
                </c:pt>
                <c:pt idx="6">
                  <c:v>5454</c:v>
                </c:pt>
                <c:pt idx="7">
                  <c:v>6030</c:v>
                </c:pt>
                <c:pt idx="8">
                  <c:v>6400</c:v>
                </c:pt>
                <c:pt idx="9">
                  <c:v>6524</c:v>
                </c:pt>
                <c:pt idx="10">
                  <c:v>6589</c:v>
                </c:pt>
                <c:pt idx="11">
                  <c:v>6616</c:v>
                </c:pt>
              </c:numCache>
            </c:numRef>
          </c:val>
        </c:ser>
        <c:ser>
          <c:idx val="1"/>
          <c:order val="1"/>
          <c:tx>
            <c:strRef>
              <c:f>'Aputaulukko 1'!$C$2:$C$3</c:f>
              <c:strCache>
                <c:ptCount val="1"/>
                <c:pt idx="0">
                  <c:v>2006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1'!$C$4:$C$15</c:f>
              <c:numCache>
                <c:formatCode>General</c:formatCode>
                <c:ptCount val="12"/>
                <c:pt idx="0">
                  <c:v>6721</c:v>
                </c:pt>
                <c:pt idx="1">
                  <c:v>6848</c:v>
                </c:pt>
                <c:pt idx="2">
                  <c:v>6926</c:v>
                </c:pt>
                <c:pt idx="3">
                  <c:v>6955</c:v>
                </c:pt>
                <c:pt idx="4">
                  <c:v>6957</c:v>
                </c:pt>
                <c:pt idx="5">
                  <c:v>5836</c:v>
                </c:pt>
                <c:pt idx="6">
                  <c:v>5414</c:v>
                </c:pt>
                <c:pt idx="7">
                  <c:v>5882</c:v>
                </c:pt>
                <c:pt idx="8">
                  <c:v>6411</c:v>
                </c:pt>
                <c:pt idx="9">
                  <c:v>6555</c:v>
                </c:pt>
                <c:pt idx="10">
                  <c:v>6623</c:v>
                </c:pt>
                <c:pt idx="11">
                  <c:v>6612</c:v>
                </c:pt>
              </c:numCache>
            </c:numRef>
          </c:val>
        </c:ser>
        <c:ser>
          <c:idx val="2"/>
          <c:order val="2"/>
          <c:tx>
            <c:strRef>
              <c:f>'Aputaulukko 1'!$D$2:$D$3</c:f>
              <c:strCache>
                <c:ptCount val="1"/>
                <c:pt idx="0">
                  <c:v>2007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1'!$D$4:$D$15</c:f>
              <c:numCache>
                <c:formatCode>General</c:formatCode>
                <c:ptCount val="12"/>
                <c:pt idx="0">
                  <c:v>6726</c:v>
                </c:pt>
                <c:pt idx="1">
                  <c:v>6792</c:v>
                </c:pt>
                <c:pt idx="2">
                  <c:v>6837</c:v>
                </c:pt>
                <c:pt idx="3">
                  <c:v>6910</c:v>
                </c:pt>
                <c:pt idx="4">
                  <c:v>6906</c:v>
                </c:pt>
                <c:pt idx="5">
                  <c:v>5953</c:v>
                </c:pt>
                <c:pt idx="6">
                  <c:v>5541</c:v>
                </c:pt>
                <c:pt idx="7">
                  <c:v>5884</c:v>
                </c:pt>
                <c:pt idx="8">
                  <c:v>6357</c:v>
                </c:pt>
                <c:pt idx="9">
                  <c:v>6516</c:v>
                </c:pt>
                <c:pt idx="10">
                  <c:v>6609</c:v>
                </c:pt>
                <c:pt idx="11">
                  <c:v>6600</c:v>
                </c:pt>
              </c:numCache>
            </c:numRef>
          </c:val>
        </c:ser>
        <c:ser>
          <c:idx val="3"/>
          <c:order val="3"/>
          <c:tx>
            <c:strRef>
              <c:f>'Aputaulukko 1'!$E$2:$E$3</c:f>
              <c:strCache>
                <c:ptCount val="1"/>
                <c:pt idx="0">
                  <c:v>2008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1'!$E$4:$E$15</c:f>
              <c:numCache>
                <c:formatCode>General</c:formatCode>
                <c:ptCount val="12"/>
                <c:pt idx="0">
                  <c:v>6785</c:v>
                </c:pt>
                <c:pt idx="1">
                  <c:v>6858</c:v>
                </c:pt>
                <c:pt idx="2">
                  <c:v>6896</c:v>
                </c:pt>
                <c:pt idx="3">
                  <c:v>6955</c:v>
                </c:pt>
                <c:pt idx="4">
                  <c:v>6938</c:v>
                </c:pt>
                <c:pt idx="5">
                  <c:v>6105</c:v>
                </c:pt>
                <c:pt idx="6">
                  <c:v>5642</c:v>
                </c:pt>
                <c:pt idx="7">
                  <c:v>6133</c:v>
                </c:pt>
                <c:pt idx="8">
                  <c:v>6526</c:v>
                </c:pt>
                <c:pt idx="9">
                  <c:v>6645</c:v>
                </c:pt>
                <c:pt idx="10">
                  <c:v>6678</c:v>
                </c:pt>
                <c:pt idx="11">
                  <c:v>6721</c:v>
                </c:pt>
              </c:numCache>
            </c:numRef>
          </c:val>
        </c:ser>
        <c:ser>
          <c:idx val="4"/>
          <c:order val="4"/>
          <c:tx>
            <c:strRef>
              <c:f>'Aputaulukko 1'!$F$2:$F$3</c:f>
              <c:strCache>
                <c:ptCount val="1"/>
                <c:pt idx="0">
                  <c:v>2009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1'!$F$4:$F$15</c:f>
              <c:numCache>
                <c:formatCode>General</c:formatCode>
                <c:ptCount val="12"/>
                <c:pt idx="0">
                  <c:v>6911</c:v>
                </c:pt>
                <c:pt idx="1">
                  <c:v>6986</c:v>
                </c:pt>
                <c:pt idx="2">
                  <c:v>7048</c:v>
                </c:pt>
                <c:pt idx="3">
                  <c:v>7064</c:v>
                </c:pt>
                <c:pt idx="4">
                  <c:v>7041</c:v>
                </c:pt>
                <c:pt idx="5">
                  <c:v>5629</c:v>
                </c:pt>
                <c:pt idx="6">
                  <c:v>5145</c:v>
                </c:pt>
                <c:pt idx="7">
                  <c:v>5974</c:v>
                </c:pt>
                <c:pt idx="8">
                  <c:v>6527</c:v>
                </c:pt>
                <c:pt idx="9">
                  <c:v>6681</c:v>
                </c:pt>
                <c:pt idx="10">
                  <c:v>6719</c:v>
                </c:pt>
                <c:pt idx="11">
                  <c:v>6743</c:v>
                </c:pt>
              </c:numCache>
            </c:numRef>
          </c:val>
        </c:ser>
        <c:ser>
          <c:idx val="5"/>
          <c:order val="5"/>
          <c:tx>
            <c:strRef>
              <c:f>'Aputaulukko 1'!$G$2:$G$3</c:f>
              <c:strCache>
                <c:ptCount val="1"/>
                <c:pt idx="0">
                  <c:v>2010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1'!$G$4:$G$15</c:f>
              <c:numCache>
                <c:formatCode>General</c:formatCode>
                <c:ptCount val="12"/>
                <c:pt idx="0">
                  <c:v>6932</c:v>
                </c:pt>
                <c:pt idx="1">
                  <c:v>7032</c:v>
                </c:pt>
                <c:pt idx="2">
                  <c:v>7061</c:v>
                </c:pt>
                <c:pt idx="3">
                  <c:v>7106</c:v>
                </c:pt>
                <c:pt idx="4">
                  <c:v>7126</c:v>
                </c:pt>
                <c:pt idx="5">
                  <c:v>6230</c:v>
                </c:pt>
                <c:pt idx="6">
                  <c:v>5646</c:v>
                </c:pt>
                <c:pt idx="7">
                  <c:v>6228</c:v>
                </c:pt>
                <c:pt idx="8">
                  <c:v>6655</c:v>
                </c:pt>
                <c:pt idx="9">
                  <c:v>6812</c:v>
                </c:pt>
                <c:pt idx="10">
                  <c:v>6919</c:v>
                </c:pt>
                <c:pt idx="11">
                  <c:v>6969</c:v>
                </c:pt>
              </c:numCache>
            </c:numRef>
          </c:val>
        </c:ser>
        <c:ser>
          <c:idx val="6"/>
          <c:order val="6"/>
          <c:tx>
            <c:strRef>
              <c:f>'Aputaulukko 1'!$H$2:$H$3</c:f>
              <c:strCache>
                <c:ptCount val="1"/>
                <c:pt idx="0">
                  <c:v>2011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1'!$H$4:$H$15</c:f>
              <c:numCache>
                <c:formatCode>General</c:formatCode>
                <c:ptCount val="12"/>
                <c:pt idx="0">
                  <c:v>7111</c:v>
                </c:pt>
                <c:pt idx="1">
                  <c:v>7179</c:v>
                </c:pt>
                <c:pt idx="2">
                  <c:v>7251</c:v>
                </c:pt>
                <c:pt idx="3">
                  <c:v>7313</c:v>
                </c:pt>
                <c:pt idx="4">
                  <c:v>7295</c:v>
                </c:pt>
                <c:pt idx="5">
                  <c:v>6357</c:v>
                </c:pt>
                <c:pt idx="6">
                  <c:v>5784</c:v>
                </c:pt>
                <c:pt idx="7">
                  <c:v>6350</c:v>
                </c:pt>
                <c:pt idx="8">
                  <c:v>6841</c:v>
                </c:pt>
                <c:pt idx="9">
                  <c:v>6942</c:v>
                </c:pt>
                <c:pt idx="10">
                  <c:v>7011</c:v>
                </c:pt>
                <c:pt idx="11">
                  <c:v>7024</c:v>
                </c:pt>
              </c:numCache>
            </c:numRef>
          </c:val>
        </c:ser>
        <c:ser>
          <c:idx val="7"/>
          <c:order val="7"/>
          <c:tx>
            <c:strRef>
              <c:f>'Aputaulukko 1'!$I$2:$I$3</c:f>
              <c:strCache>
                <c:ptCount val="1"/>
                <c:pt idx="0">
                  <c:v>2012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1'!$I$4:$I$15</c:f>
              <c:numCache>
                <c:formatCode>General</c:formatCode>
                <c:ptCount val="12"/>
                <c:pt idx="0">
                  <c:v>7201</c:v>
                </c:pt>
              </c:numCache>
            </c:numRef>
          </c:val>
        </c:ser>
        <c:dLbls>
          <c:showLegendKey val="0"/>
          <c:showVal val="0"/>
          <c:showCatName val="0"/>
          <c:showSerName val="0"/>
          <c:showPercent val="0"/>
          <c:showBubbleSize val="0"/>
        </c:dLbls>
        <c:gapWidth val="150"/>
        <c:axId val="147890176"/>
        <c:axId val="147891712"/>
      </c:barChart>
      <c:catAx>
        <c:axId val="147890176"/>
        <c:scaling>
          <c:orientation val="minMax"/>
        </c:scaling>
        <c:delete val="0"/>
        <c:axPos val="b"/>
        <c:numFmt formatCode="General" sourceLinked="1"/>
        <c:majorTickMark val="out"/>
        <c:minorTickMark val="none"/>
        <c:tickLblPos val="nextTo"/>
        <c:crossAx val="147891712"/>
        <c:crosses val="autoZero"/>
        <c:auto val="1"/>
        <c:lblAlgn val="ctr"/>
        <c:lblOffset val="100"/>
        <c:tickMarkSkip val="1"/>
        <c:noMultiLvlLbl val="0"/>
      </c:catAx>
      <c:valAx>
        <c:axId val="147891712"/>
        <c:scaling>
          <c:orientation val="minMax"/>
          <c:max val="7400"/>
          <c:min val="5000"/>
        </c:scaling>
        <c:delete val="0"/>
        <c:axPos val="l"/>
        <c:majorGridlines/>
        <c:numFmt formatCode="General" sourceLinked="1"/>
        <c:majorTickMark val="out"/>
        <c:minorTickMark val="none"/>
        <c:tickLblPos val="nextTo"/>
        <c:crossAx val="147890176"/>
        <c:crosses val="autoZero"/>
        <c:crossBetween val="between"/>
        <c:majorUnit val="200"/>
      </c:valAx>
    </c:plotArea>
    <c:legend>
      <c:legendPos val="r"/>
      <c:layout>
        <c:manualLayout>
          <c:xMode val="edge"/>
          <c:yMode val="edge"/>
          <c:x val="0.88731278454379547"/>
          <c:y val="0.13873624407139779"/>
          <c:w val="0.10449770634634292"/>
          <c:h val="0.65224762267447722"/>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512469521684"/>
          <c:y val="0.16723549488054645"/>
          <c:w val="0.7589417953657096"/>
          <c:h val="0.7568114294991477"/>
        </c:manualLayout>
      </c:layout>
      <c:barChart>
        <c:barDir val="col"/>
        <c:grouping val="clustered"/>
        <c:varyColors val="0"/>
        <c:ser>
          <c:idx val="3"/>
          <c:order val="0"/>
          <c:tx>
            <c:strRef>
              <c:f>Ennusteet!$A$288</c:f>
              <c:strCache>
                <c:ptCount val="1"/>
                <c:pt idx="0">
                  <c:v>Tavoitetila (vuosikohtainen)</c:v>
                </c:pt>
              </c:strCache>
            </c:strRef>
          </c:tx>
          <c:spPr>
            <a:solidFill>
              <a:srgbClr val="FFC000"/>
            </a:solidFill>
          </c:spPr>
          <c:invertIfNegative val="0"/>
          <c:dLbls>
            <c:txPr>
              <a:bodyPr/>
              <a:lstStyle/>
              <a:p>
                <a:pPr>
                  <a:defRPr sz="1000"/>
                </a:pPr>
                <a:endParaRPr lang="fi-FI"/>
              </a:p>
            </c:txPr>
            <c:showLegendKey val="0"/>
            <c:showVal val="1"/>
            <c:showCatName val="0"/>
            <c:showSerName val="0"/>
            <c:showPercent val="0"/>
            <c:showBubbleSize val="0"/>
            <c:showLeaderLines val="0"/>
          </c:dLbls>
          <c:val>
            <c:numRef>
              <c:f>Ennusteet!$B$288:$L$288</c:f>
              <c:numCache>
                <c:formatCode>#,##0</c:formatCode>
                <c:ptCount val="11"/>
                <c:pt idx="0">
                  <c:v>77.468525999999997</c:v>
                </c:pt>
                <c:pt idx="1">
                  <c:v>79.286618579999995</c:v>
                </c:pt>
                <c:pt idx="2">
                  <c:v>82.488257575199995</c:v>
                </c:pt>
                <c:pt idx="3">
                  <c:v>85.753432809000003</c:v>
                </c:pt>
                <c:pt idx="4">
                  <c:v>90.273089686332938</c:v>
                </c:pt>
                <c:pt idx="5">
                  <c:v>92.762298784754151</c:v>
                </c:pt>
                <c:pt idx="6">
                  <c:v>95.397751210677754</c:v>
                </c:pt>
                <c:pt idx="7">
                  <c:v>98.013859462140402</c:v>
                </c:pt>
                <c:pt idx="8">
                  <c:v>100.78065893123058</c:v>
                </c:pt>
                <c:pt idx="9">
                  <c:v>103.64880932007044</c:v>
                </c:pt>
                <c:pt idx="10">
                  <c:v>106.55177198916904</c:v>
                </c:pt>
              </c:numCache>
            </c:numRef>
          </c:val>
        </c:ser>
        <c:dLbls>
          <c:showLegendKey val="0"/>
          <c:showVal val="0"/>
          <c:showCatName val="0"/>
          <c:showSerName val="0"/>
          <c:showPercent val="0"/>
          <c:showBubbleSize val="0"/>
        </c:dLbls>
        <c:gapWidth val="150"/>
        <c:axId val="151320448"/>
        <c:axId val="151321984"/>
      </c:barChart>
      <c:catAx>
        <c:axId val="15132044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151321984"/>
        <c:crosses val="autoZero"/>
        <c:auto val="1"/>
        <c:lblAlgn val="ctr"/>
        <c:lblOffset val="100"/>
        <c:tickLblSkip val="1"/>
        <c:tickMarkSkip val="1"/>
        <c:noMultiLvlLbl val="0"/>
      </c:catAx>
      <c:valAx>
        <c:axId val="151321984"/>
        <c:scaling>
          <c:orientation val="minMax"/>
        </c:scaling>
        <c:delete val="0"/>
        <c:axPos val="l"/>
        <c:title>
          <c:tx>
            <c:rich>
              <a:bodyPr/>
              <a:lstStyle/>
              <a:p>
                <a:pPr>
                  <a:defRPr sz="1000" b="0" i="0" u="none" strike="noStrike" baseline="0">
                    <a:solidFill>
                      <a:srgbClr val="000000"/>
                    </a:solidFill>
                    <a:latin typeface="Univers 45 Light"/>
                    <a:ea typeface="Univers 45 Light"/>
                    <a:cs typeface="Univers 45 Light"/>
                  </a:defRPr>
                </a:pPr>
                <a:r>
                  <a:rPr lang="en-US" sz="1000"/>
                  <a:t>m€</a:t>
                </a:r>
                <a:r>
                  <a:rPr lang="en-US" sz="1000" baseline="0"/>
                  <a:t> </a:t>
                </a:r>
                <a:endParaRPr lang="en-US" sz="1000"/>
              </a:p>
            </c:rich>
          </c:tx>
          <c:layout>
            <c:manualLayout>
              <c:xMode val="edge"/>
              <c:yMode val="edge"/>
              <c:x val="6.437696358618984E-3"/>
              <c:y val="0.368145581802274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151320448"/>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512469521684"/>
          <c:y val="0.16723549488054637"/>
          <c:w val="0.75894179536570916"/>
          <c:h val="0.7568114294991477"/>
        </c:manualLayout>
      </c:layout>
      <c:lineChart>
        <c:grouping val="standard"/>
        <c:varyColors val="0"/>
        <c:ser>
          <c:idx val="2"/>
          <c:order val="0"/>
          <c:tx>
            <c:strRef>
              <c:f>Ennusteet!$A$286</c:f>
              <c:strCache>
                <c:ptCount val="1"/>
                <c:pt idx="0">
                  <c:v>Tavoitetila (kumulatiivinen)</c:v>
                </c:pt>
              </c:strCache>
            </c:strRef>
          </c:tx>
          <c:spPr>
            <a:ln w="19050">
              <a:solidFill>
                <a:srgbClr val="FFC000"/>
              </a:solidFill>
            </a:ln>
          </c:spPr>
          <c:marker>
            <c:symbol val="none"/>
          </c:marker>
          <c:dLbls>
            <c:txPr>
              <a:bodyPr/>
              <a:lstStyle/>
              <a:p>
                <a:pPr>
                  <a:defRPr sz="1000"/>
                </a:pPr>
                <a:endParaRPr lang="fi-FI"/>
              </a:p>
            </c:txPr>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Ennusteet!$B$286:$L$286</c:f>
              <c:numCache>
                <c:formatCode>#,##0</c:formatCode>
                <c:ptCount val="11"/>
                <c:pt idx="0">
                  <c:v>77.468525999999997</c:v>
                </c:pt>
                <c:pt idx="1">
                  <c:v>156.75514457999998</c:v>
                </c:pt>
                <c:pt idx="2">
                  <c:v>239.24340215519999</c:v>
                </c:pt>
                <c:pt idx="3">
                  <c:v>324.99683496419999</c:v>
                </c:pt>
                <c:pt idx="4">
                  <c:v>415.26992465053291</c:v>
                </c:pt>
                <c:pt idx="5">
                  <c:v>508.03222343528705</c:v>
                </c:pt>
                <c:pt idx="6">
                  <c:v>603.42997464596476</c:v>
                </c:pt>
                <c:pt idx="7">
                  <c:v>701.44383410810519</c:v>
                </c:pt>
                <c:pt idx="8">
                  <c:v>802.22449303933581</c:v>
                </c:pt>
                <c:pt idx="9">
                  <c:v>905.87330235940624</c:v>
                </c:pt>
                <c:pt idx="10">
                  <c:v>1012.4250743485753</c:v>
                </c:pt>
              </c:numCache>
            </c:numRef>
          </c:val>
          <c:smooth val="1"/>
        </c:ser>
        <c:dLbls>
          <c:showLegendKey val="0"/>
          <c:showVal val="0"/>
          <c:showCatName val="0"/>
          <c:showSerName val="0"/>
          <c:showPercent val="0"/>
          <c:showBubbleSize val="0"/>
        </c:dLbls>
        <c:marker val="1"/>
        <c:smooth val="0"/>
        <c:axId val="151353600"/>
        <c:axId val="151396352"/>
      </c:lineChart>
      <c:catAx>
        <c:axId val="151353600"/>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151396352"/>
        <c:crosses val="autoZero"/>
        <c:auto val="1"/>
        <c:lblAlgn val="ctr"/>
        <c:lblOffset val="100"/>
        <c:tickLblSkip val="1"/>
        <c:tickMarkSkip val="1"/>
        <c:noMultiLvlLbl val="0"/>
      </c:catAx>
      <c:valAx>
        <c:axId val="151396352"/>
        <c:scaling>
          <c:orientation val="minMax"/>
        </c:scaling>
        <c:delete val="0"/>
        <c:axPos val="l"/>
        <c:title>
          <c:tx>
            <c:rich>
              <a:bodyPr/>
              <a:lstStyle/>
              <a:p>
                <a:pPr>
                  <a:defRPr sz="1000" b="0" i="0" u="none" strike="noStrike" baseline="0">
                    <a:solidFill>
                      <a:srgbClr val="000000"/>
                    </a:solidFill>
                    <a:latin typeface="Univers 45 Light"/>
                    <a:ea typeface="Univers 45 Light"/>
                    <a:cs typeface="Univers 45 Light"/>
                  </a:defRPr>
                </a:pPr>
                <a:r>
                  <a:rPr lang="en-US" sz="1000"/>
                  <a:t>m€</a:t>
                </a:r>
                <a:r>
                  <a:rPr lang="en-US" sz="1000" baseline="0"/>
                  <a:t> </a:t>
                </a:r>
                <a:endParaRPr lang="en-US" sz="1000"/>
              </a:p>
            </c:rich>
          </c:tx>
          <c:layout>
            <c:manualLayout>
              <c:xMode val="edge"/>
              <c:yMode val="edge"/>
              <c:x val="6.4379211699180008E-3"/>
              <c:y val="0.368145581802274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151353600"/>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3626543209878"/>
          <c:y val="0.11937291666666666"/>
          <c:w val="0.73210447530864198"/>
          <c:h val="0.6524543981481481"/>
        </c:manualLayout>
      </c:layout>
      <c:lineChart>
        <c:grouping val="standard"/>
        <c:varyColors val="0"/>
        <c:ser>
          <c:idx val="0"/>
          <c:order val="0"/>
          <c:tx>
            <c:strRef>
              <c:f>'Skenaarioiden kust.vertailu'!$A$12</c:f>
              <c:strCache>
                <c:ptCount val="1"/>
                <c:pt idx="0">
                  <c:v>Nykytila (kumul.)</c:v>
                </c:pt>
              </c:strCache>
            </c:strRef>
          </c:tx>
          <c:spPr>
            <a:ln w="19050"/>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kust.vertailu'!$B$12:$L$12</c:f>
              <c:numCache>
                <c:formatCode>#,##0</c:formatCode>
                <c:ptCount val="11"/>
                <c:pt idx="0">
                  <c:v>77.468525999999997</c:v>
                </c:pt>
                <c:pt idx="1">
                  <c:v>157.9517842057038</c:v>
                </c:pt>
                <c:pt idx="2">
                  <c:v>241.71183829333393</c:v>
                </c:pt>
                <c:pt idx="3">
                  <c:v>328.87269694265115</c:v>
                </c:pt>
                <c:pt idx="4">
                  <c:v>421.57896412195612</c:v>
                </c:pt>
                <c:pt idx="5">
                  <c:v>516.93243395216598</c:v>
                </c:pt>
                <c:pt idx="6">
                  <c:v>615.00191203244515</c:v>
                </c:pt>
                <c:pt idx="7">
                  <c:v>715.85789730486442</c:v>
                </c:pt>
                <c:pt idx="8">
                  <c:v>819.57262226587727</c:v>
                </c:pt>
                <c:pt idx="9">
                  <c:v>926.22009410891837</c:v>
                </c:pt>
                <c:pt idx="10">
                  <c:v>1035.8761368192845</c:v>
                </c:pt>
              </c:numCache>
            </c:numRef>
          </c:val>
          <c:smooth val="1"/>
        </c:ser>
        <c:ser>
          <c:idx val="2"/>
          <c:order val="1"/>
          <c:tx>
            <c:strRef>
              <c:f>'Skenaarioiden kust.vertailu'!$A$13</c:f>
              <c:strCache>
                <c:ptCount val="1"/>
                <c:pt idx="0">
                  <c:v>Tavoitetila 1 (kumul.)</c:v>
                </c:pt>
              </c:strCache>
            </c:strRef>
          </c:tx>
          <c:spPr>
            <a:ln w="19050">
              <a:solidFill>
                <a:srgbClr val="FFC000"/>
              </a:solidFill>
            </a:ln>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kust.vertailu'!$B$13:$L$13</c:f>
              <c:numCache>
                <c:formatCode>#,##0</c:formatCode>
                <c:ptCount val="11"/>
                <c:pt idx="0">
                  <c:v>77.468525999999997</c:v>
                </c:pt>
                <c:pt idx="1">
                  <c:v>156.75514457999998</c:v>
                </c:pt>
                <c:pt idx="2">
                  <c:v>239.24340215519999</c:v>
                </c:pt>
                <c:pt idx="3">
                  <c:v>324.24340215519999</c:v>
                </c:pt>
                <c:pt idx="4">
                  <c:v>413.24340215519999</c:v>
                </c:pt>
                <c:pt idx="5">
                  <c:v>504.24340215519999</c:v>
                </c:pt>
                <c:pt idx="6">
                  <c:v>597.24340215519999</c:v>
                </c:pt>
                <c:pt idx="7">
                  <c:v>692.24340215519999</c:v>
                </c:pt>
                <c:pt idx="8">
                  <c:v>790.24340215519999</c:v>
                </c:pt>
                <c:pt idx="9">
                  <c:v>891.24340215519999</c:v>
                </c:pt>
                <c:pt idx="10">
                  <c:v>994.24340215519999</c:v>
                </c:pt>
              </c:numCache>
            </c:numRef>
          </c:val>
          <c:smooth val="1"/>
        </c:ser>
        <c:ser>
          <c:idx val="5"/>
          <c:order val="2"/>
          <c:tx>
            <c:strRef>
              <c:f>'Skenaarioiden kust.vertailu'!$A$14</c:f>
              <c:strCache>
                <c:ptCount val="1"/>
                <c:pt idx="0">
                  <c:v>Tavoitetila 2 (kumul.)</c:v>
                </c:pt>
              </c:strCache>
            </c:strRef>
          </c:tx>
          <c:spPr>
            <a:ln w="19050">
              <a:solidFill>
                <a:srgbClr val="C00000"/>
              </a:solidFill>
            </a:ln>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kust.vertailu'!$B$14:$L$14</c:f>
              <c:numCache>
                <c:formatCode>#,##0</c:formatCode>
                <c:ptCount val="11"/>
                <c:pt idx="0">
                  <c:v>77.468525999999997</c:v>
                </c:pt>
                <c:pt idx="1">
                  <c:v>156.468526</c:v>
                </c:pt>
                <c:pt idx="2">
                  <c:v>238.468526</c:v>
                </c:pt>
                <c:pt idx="3">
                  <c:v>324.468526</c:v>
                </c:pt>
                <c:pt idx="4">
                  <c:v>414.468526</c:v>
                </c:pt>
                <c:pt idx="5">
                  <c:v>507.468526</c:v>
                </c:pt>
                <c:pt idx="6">
                  <c:v>602.468526</c:v>
                </c:pt>
                <c:pt idx="7">
                  <c:v>700.468526</c:v>
                </c:pt>
                <c:pt idx="8">
                  <c:v>801.468526</c:v>
                </c:pt>
                <c:pt idx="9">
                  <c:v>905.468526</c:v>
                </c:pt>
                <c:pt idx="10">
                  <c:v>1012.468526</c:v>
                </c:pt>
              </c:numCache>
            </c:numRef>
          </c:val>
          <c:smooth val="0"/>
        </c:ser>
        <c:dLbls>
          <c:showLegendKey val="0"/>
          <c:showVal val="0"/>
          <c:showCatName val="0"/>
          <c:showSerName val="0"/>
          <c:showPercent val="0"/>
          <c:showBubbleSize val="0"/>
        </c:dLbls>
        <c:marker val="1"/>
        <c:smooth val="0"/>
        <c:axId val="151445504"/>
        <c:axId val="151447040"/>
      </c:lineChart>
      <c:catAx>
        <c:axId val="151445504"/>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151447040"/>
        <c:crosses val="autoZero"/>
        <c:auto val="1"/>
        <c:lblAlgn val="ctr"/>
        <c:lblOffset val="100"/>
        <c:tickLblSkip val="1"/>
        <c:tickMarkSkip val="1"/>
        <c:noMultiLvlLbl val="0"/>
      </c:catAx>
      <c:valAx>
        <c:axId val="151447040"/>
        <c:scaling>
          <c:orientation val="minMax"/>
        </c:scaling>
        <c:delete val="0"/>
        <c:axPos val="l"/>
        <c:title>
          <c:tx>
            <c:rich>
              <a:bodyPr/>
              <a:lstStyle/>
              <a:p>
                <a:pPr>
                  <a:defRPr/>
                </a:pPr>
                <a:r>
                  <a:rPr lang="en-US"/>
                  <a:t>m€ </a:t>
                </a:r>
              </a:p>
            </c:rich>
          </c:tx>
          <c:layout>
            <c:manualLayout>
              <c:xMode val="edge"/>
              <c:yMode val="edge"/>
              <c:x val="6.4377177127265426E-3"/>
              <c:y val="0.3681458151064450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445504"/>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6728395061726"/>
          <c:y val="0.10813541666666668"/>
          <c:w val="0.72737345679012344"/>
          <c:h val="0.66075208333333335"/>
        </c:manualLayout>
      </c:layout>
      <c:barChart>
        <c:barDir val="col"/>
        <c:grouping val="clustered"/>
        <c:varyColors val="0"/>
        <c:ser>
          <c:idx val="1"/>
          <c:order val="0"/>
          <c:tx>
            <c:strRef>
              <c:f>'Skenaarioiden kust.vertailu'!$A$5</c:f>
              <c:strCache>
                <c:ptCount val="1"/>
                <c:pt idx="0">
                  <c:v>Nykytila (vuosikoht.)</c:v>
                </c:pt>
              </c:strCache>
            </c:strRef>
          </c:tx>
          <c:spPr>
            <a:solidFill>
              <a:srgbClr val="8AA5CB"/>
            </a:solidFill>
          </c:spPr>
          <c:invertIfNegative val="0"/>
          <c:val>
            <c:numRef>
              <c:f>'Skenaarioiden kust.vertailu'!$B$5:$L$5</c:f>
              <c:numCache>
                <c:formatCode>#,##0</c:formatCode>
                <c:ptCount val="11"/>
                <c:pt idx="0">
                  <c:v>77.468525999999997</c:v>
                </c:pt>
                <c:pt idx="1">
                  <c:v>80.483258205703791</c:v>
                </c:pt>
                <c:pt idx="2">
                  <c:v>83.76005408763011</c:v>
                </c:pt>
                <c:pt idx="3">
                  <c:v>87.160858649317234</c:v>
                </c:pt>
                <c:pt idx="4">
                  <c:v>92.706267179304945</c:v>
                </c:pt>
                <c:pt idx="5">
                  <c:v>95.353469830209846</c:v>
                </c:pt>
                <c:pt idx="6">
                  <c:v>98.069478080279211</c:v>
                </c:pt>
                <c:pt idx="7">
                  <c:v>100.85598527241926</c:v>
                </c:pt>
                <c:pt idx="8">
                  <c:v>103.71472496101283</c:v>
                </c:pt>
                <c:pt idx="9">
                  <c:v>106.64747184304116</c:v>
                </c:pt>
                <c:pt idx="10">
                  <c:v>109.65604271036625</c:v>
                </c:pt>
              </c:numCache>
            </c:numRef>
          </c:val>
        </c:ser>
        <c:ser>
          <c:idx val="3"/>
          <c:order val="1"/>
          <c:tx>
            <c:strRef>
              <c:f>'Skenaarioiden kust.vertailu'!$A$6</c:f>
              <c:strCache>
                <c:ptCount val="1"/>
                <c:pt idx="0">
                  <c:v>Tavoitetila 1 (vuosikoht.)</c:v>
                </c:pt>
              </c:strCache>
            </c:strRef>
          </c:tx>
          <c:spPr>
            <a:solidFill>
              <a:srgbClr val="FFC000"/>
            </a:solidFill>
          </c:spPr>
          <c:invertIfNegative val="0"/>
          <c:val>
            <c:numRef>
              <c:f>'Skenaarioiden kust.vertailu'!$B$6:$L$6</c:f>
              <c:numCache>
                <c:formatCode>#,##0</c:formatCode>
                <c:ptCount val="11"/>
                <c:pt idx="0">
                  <c:v>77.468525999999997</c:v>
                </c:pt>
                <c:pt idx="1">
                  <c:v>79.286618579999995</c:v>
                </c:pt>
                <c:pt idx="2">
                  <c:v>82.488257575199995</c:v>
                </c:pt>
                <c:pt idx="3">
                  <c:v>85</c:v>
                </c:pt>
                <c:pt idx="4">
                  <c:v>89</c:v>
                </c:pt>
                <c:pt idx="5">
                  <c:v>91</c:v>
                </c:pt>
                <c:pt idx="6">
                  <c:v>93</c:v>
                </c:pt>
                <c:pt idx="7">
                  <c:v>95</c:v>
                </c:pt>
                <c:pt idx="8">
                  <c:v>98</c:v>
                </c:pt>
                <c:pt idx="9">
                  <c:v>101</c:v>
                </c:pt>
                <c:pt idx="10">
                  <c:v>103</c:v>
                </c:pt>
              </c:numCache>
            </c:numRef>
          </c:val>
        </c:ser>
        <c:ser>
          <c:idx val="4"/>
          <c:order val="2"/>
          <c:tx>
            <c:strRef>
              <c:f>'Skenaarioiden kust.vertailu'!$A$7</c:f>
              <c:strCache>
                <c:ptCount val="1"/>
                <c:pt idx="0">
                  <c:v>Tavoitetila 2 (vuosikoht.)</c:v>
                </c:pt>
              </c:strCache>
            </c:strRef>
          </c:tx>
          <c:spPr>
            <a:solidFill>
              <a:srgbClr val="C00000"/>
            </a:solidFill>
          </c:spPr>
          <c:invertIfNegative val="0"/>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kust.vertailu'!$B$7:$L$7</c:f>
              <c:numCache>
                <c:formatCode>#,##0</c:formatCode>
                <c:ptCount val="11"/>
                <c:pt idx="0">
                  <c:v>77.468525999999997</c:v>
                </c:pt>
                <c:pt idx="1">
                  <c:v>79</c:v>
                </c:pt>
                <c:pt idx="2">
                  <c:v>82</c:v>
                </c:pt>
                <c:pt idx="3">
                  <c:v>86</c:v>
                </c:pt>
                <c:pt idx="4">
                  <c:v>90</c:v>
                </c:pt>
                <c:pt idx="5">
                  <c:v>93</c:v>
                </c:pt>
                <c:pt idx="6">
                  <c:v>95</c:v>
                </c:pt>
                <c:pt idx="7">
                  <c:v>98</c:v>
                </c:pt>
                <c:pt idx="8">
                  <c:v>101</c:v>
                </c:pt>
                <c:pt idx="9">
                  <c:v>104</c:v>
                </c:pt>
                <c:pt idx="10">
                  <c:v>107</c:v>
                </c:pt>
              </c:numCache>
            </c:numRef>
          </c:val>
        </c:ser>
        <c:dLbls>
          <c:showLegendKey val="0"/>
          <c:showVal val="0"/>
          <c:showCatName val="0"/>
          <c:showSerName val="0"/>
          <c:showPercent val="0"/>
          <c:showBubbleSize val="0"/>
        </c:dLbls>
        <c:gapWidth val="150"/>
        <c:axId val="151505920"/>
        <c:axId val="151507712"/>
      </c:barChart>
      <c:catAx>
        <c:axId val="1515059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1507712"/>
        <c:crosses val="autoZero"/>
        <c:auto val="1"/>
        <c:lblAlgn val="ctr"/>
        <c:lblOffset val="100"/>
        <c:tickLblSkip val="1"/>
        <c:tickMarkSkip val="1"/>
        <c:noMultiLvlLbl val="0"/>
      </c:catAx>
      <c:valAx>
        <c:axId val="151507712"/>
        <c:scaling>
          <c:orientation val="minMax"/>
        </c:scaling>
        <c:delete val="0"/>
        <c:axPos val="l"/>
        <c:title>
          <c:tx>
            <c:rich>
              <a:bodyPr/>
              <a:lstStyle/>
              <a:p>
                <a:pPr>
                  <a:defRPr/>
                </a:pPr>
                <a:r>
                  <a:rPr lang="en-US"/>
                  <a:t>m€ </a:t>
                </a:r>
              </a:p>
            </c:rich>
          </c:tx>
          <c:layout>
            <c:manualLayout>
              <c:xMode val="edge"/>
              <c:yMode val="edge"/>
              <c:x val="6.4376675137829999E-3"/>
              <c:y val="0.3681457189788915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505920"/>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10957370886581"/>
          <c:y val="9.2189351851851842E-2"/>
          <c:w val="0.70745634012961833"/>
          <c:h val="0.63426226851851852"/>
        </c:manualLayout>
      </c:layout>
      <c:barChart>
        <c:barDir val="col"/>
        <c:grouping val="clustered"/>
        <c:varyColors val="0"/>
        <c:ser>
          <c:idx val="0"/>
          <c:order val="1"/>
          <c:tx>
            <c:strRef>
              <c:f>'Skenaarioiden kust.vertailu'!$A$19</c:f>
              <c:strCache>
                <c:ptCount val="1"/>
                <c:pt idx="0">
                  <c:v>Tavoitetila 1 (vuosikoht.)</c:v>
                </c:pt>
              </c:strCache>
            </c:strRef>
          </c:tx>
          <c:spPr>
            <a:solidFill>
              <a:srgbClr val="FFC000"/>
            </a:solidFill>
          </c:spPr>
          <c:invertIfNegative val="0"/>
          <c:val>
            <c:numRef>
              <c:f>'Skenaarioiden kust.vertailu'!$B$19:$L$19</c:f>
              <c:numCache>
                <c:formatCode>#,##0</c:formatCode>
                <c:ptCount val="11"/>
                <c:pt idx="0">
                  <c:v>0</c:v>
                </c:pt>
                <c:pt idx="1">
                  <c:v>-1.1966396257037957</c:v>
                </c:pt>
                <c:pt idx="2">
                  <c:v>-1.2717965124301145</c:v>
                </c:pt>
                <c:pt idx="3">
                  <c:v>-2.1608586493172339</c:v>
                </c:pt>
                <c:pt idx="4">
                  <c:v>-3.7062671793049446</c:v>
                </c:pt>
                <c:pt idx="5">
                  <c:v>-4.3534698302098462</c:v>
                </c:pt>
                <c:pt idx="6">
                  <c:v>-5.069478080279211</c:v>
                </c:pt>
                <c:pt idx="7">
                  <c:v>-5.8559852724192609</c:v>
                </c:pt>
                <c:pt idx="8">
                  <c:v>-5.7147249610128341</c:v>
                </c:pt>
                <c:pt idx="9">
                  <c:v>-5.6474718430411599</c:v>
                </c:pt>
                <c:pt idx="10">
                  <c:v>-6.6560427103662505</c:v>
                </c:pt>
              </c:numCache>
            </c:numRef>
          </c:val>
        </c:ser>
        <c:ser>
          <c:idx val="3"/>
          <c:order val="3"/>
          <c:tx>
            <c:strRef>
              <c:f>'Skenaarioiden kust.vertailu'!$A$20</c:f>
              <c:strCache>
                <c:ptCount val="1"/>
                <c:pt idx="0">
                  <c:v>Tavoitetila 2 (vuosikoht.)</c:v>
                </c:pt>
              </c:strCache>
            </c:strRef>
          </c:tx>
          <c:spPr>
            <a:solidFill>
              <a:srgbClr val="C00000"/>
            </a:solidFill>
          </c:spPr>
          <c:invertIfNegative val="0"/>
          <c:val>
            <c:numRef>
              <c:f>'Skenaarioiden kust.vertailu'!$B$20:$L$20</c:f>
              <c:numCache>
                <c:formatCode>#,##0</c:formatCode>
                <c:ptCount val="11"/>
                <c:pt idx="0">
                  <c:v>0</c:v>
                </c:pt>
                <c:pt idx="1">
                  <c:v>-1.4832582057037911</c:v>
                </c:pt>
                <c:pt idx="2">
                  <c:v>-1.7600540876301096</c:v>
                </c:pt>
                <c:pt idx="3">
                  <c:v>-1.1608586493172339</c:v>
                </c:pt>
                <c:pt idx="4">
                  <c:v>-2.7062671793049446</c:v>
                </c:pt>
                <c:pt idx="5">
                  <c:v>-2.3534698302098462</c:v>
                </c:pt>
                <c:pt idx="6">
                  <c:v>-3.069478080279211</c:v>
                </c:pt>
                <c:pt idx="7">
                  <c:v>-2.8559852724192609</c:v>
                </c:pt>
                <c:pt idx="8">
                  <c:v>-2.7147249610128341</c:v>
                </c:pt>
                <c:pt idx="9">
                  <c:v>-2.6474718430411599</c:v>
                </c:pt>
                <c:pt idx="10">
                  <c:v>-2.6560427103662505</c:v>
                </c:pt>
              </c:numCache>
            </c:numRef>
          </c:val>
        </c:ser>
        <c:dLbls>
          <c:showLegendKey val="0"/>
          <c:showVal val="0"/>
          <c:showCatName val="0"/>
          <c:showSerName val="0"/>
          <c:showPercent val="0"/>
          <c:showBubbleSize val="0"/>
        </c:dLbls>
        <c:gapWidth val="150"/>
        <c:axId val="151838720"/>
        <c:axId val="151840256"/>
      </c:barChart>
      <c:lineChart>
        <c:grouping val="standard"/>
        <c:varyColors val="0"/>
        <c:ser>
          <c:idx val="2"/>
          <c:order val="0"/>
          <c:tx>
            <c:strRef>
              <c:f>'Skenaarioiden kust.vertailu'!$A$23</c:f>
              <c:strCache>
                <c:ptCount val="1"/>
                <c:pt idx="0">
                  <c:v>Tavoitetila 1 (kumul.)</c:v>
                </c:pt>
              </c:strCache>
            </c:strRef>
          </c:tx>
          <c:spPr>
            <a:ln w="19050">
              <a:solidFill>
                <a:srgbClr val="FFC000"/>
              </a:solidFill>
            </a:ln>
          </c:spPr>
          <c:marker>
            <c:symbol val="none"/>
          </c:marker>
          <c:dLbls>
            <c:dLblPos val="b"/>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'Skenaarioiden kust.vertailu'!$B$23:$L$23</c:f>
              <c:numCache>
                <c:formatCode>#,##0</c:formatCode>
                <c:ptCount val="11"/>
                <c:pt idx="0">
                  <c:v>0</c:v>
                </c:pt>
                <c:pt idx="1">
                  <c:v>-1.1966396257037957</c:v>
                </c:pt>
                <c:pt idx="2">
                  <c:v>-2.4684361381339102</c:v>
                </c:pt>
                <c:pt idx="3">
                  <c:v>-4.6292947874511441</c:v>
                </c:pt>
                <c:pt idx="4">
                  <c:v>-8.3355619667560887</c:v>
                </c:pt>
                <c:pt idx="5">
                  <c:v>-12.689031796965935</c:v>
                </c:pt>
                <c:pt idx="6">
                  <c:v>-17.758509877245146</c:v>
                </c:pt>
                <c:pt idx="7">
                  <c:v>-23.614495149664407</c:v>
                </c:pt>
                <c:pt idx="8">
                  <c:v>-29.329220110677241</c:v>
                </c:pt>
                <c:pt idx="9">
                  <c:v>-34.976691953718401</c:v>
                </c:pt>
                <c:pt idx="10">
                  <c:v>-41.632734664084651</c:v>
                </c:pt>
              </c:numCache>
            </c:numRef>
          </c:val>
          <c:smooth val="1"/>
        </c:ser>
        <c:ser>
          <c:idx val="1"/>
          <c:order val="2"/>
          <c:tx>
            <c:strRef>
              <c:f>'Skenaarioiden kust.vertailu'!$A$24</c:f>
              <c:strCache>
                <c:ptCount val="1"/>
                <c:pt idx="0">
                  <c:v>Tavoitetila 2 (kumul.)</c:v>
                </c:pt>
              </c:strCache>
            </c:strRef>
          </c:tx>
          <c:spPr>
            <a:ln w="19050">
              <a:solidFill>
                <a:srgbClr val="C00000"/>
              </a:solidFill>
            </a:ln>
          </c:spPr>
          <c:marker>
            <c:symbol val="none"/>
          </c:marker>
          <c:dLbls>
            <c:dLblPos val="b"/>
            <c:showLegendKey val="0"/>
            <c:showVal val="1"/>
            <c:showCatName val="0"/>
            <c:showSerName val="0"/>
            <c:showPercent val="0"/>
            <c:showBubbleSize val="0"/>
            <c:showLeaderLines val="0"/>
          </c:dLbls>
          <c:val>
            <c:numRef>
              <c:f>'Skenaarioiden kust.vertailu'!$B$24:$L$24</c:f>
              <c:numCache>
                <c:formatCode>#,##0</c:formatCode>
                <c:ptCount val="11"/>
                <c:pt idx="0">
                  <c:v>0</c:v>
                </c:pt>
                <c:pt idx="1">
                  <c:v>-1.4832582057037911</c:v>
                </c:pt>
                <c:pt idx="2">
                  <c:v>-3.2433122933339007</c:v>
                </c:pt>
                <c:pt idx="3">
                  <c:v>-4.4041709426511346</c:v>
                </c:pt>
                <c:pt idx="4">
                  <c:v>-7.1104381219560793</c:v>
                </c:pt>
                <c:pt idx="5">
                  <c:v>-9.4639079521659255</c:v>
                </c:pt>
                <c:pt idx="6">
                  <c:v>-12.533386032445136</c:v>
                </c:pt>
                <c:pt idx="7">
                  <c:v>-15.389371304864397</c:v>
                </c:pt>
                <c:pt idx="8">
                  <c:v>-18.104096265877232</c:v>
                </c:pt>
                <c:pt idx="9">
                  <c:v>-20.751568108918391</c:v>
                </c:pt>
                <c:pt idx="10">
                  <c:v>-23.407610819284642</c:v>
                </c:pt>
              </c:numCache>
            </c:numRef>
          </c:val>
          <c:smooth val="0"/>
        </c:ser>
        <c:dLbls>
          <c:showLegendKey val="0"/>
          <c:showVal val="0"/>
          <c:showCatName val="0"/>
          <c:showSerName val="0"/>
          <c:showPercent val="0"/>
          <c:showBubbleSize val="0"/>
        </c:dLbls>
        <c:marker val="1"/>
        <c:smooth val="0"/>
        <c:axId val="151838720"/>
        <c:axId val="151840256"/>
      </c:lineChart>
      <c:catAx>
        <c:axId val="1518387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1840256"/>
        <c:crosses val="autoZero"/>
        <c:auto val="1"/>
        <c:lblAlgn val="ctr"/>
        <c:lblOffset val="100"/>
        <c:tickLblSkip val="1"/>
        <c:tickMarkSkip val="1"/>
        <c:noMultiLvlLbl val="0"/>
      </c:catAx>
      <c:valAx>
        <c:axId val="151840256"/>
        <c:scaling>
          <c:orientation val="minMax"/>
        </c:scaling>
        <c:delete val="0"/>
        <c:axPos val="l"/>
        <c:title>
          <c:tx>
            <c:rich>
              <a:bodyPr/>
              <a:lstStyle/>
              <a:p>
                <a:pPr>
                  <a:defRPr/>
                </a:pPr>
                <a:r>
                  <a:rPr lang="en-US"/>
                  <a:t>m€</a:t>
                </a:r>
              </a:p>
            </c:rich>
          </c:tx>
          <c:layout>
            <c:manualLayout>
              <c:xMode val="edge"/>
              <c:yMode val="edge"/>
              <c:x val="2.3605055946953998E-2"/>
              <c:y val="0.3681458151064450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838720"/>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Palveluiden piiriin kuuluvien lasten kokonaislukumäärä</a:t>
            </a:r>
          </a:p>
        </c:rich>
      </c:tx>
      <c:layout>
        <c:manualLayout>
          <c:xMode val="edge"/>
          <c:yMode val="edge"/>
          <c:x val="1.0729524194091133E-2"/>
          <c:y val="3.4129714048901784E-2"/>
        </c:manualLayout>
      </c:layout>
      <c:overlay val="0"/>
      <c:spPr>
        <a:noFill/>
        <a:ln w="25400">
          <a:noFill/>
        </a:ln>
      </c:spPr>
    </c:title>
    <c:autoTitleDeleted val="0"/>
    <c:plotArea>
      <c:layout>
        <c:manualLayout>
          <c:layoutTarget val="inner"/>
          <c:xMode val="edge"/>
          <c:yMode val="edge"/>
          <c:x val="0.12231772473272855"/>
          <c:y val="0.16723549488054651"/>
          <c:w val="0.61802639864957865"/>
          <c:h val="0.74061433447099123"/>
        </c:manualLayout>
      </c:layout>
      <c:barChart>
        <c:barDir val="col"/>
        <c:grouping val="stacked"/>
        <c:varyColors val="0"/>
        <c:ser>
          <c:idx val="0"/>
          <c:order val="0"/>
          <c:tx>
            <c:strRef>
              <c:f>Ennusteet!$A$5</c:f>
              <c:strCache>
                <c:ptCount val="1"/>
                <c:pt idx="0">
                  <c:v>0 - 3 vuotiaat päiväkotihoidossa</c:v>
                </c:pt>
              </c:strCache>
            </c:strRef>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Ennusteet!$B$5:$L$5</c:f>
              <c:numCache>
                <c:formatCode>#,##0</c:formatCode>
                <c:ptCount val="11"/>
                <c:pt idx="0">
                  <c:v>1502</c:v>
                </c:pt>
                <c:pt idx="1">
                  <c:v>1597.76</c:v>
                </c:pt>
                <c:pt idx="2">
                  <c:v>1630.24</c:v>
                </c:pt>
                <c:pt idx="3">
                  <c:v>1767.1499999999999</c:v>
                </c:pt>
                <c:pt idx="4">
                  <c:v>1734.4</c:v>
                </c:pt>
                <c:pt idx="5">
                  <c:v>1858.2700000000002</c:v>
                </c:pt>
                <c:pt idx="6">
                  <c:v>1873.7400000000002</c:v>
                </c:pt>
                <c:pt idx="7">
                  <c:v>2000.34</c:v>
                </c:pt>
                <c:pt idx="8">
                  <c:v>2016.72</c:v>
                </c:pt>
                <c:pt idx="9">
                  <c:v>2033.1</c:v>
                </c:pt>
                <c:pt idx="10">
                  <c:v>2049.48</c:v>
                </c:pt>
              </c:numCache>
            </c:numRef>
          </c:val>
        </c:ser>
        <c:ser>
          <c:idx val="1"/>
          <c:order val="1"/>
          <c:tx>
            <c:strRef>
              <c:f>Ennusteet!$A$6</c:f>
              <c:strCache>
                <c:ptCount val="1"/>
                <c:pt idx="0">
                  <c:v>&gt; 3 vuotiaat päiväkotihoidossa</c:v>
                </c:pt>
              </c:strCache>
            </c:strRef>
          </c:tx>
          <c:spPr>
            <a:solidFill>
              <a:srgbClr val="B0DDA7"/>
            </a:solidFill>
          </c:spPr>
          <c:invertIfNegative val="0"/>
          <c:dLbls>
            <c:delete val="1"/>
          </c:dLbls>
          <c:val>
            <c:numRef>
              <c:f>Ennusteet!$B$6:$L$6</c:f>
              <c:numCache>
                <c:formatCode>#,##0</c:formatCode>
                <c:ptCount val="11"/>
                <c:pt idx="0">
                  <c:v>4696</c:v>
                </c:pt>
                <c:pt idx="1">
                  <c:v>4593.5600000000004</c:v>
                </c:pt>
                <c:pt idx="2">
                  <c:v>4686.9400000000005</c:v>
                </c:pt>
                <c:pt idx="3">
                  <c:v>4781.7</c:v>
                </c:pt>
                <c:pt idx="4">
                  <c:v>4986.4000000000005</c:v>
                </c:pt>
                <c:pt idx="5">
                  <c:v>5028.26</c:v>
                </c:pt>
                <c:pt idx="6">
                  <c:v>5070.1200000000017</c:v>
                </c:pt>
                <c:pt idx="7">
                  <c:v>5111.9800000000005</c:v>
                </c:pt>
                <c:pt idx="8">
                  <c:v>5153.84</c:v>
                </c:pt>
                <c:pt idx="9">
                  <c:v>5195.7</c:v>
                </c:pt>
                <c:pt idx="10">
                  <c:v>5237.5600000000004</c:v>
                </c:pt>
              </c:numCache>
            </c:numRef>
          </c:val>
        </c:ser>
        <c:ser>
          <c:idx val="3"/>
          <c:order val="2"/>
          <c:tx>
            <c:strRef>
              <c:f>Ennusteet!$A$7</c:f>
              <c:strCache>
                <c:ptCount val="1"/>
                <c:pt idx="0">
                  <c:v>Perhepäivähoito (oma tuotanto)</c:v>
                </c:pt>
              </c:strCache>
            </c:strRef>
          </c:tx>
          <c:spPr>
            <a:solidFill>
              <a:srgbClr val="CCD6E3"/>
            </a:solidFill>
          </c:spPr>
          <c:invertIfNegative val="0"/>
          <c:dLbls>
            <c:delete val="1"/>
          </c:dLbls>
          <c:val>
            <c:numRef>
              <c:f>Ennusteet!$B$7:$L$7</c:f>
              <c:numCache>
                <c:formatCode>#,##0</c:formatCode>
                <c:ptCount val="11"/>
                <c:pt idx="0">
                  <c:v>447</c:v>
                </c:pt>
                <c:pt idx="1">
                  <c:v>399.44</c:v>
                </c:pt>
                <c:pt idx="2">
                  <c:v>407.56</c:v>
                </c:pt>
                <c:pt idx="3">
                  <c:v>311.84999999999997</c:v>
                </c:pt>
                <c:pt idx="4">
                  <c:v>325.2</c:v>
                </c:pt>
                <c:pt idx="5">
                  <c:v>218.62</c:v>
                </c:pt>
                <c:pt idx="6">
                  <c:v>220.44</c:v>
                </c:pt>
                <c:pt idx="7">
                  <c:v>111.13</c:v>
                </c:pt>
                <c:pt idx="8">
                  <c:v>112.04</c:v>
                </c:pt>
                <c:pt idx="9">
                  <c:v>112.95</c:v>
                </c:pt>
                <c:pt idx="10">
                  <c:v>113.86</c:v>
                </c:pt>
              </c:numCache>
            </c:numRef>
          </c:val>
        </c:ser>
        <c:ser>
          <c:idx val="2"/>
          <c:order val="3"/>
          <c:tx>
            <c:strRef>
              <c:f>Ennusteet!$A$8</c:f>
              <c:strCache>
                <c:ptCount val="1"/>
                <c:pt idx="0">
                  <c:v>Erityisen tuen piiriin kuuluvat lapset</c:v>
                </c:pt>
              </c:strCache>
            </c:strRef>
          </c:tx>
          <c:spPr>
            <a:solidFill>
              <a:srgbClr val="FFC08B"/>
            </a:solidFill>
          </c:spPr>
          <c:invertIfNegative val="0"/>
          <c:dLbls>
            <c:delete val="1"/>
          </c:dLbls>
          <c:val>
            <c:numRef>
              <c:f>Ennusteet!$B$8:$L$8</c:f>
              <c:numCache>
                <c:formatCode>#,##0</c:formatCode>
                <c:ptCount val="11"/>
                <c:pt idx="0">
                  <c:v>443</c:v>
                </c:pt>
                <c:pt idx="1">
                  <c:v>499.3</c:v>
                </c:pt>
                <c:pt idx="2">
                  <c:v>509.45000000000005</c:v>
                </c:pt>
                <c:pt idx="3">
                  <c:v>519.75</c:v>
                </c:pt>
                <c:pt idx="4">
                  <c:v>542</c:v>
                </c:pt>
                <c:pt idx="5">
                  <c:v>546.55000000000007</c:v>
                </c:pt>
                <c:pt idx="6">
                  <c:v>551.1</c:v>
                </c:pt>
                <c:pt idx="7">
                  <c:v>555.65</c:v>
                </c:pt>
                <c:pt idx="8">
                  <c:v>560.20000000000005</c:v>
                </c:pt>
                <c:pt idx="9">
                  <c:v>564.75</c:v>
                </c:pt>
                <c:pt idx="10">
                  <c:v>569.30000000000007</c:v>
                </c:pt>
              </c:numCache>
            </c:numRef>
          </c:val>
        </c:ser>
        <c:ser>
          <c:idx val="4"/>
          <c:order val="4"/>
          <c:tx>
            <c:strRef>
              <c:f>Ennusteet!$A$9</c:f>
              <c:strCache>
                <c:ptCount val="1"/>
                <c:pt idx="0">
                  <c:v>Avoimen toiminnan piirissä olevat lapset</c:v>
                </c:pt>
              </c:strCache>
            </c:strRef>
          </c:tx>
          <c:invertIfNegative val="0"/>
          <c:dLbls>
            <c:delete val="1"/>
          </c:dLbls>
          <c:val>
            <c:numRef>
              <c:f>Ennusteet!$B$9:$L$9</c:f>
              <c:numCache>
                <c:formatCode>#,##0</c:formatCode>
                <c:ptCount val="11"/>
                <c:pt idx="0">
                  <c:v>482</c:v>
                </c:pt>
                <c:pt idx="1">
                  <c:v>599.16</c:v>
                </c:pt>
                <c:pt idx="2">
                  <c:v>611.3399999999998</c:v>
                </c:pt>
                <c:pt idx="3">
                  <c:v>623.69999999999993</c:v>
                </c:pt>
                <c:pt idx="4">
                  <c:v>758.80000000000007</c:v>
                </c:pt>
                <c:pt idx="5">
                  <c:v>765.1700000000003</c:v>
                </c:pt>
                <c:pt idx="6">
                  <c:v>771.54000000000008</c:v>
                </c:pt>
                <c:pt idx="7">
                  <c:v>777.91000000000008</c:v>
                </c:pt>
                <c:pt idx="8">
                  <c:v>784.28000000000031</c:v>
                </c:pt>
                <c:pt idx="9">
                  <c:v>790.65000000000009</c:v>
                </c:pt>
                <c:pt idx="10">
                  <c:v>797.0200000000001</c:v>
                </c:pt>
              </c:numCache>
            </c:numRef>
          </c:val>
        </c:ser>
        <c:ser>
          <c:idx val="5"/>
          <c:order val="5"/>
          <c:tx>
            <c:strRef>
              <c:f>Ennusteet!$A$10</c:f>
              <c:strCache>
                <c:ptCount val="1"/>
                <c:pt idx="0">
                  <c:v>Kotihoidon tuen piirissä olevat lapset</c:v>
                </c:pt>
              </c:strCache>
            </c:strRef>
          </c:tx>
          <c:invertIfNegative val="0"/>
          <c:dLbls>
            <c:delete val="1"/>
          </c:dLbls>
          <c:val>
            <c:numRef>
              <c:f>Ennusteet!$B$10:$L$10</c:f>
              <c:numCache>
                <c:formatCode>#,##0</c:formatCode>
                <c:ptCount val="11"/>
                <c:pt idx="0">
                  <c:v>2234</c:v>
                </c:pt>
                <c:pt idx="1">
                  <c:v>2296.7799999999997</c:v>
                </c:pt>
                <c:pt idx="2">
                  <c:v>2343.4700000000012</c:v>
                </c:pt>
                <c:pt idx="3">
                  <c:v>2390.8500000000008</c:v>
                </c:pt>
                <c:pt idx="4">
                  <c:v>2493.2000000000003</c:v>
                </c:pt>
                <c:pt idx="5">
                  <c:v>2514.13</c:v>
                </c:pt>
                <c:pt idx="6">
                  <c:v>2535.06</c:v>
                </c:pt>
                <c:pt idx="7">
                  <c:v>2555.9900000000002</c:v>
                </c:pt>
                <c:pt idx="8">
                  <c:v>2576.92</c:v>
                </c:pt>
                <c:pt idx="9">
                  <c:v>2597.8500000000008</c:v>
                </c:pt>
                <c:pt idx="10">
                  <c:v>2618.7799999999997</c:v>
                </c:pt>
              </c:numCache>
            </c:numRef>
          </c:val>
        </c:ser>
        <c:dLbls>
          <c:showLegendKey val="0"/>
          <c:showVal val="1"/>
          <c:showCatName val="0"/>
          <c:showSerName val="0"/>
          <c:showPercent val="0"/>
          <c:showBubbleSize val="0"/>
        </c:dLbls>
        <c:gapWidth val="40"/>
        <c:overlap val="100"/>
        <c:axId val="151188608"/>
        <c:axId val="150220800"/>
      </c:barChart>
      <c:lineChart>
        <c:grouping val="stacked"/>
        <c:varyColors val="0"/>
        <c:ser>
          <c:idx val="6"/>
          <c:order val="6"/>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1"/>
          <c:showCatName val="0"/>
          <c:showSerName val="0"/>
          <c:showPercent val="0"/>
          <c:showBubbleSize val="0"/>
        </c:dLbls>
        <c:marker val="1"/>
        <c:smooth val="0"/>
        <c:axId val="151188608"/>
        <c:axId val="150220800"/>
      </c:lineChart>
      <c:catAx>
        <c:axId val="15118860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0220800"/>
        <c:crosses val="autoZero"/>
        <c:auto val="1"/>
        <c:lblAlgn val="ctr"/>
        <c:lblOffset val="100"/>
        <c:tickLblSkip val="1"/>
        <c:tickMarkSkip val="1"/>
        <c:noMultiLvlLbl val="0"/>
      </c:catAx>
      <c:valAx>
        <c:axId val="150220800"/>
        <c:scaling>
          <c:orientation val="minMax"/>
        </c:scaling>
        <c:delete val="0"/>
        <c:axPos val="l"/>
        <c:title>
          <c:tx>
            <c:rich>
              <a:bodyPr/>
              <a:lstStyle/>
              <a:p>
                <a:pPr>
                  <a:defRPr/>
                </a:pPr>
                <a:r>
                  <a:rPr lang="en-US"/>
                  <a:t>kpl</a:t>
                </a:r>
              </a:p>
            </c:rich>
          </c:tx>
          <c:layout>
            <c:manualLayout>
              <c:xMode val="edge"/>
              <c:yMode val="edge"/>
              <c:x val="8.5837988200193008E-3"/>
              <c:y val="0.5085322558364409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151188608"/>
        <c:crosses val="autoZero"/>
        <c:crossBetween val="between"/>
      </c:valAx>
      <c:spPr>
        <a:noFill/>
        <a:ln w="25400">
          <a:noFill/>
        </a:ln>
      </c:spPr>
    </c:plotArea>
    <c:legend>
      <c:legendPos val="r"/>
      <c:layout>
        <c:manualLayout>
          <c:xMode val="edge"/>
          <c:yMode val="edge"/>
          <c:x val="0.76108822935594589"/>
          <c:y val="0.22096974720265228"/>
          <c:w val="0.2246057383852659"/>
          <c:h val="0.6600207210940745"/>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Asiakaspaikkojen jakauma järjestämistavoittain nykytilan jatkuessa</a:t>
            </a:r>
          </a:p>
        </c:rich>
      </c:tx>
      <c:layout>
        <c:manualLayout>
          <c:xMode val="edge"/>
          <c:yMode val="edge"/>
          <c:x val="1.0729703563174006E-2"/>
          <c:y val="3.4129655361707228E-2"/>
        </c:manualLayout>
      </c:layout>
      <c:overlay val="0"/>
      <c:spPr>
        <a:noFill/>
        <a:ln w="25400">
          <a:noFill/>
        </a:ln>
      </c:spPr>
    </c:title>
    <c:autoTitleDeleted val="0"/>
    <c:plotArea>
      <c:layout>
        <c:manualLayout>
          <c:layoutTarget val="inner"/>
          <c:xMode val="edge"/>
          <c:yMode val="edge"/>
          <c:x val="0.12231772473272855"/>
          <c:y val="0.16723549488054651"/>
          <c:w val="0.61802639864957865"/>
          <c:h val="0.74061433447099123"/>
        </c:manualLayout>
      </c:layout>
      <c:barChart>
        <c:barDir val="col"/>
        <c:grouping val="stacked"/>
        <c:varyColors val="0"/>
        <c:ser>
          <c:idx val="0"/>
          <c:order val="0"/>
          <c:tx>
            <c:strRef>
              <c:f>Ennusteet!$A$292</c:f>
              <c:strCache>
                <c:ptCount val="1"/>
                <c:pt idx="0">
                  <c:v>Oma tuotanto</c:v>
                </c:pt>
              </c:strCache>
            </c:strRef>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Ennusteet!$B$292:$L$292</c:f>
              <c:numCache>
                <c:formatCode>#,##0</c:formatCode>
                <c:ptCount val="11"/>
                <c:pt idx="0">
                  <c:v>8270</c:v>
                </c:pt>
                <c:pt idx="1">
                  <c:v>8423.5230518155931</c:v>
                </c:pt>
                <c:pt idx="2">
                  <c:v>8594.760301917584</c:v>
                </c:pt>
                <c:pt idx="3">
                  <c:v>8768.5281517747844</c:v>
                </c:pt>
                <c:pt idx="4">
                  <c:v>9143.9004487964139</c:v>
                </c:pt>
                <c:pt idx="5">
                  <c:v>9220.6619747041987</c:v>
                </c:pt>
                <c:pt idx="6">
                  <c:v>9297.4235006119943</c:v>
                </c:pt>
                <c:pt idx="7">
                  <c:v>9374.1850265197882</c:v>
                </c:pt>
                <c:pt idx="8">
                  <c:v>9450.9465524275802</c:v>
                </c:pt>
                <c:pt idx="9">
                  <c:v>9527.7080783353758</c:v>
                </c:pt>
                <c:pt idx="10">
                  <c:v>9604.4696042431606</c:v>
                </c:pt>
              </c:numCache>
            </c:numRef>
          </c:val>
        </c:ser>
        <c:ser>
          <c:idx val="1"/>
          <c:order val="1"/>
          <c:tx>
            <c:strRef>
              <c:f>Ennusteet!$A$293</c:f>
              <c:strCache>
                <c:ptCount val="1"/>
                <c:pt idx="0">
                  <c:v>Ostopalvelu</c:v>
                </c:pt>
              </c:strCache>
            </c:strRef>
          </c:tx>
          <c:spPr>
            <a:solidFill>
              <a:srgbClr val="B0DDA7"/>
            </a:solidFill>
          </c:spPr>
          <c:invertIfNegative val="0"/>
          <c:dLbls>
            <c:delete val="1"/>
          </c:dLbls>
          <c:val>
            <c:numRef>
              <c:f>Ennusteet!$B$293:$L$293</c:f>
              <c:numCache>
                <c:formatCode>#,##0</c:formatCode>
                <c:ptCount val="11"/>
                <c:pt idx="0">
                  <c:v>248</c:v>
                </c:pt>
                <c:pt idx="1">
                  <c:v>252.6038351693185</c:v>
                </c:pt>
                <c:pt idx="2">
                  <c:v>257.73888208894328</c:v>
                </c:pt>
                <c:pt idx="3">
                  <c:v>262.94981640146875</c:v>
                </c:pt>
                <c:pt idx="4">
                  <c:v>274.20644634842915</c:v>
                </c:pt>
                <c:pt idx="5">
                  <c:v>276.5083639330885</c:v>
                </c:pt>
                <c:pt idx="6">
                  <c:v>278.81028151774797</c:v>
                </c:pt>
                <c:pt idx="7">
                  <c:v>281.11219910240715</c:v>
                </c:pt>
                <c:pt idx="8">
                  <c:v>283.4141166870665</c:v>
                </c:pt>
                <c:pt idx="9">
                  <c:v>285.71603427172568</c:v>
                </c:pt>
                <c:pt idx="10">
                  <c:v>288.0179518563852</c:v>
                </c:pt>
              </c:numCache>
            </c:numRef>
          </c:val>
        </c:ser>
        <c:ser>
          <c:idx val="3"/>
          <c:order val="2"/>
          <c:tx>
            <c:strRef>
              <c:f>Ennusteet!$A$294</c:f>
              <c:strCache>
                <c:ptCount val="1"/>
                <c:pt idx="0">
                  <c:v>Yksityisen hoidon tuki</c:v>
                </c:pt>
              </c:strCache>
            </c:strRef>
          </c:tx>
          <c:spPr>
            <a:solidFill>
              <a:srgbClr val="CCD6E3"/>
            </a:solidFill>
          </c:spPr>
          <c:invertIfNegative val="0"/>
          <c:dLbls>
            <c:delete val="1"/>
          </c:dLbls>
          <c:val>
            <c:numRef>
              <c:f>Ennusteet!$B$294:$L$294</c:f>
              <c:numCache>
                <c:formatCode>#,##0</c:formatCode>
                <c:ptCount val="11"/>
                <c:pt idx="0">
                  <c:v>735.00000000000011</c:v>
                </c:pt>
                <c:pt idx="1">
                  <c:v>748.64443084455331</c:v>
                </c:pt>
                <c:pt idx="2">
                  <c:v>763.86321909424714</c:v>
                </c:pt>
                <c:pt idx="3">
                  <c:v>779.30691554467569</c:v>
                </c:pt>
                <c:pt idx="4">
                  <c:v>812.66829865361103</c:v>
                </c:pt>
                <c:pt idx="5">
                  <c:v>819.49051407588752</c:v>
                </c:pt>
                <c:pt idx="6">
                  <c:v>826.31272949816389</c:v>
                </c:pt>
                <c:pt idx="7">
                  <c:v>833.13494492044072</c:v>
                </c:pt>
                <c:pt idx="8">
                  <c:v>839.95716034271709</c:v>
                </c:pt>
                <c:pt idx="9">
                  <c:v>846.77937576499414</c:v>
                </c:pt>
                <c:pt idx="10">
                  <c:v>853.60159118727051</c:v>
                </c:pt>
              </c:numCache>
            </c:numRef>
          </c:val>
        </c:ser>
        <c:ser>
          <c:idx val="2"/>
          <c:order val="3"/>
          <c:tx>
            <c:strRef>
              <c:f>Ennusteet!$A$295</c:f>
              <c:strCache>
                <c:ptCount val="1"/>
                <c:pt idx="0">
                  <c:v>Palveluseteli</c:v>
                </c:pt>
              </c:strCache>
            </c:strRef>
          </c:tx>
          <c:spPr>
            <a:solidFill>
              <a:srgbClr val="FFC08B"/>
            </a:solidFill>
          </c:spPr>
          <c:invertIfNegative val="0"/>
          <c:dLbls>
            <c:delete val="1"/>
          </c:dLbls>
          <c:val>
            <c:numRef>
              <c:f>Ennusteet!$B$295:$L$295</c:f>
              <c:numCache>
                <c:formatCode>#,##0</c:formatCode>
                <c:ptCount val="11"/>
                <c:pt idx="0">
                  <c:v>551</c:v>
                </c:pt>
                <c:pt idx="1">
                  <c:v>561.22868217054292</c:v>
                </c:pt>
                <c:pt idx="2">
                  <c:v>572.63759689922438</c:v>
                </c:pt>
                <c:pt idx="3">
                  <c:v>584.21511627907</c:v>
                </c:pt>
                <c:pt idx="4">
                  <c:v>609.22480620155079</c:v>
                </c:pt>
                <c:pt idx="5">
                  <c:v>614.33914728682169</c:v>
                </c:pt>
                <c:pt idx="6">
                  <c:v>619.45348837209303</c:v>
                </c:pt>
                <c:pt idx="7">
                  <c:v>624.56782945736438</c:v>
                </c:pt>
                <c:pt idx="8">
                  <c:v>629.68217054263596</c:v>
                </c:pt>
                <c:pt idx="9">
                  <c:v>634.79651162790719</c:v>
                </c:pt>
                <c:pt idx="10">
                  <c:v>639.91085271317843</c:v>
                </c:pt>
              </c:numCache>
            </c:numRef>
          </c:val>
        </c:ser>
        <c:dLbls>
          <c:showLegendKey val="0"/>
          <c:showVal val="1"/>
          <c:showCatName val="0"/>
          <c:showSerName val="0"/>
          <c:showPercent val="0"/>
          <c:showBubbleSize val="0"/>
        </c:dLbls>
        <c:gapWidth val="40"/>
        <c:overlap val="100"/>
        <c:axId val="150882176"/>
        <c:axId val="150901504"/>
      </c:barChart>
      <c:lineChart>
        <c:grouping val="standard"/>
        <c:varyColors val="0"/>
        <c:ser>
          <c:idx val="4"/>
          <c:order val="4"/>
          <c:tx>
            <c:v>YHTEENSÄ</c:v>
          </c:tx>
          <c:spPr>
            <a:ln>
              <a:noFill/>
            </a:ln>
          </c:spPr>
          <c:marker>
            <c:symbol val="none"/>
          </c:marker>
          <c:dLbls>
            <c:dLblPos val="t"/>
            <c:showLegendKey val="0"/>
            <c:showVal val="1"/>
            <c:showCatName val="0"/>
            <c:showSerName val="0"/>
            <c:showPercent val="0"/>
            <c:showBubbleSize val="0"/>
            <c:showLeaderLines val="0"/>
          </c:dLbls>
          <c:val>
            <c:numRef>
              <c:f>Ennusteet!$B$291:$L$291</c:f>
              <c:numCache>
                <c:formatCode>#,##0</c:formatCode>
                <c:ptCount val="11"/>
                <c:pt idx="0">
                  <c:v>9804</c:v>
                </c:pt>
                <c:pt idx="1">
                  <c:v>9986</c:v>
                </c:pt>
                <c:pt idx="2">
                  <c:v>10189</c:v>
                </c:pt>
                <c:pt idx="3">
                  <c:v>10395</c:v>
                </c:pt>
                <c:pt idx="4">
                  <c:v>10840</c:v>
                </c:pt>
                <c:pt idx="5">
                  <c:v>10931</c:v>
                </c:pt>
                <c:pt idx="6">
                  <c:v>11022</c:v>
                </c:pt>
                <c:pt idx="7">
                  <c:v>11113</c:v>
                </c:pt>
                <c:pt idx="8">
                  <c:v>11204</c:v>
                </c:pt>
                <c:pt idx="9">
                  <c:v>11294.999999999993</c:v>
                </c:pt>
                <c:pt idx="10">
                  <c:v>11386.000000000004</c:v>
                </c:pt>
              </c:numCache>
            </c:numRef>
          </c:val>
          <c:smooth val="0"/>
        </c:ser>
        <c:dLbls>
          <c:showLegendKey val="0"/>
          <c:showVal val="1"/>
          <c:showCatName val="0"/>
          <c:showSerName val="0"/>
          <c:showPercent val="0"/>
          <c:showBubbleSize val="0"/>
        </c:dLbls>
        <c:marker val="1"/>
        <c:smooth val="0"/>
        <c:axId val="150882176"/>
        <c:axId val="150901504"/>
      </c:lineChart>
      <c:catAx>
        <c:axId val="15088217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0901504"/>
        <c:crosses val="autoZero"/>
        <c:auto val="1"/>
        <c:lblAlgn val="ctr"/>
        <c:lblOffset val="100"/>
        <c:tickLblSkip val="1"/>
        <c:tickMarkSkip val="1"/>
        <c:noMultiLvlLbl val="0"/>
      </c:catAx>
      <c:valAx>
        <c:axId val="150901504"/>
        <c:scaling>
          <c:orientation val="minMax"/>
        </c:scaling>
        <c:delete val="0"/>
        <c:axPos val="l"/>
        <c:title>
          <c:tx>
            <c:rich>
              <a:bodyPr/>
              <a:lstStyle/>
              <a:p>
                <a:pPr>
                  <a:defRPr/>
                </a:pPr>
                <a:r>
                  <a:rPr lang="en-US"/>
                  <a:t>kpl</a:t>
                </a:r>
              </a:p>
            </c:rich>
          </c:tx>
          <c:layout>
            <c:manualLayout>
              <c:xMode val="edge"/>
              <c:yMode val="edge"/>
              <c:x val="8.5836285389699566E-3"/>
              <c:y val="0.5085324138404265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150882176"/>
        <c:crosses val="autoZero"/>
        <c:crossBetween val="between"/>
      </c:valAx>
      <c:spPr>
        <a:noFill/>
        <a:ln w="25400">
          <a:noFill/>
        </a:ln>
      </c:spPr>
    </c:plotArea>
    <c:legend>
      <c:legendPos val="r"/>
      <c:layout>
        <c:manualLayout>
          <c:xMode val="edge"/>
          <c:yMode val="edge"/>
          <c:x val="0.74392089048570498"/>
          <c:y val="0.31399310380320128"/>
          <c:w val="0.22557381819809838"/>
          <c:h val="0.30216698402895747"/>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vuosikohtaisista kokonaiskustannnuksista nykytilanteen jatkuessa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62"/>
          <c:w val="0.75894179536571038"/>
          <c:h val="0.76350273761595011"/>
        </c:manualLayout>
      </c:layout>
      <c:barChart>
        <c:barDir val="col"/>
        <c:grouping val="clustered"/>
        <c:varyColors val="0"/>
        <c:ser>
          <c:idx val="1"/>
          <c:order val="0"/>
          <c:tx>
            <c:strRef>
              <c:f>Ennusteet!$A$287</c:f>
              <c:strCache>
                <c:ptCount val="1"/>
                <c:pt idx="0">
                  <c:v>Nykytila (vuosikohtainen)</c:v>
                </c:pt>
              </c:strCache>
            </c:strRef>
          </c:tx>
          <c:spPr>
            <a:solidFill>
              <a:srgbClr val="8AA5CB"/>
            </a:solidFill>
          </c:spPr>
          <c:invertIfNegative val="0"/>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Ennusteet!$B$287:$L$287</c:f>
              <c:numCache>
                <c:formatCode>#,##0</c:formatCode>
                <c:ptCount val="11"/>
                <c:pt idx="0">
                  <c:v>77.468525999999997</c:v>
                </c:pt>
                <c:pt idx="1">
                  <c:v>80.483258205703791</c:v>
                </c:pt>
                <c:pt idx="2">
                  <c:v>83.760054087630124</c:v>
                </c:pt>
                <c:pt idx="3">
                  <c:v>87.160877751061179</c:v>
                </c:pt>
                <c:pt idx="4">
                  <c:v>92.706267179304945</c:v>
                </c:pt>
                <c:pt idx="5">
                  <c:v>95.353531106694348</c:v>
                </c:pt>
                <c:pt idx="6">
                  <c:v>98.069478080279211</c:v>
                </c:pt>
                <c:pt idx="7">
                  <c:v>100.85605160901656</c:v>
                </c:pt>
                <c:pt idx="8">
                  <c:v>103.71472496101289</c:v>
                </c:pt>
                <c:pt idx="9">
                  <c:v>106.64747184304115</c:v>
                </c:pt>
                <c:pt idx="10">
                  <c:v>109.65604271036622</c:v>
                </c:pt>
              </c:numCache>
            </c:numRef>
          </c:val>
        </c:ser>
        <c:dLbls>
          <c:showLegendKey val="0"/>
          <c:showVal val="1"/>
          <c:showCatName val="0"/>
          <c:showSerName val="0"/>
          <c:showPercent val="0"/>
          <c:showBubbleSize val="0"/>
        </c:dLbls>
        <c:gapWidth val="150"/>
        <c:axId val="151012096"/>
        <c:axId val="151013632"/>
      </c:barChart>
      <c:catAx>
        <c:axId val="15101209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1013632"/>
        <c:crosses val="autoZero"/>
        <c:auto val="1"/>
        <c:lblAlgn val="ctr"/>
        <c:lblOffset val="100"/>
        <c:tickLblSkip val="1"/>
        <c:tickMarkSkip val="1"/>
        <c:noMultiLvlLbl val="0"/>
      </c:catAx>
      <c:valAx>
        <c:axId val="151013632"/>
        <c:scaling>
          <c:orientation val="minMax"/>
        </c:scaling>
        <c:delete val="0"/>
        <c:axPos val="l"/>
        <c:title>
          <c:tx>
            <c:rich>
              <a:bodyPr/>
              <a:lstStyle/>
              <a:p>
                <a:pPr>
                  <a:defRPr/>
                </a:pPr>
                <a:r>
                  <a:rPr lang="en-US"/>
                  <a:t>m€ </a:t>
                </a:r>
              </a:p>
            </c:rich>
          </c:tx>
          <c:layout>
            <c:manualLayout>
              <c:xMode val="edge"/>
              <c:yMode val="edge"/>
              <c:x val="6.4377682403433632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01209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kumulatiivisista kokonaiskustannnuksista nykytilanteen jatkuessa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56"/>
          <c:w val="0.75894179536571005"/>
          <c:h val="0.74996137110768135"/>
        </c:manualLayout>
      </c:layout>
      <c:lineChart>
        <c:grouping val="standard"/>
        <c:varyColors val="0"/>
        <c:ser>
          <c:idx val="0"/>
          <c:order val="0"/>
          <c:tx>
            <c:strRef>
              <c:f>Ennusteet!$A$285</c:f>
              <c:strCache>
                <c:ptCount val="1"/>
                <c:pt idx="0">
                  <c:v>Nykytila (kumulatiivinen)</c:v>
                </c:pt>
              </c:strCache>
            </c:strRef>
          </c:tx>
          <c:spPr>
            <a:ln w="19050"/>
          </c:spPr>
          <c:marker>
            <c:symbol val="none"/>
          </c:marker>
          <c:dLbls>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Ennusteet!$B$285:$L$285</c:f>
              <c:numCache>
                <c:formatCode>#,##0</c:formatCode>
                <c:ptCount val="11"/>
                <c:pt idx="0">
                  <c:v>77.468525999999997</c:v>
                </c:pt>
                <c:pt idx="1">
                  <c:v>157.9517842057038</c:v>
                </c:pt>
                <c:pt idx="2">
                  <c:v>241.71183829333393</c:v>
                </c:pt>
                <c:pt idx="3">
                  <c:v>328.87271604439513</c:v>
                </c:pt>
                <c:pt idx="4">
                  <c:v>421.57898322370022</c:v>
                </c:pt>
                <c:pt idx="5">
                  <c:v>516.93251433039438</c:v>
                </c:pt>
                <c:pt idx="6">
                  <c:v>615.00199241067367</c:v>
                </c:pt>
                <c:pt idx="7">
                  <c:v>715.8580440196904</c:v>
                </c:pt>
                <c:pt idx="8">
                  <c:v>819.5727689807029</c:v>
                </c:pt>
                <c:pt idx="9">
                  <c:v>926.22024082374401</c:v>
                </c:pt>
                <c:pt idx="10">
                  <c:v>1035.8762835341104</c:v>
                </c:pt>
              </c:numCache>
            </c:numRef>
          </c:val>
          <c:smooth val="1"/>
        </c:ser>
        <c:dLbls>
          <c:showLegendKey val="0"/>
          <c:showVal val="1"/>
          <c:showCatName val="0"/>
          <c:showSerName val="0"/>
          <c:showPercent val="0"/>
          <c:showBubbleSize val="0"/>
        </c:dLbls>
        <c:marker val="1"/>
        <c:smooth val="0"/>
        <c:axId val="151037056"/>
        <c:axId val="151084032"/>
      </c:lineChart>
      <c:catAx>
        <c:axId val="151037056"/>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151084032"/>
        <c:crosses val="autoZero"/>
        <c:auto val="1"/>
        <c:lblAlgn val="ctr"/>
        <c:lblOffset val="100"/>
        <c:tickLblSkip val="1"/>
        <c:tickMarkSkip val="1"/>
        <c:noMultiLvlLbl val="0"/>
      </c:catAx>
      <c:valAx>
        <c:axId val="151084032"/>
        <c:scaling>
          <c:orientation val="minMax"/>
        </c:scaling>
        <c:delete val="0"/>
        <c:axPos val="l"/>
        <c:title>
          <c:tx>
            <c:rich>
              <a:bodyPr/>
              <a:lstStyle/>
              <a:p>
                <a:pPr>
                  <a:defRPr/>
                </a:pPr>
                <a:r>
                  <a:rPr lang="en-US"/>
                  <a:t>m€ </a:t>
                </a:r>
              </a:p>
            </c:rich>
          </c:tx>
          <c:layout>
            <c:manualLayout>
              <c:xMode val="edge"/>
              <c:yMode val="edge"/>
              <c:x val="6.4377682403433589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03705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Asiakaspaikkojen jakauma järjestämistavoittain tavoitetilassa</a:t>
            </a:r>
          </a:p>
        </c:rich>
      </c:tx>
      <c:layout>
        <c:manualLayout>
          <c:xMode val="edge"/>
          <c:yMode val="edge"/>
          <c:x val="1.0729703563174006E-2"/>
          <c:y val="3.4129655361707228E-2"/>
        </c:manualLayout>
      </c:layout>
      <c:overlay val="0"/>
      <c:spPr>
        <a:noFill/>
        <a:ln w="25400">
          <a:noFill/>
        </a:ln>
      </c:spPr>
    </c:title>
    <c:autoTitleDeleted val="0"/>
    <c:plotArea>
      <c:layout>
        <c:manualLayout>
          <c:layoutTarget val="inner"/>
          <c:xMode val="edge"/>
          <c:yMode val="edge"/>
          <c:x val="0.12231772473272855"/>
          <c:y val="0.16723549488054645"/>
          <c:w val="0.6180263986495782"/>
          <c:h val="0.74061433447099101"/>
        </c:manualLayout>
      </c:layout>
      <c:barChart>
        <c:barDir val="col"/>
        <c:grouping val="stacked"/>
        <c:varyColors val="0"/>
        <c:ser>
          <c:idx val="0"/>
          <c:order val="0"/>
          <c:tx>
            <c:v>Oma tuotanto</c:v>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Ennusteet!$B$19:$L$19</c:f>
              <c:numCache>
                <c:formatCode>0</c:formatCode>
                <c:ptCount val="11"/>
                <c:pt idx="0" formatCode="#,##0">
                  <c:v>8270</c:v>
                </c:pt>
                <c:pt idx="1">
                  <c:v>8458</c:v>
                </c:pt>
                <c:pt idx="2" formatCode="General">
                  <c:v>8535</c:v>
                </c:pt>
                <c:pt idx="3" formatCode="General">
                  <c:v>8511</c:v>
                </c:pt>
                <c:pt idx="4" formatCode="General">
                  <c:v>8783</c:v>
                </c:pt>
                <c:pt idx="5" formatCode="General">
                  <c:v>8709</c:v>
                </c:pt>
                <c:pt idx="6" formatCode="General">
                  <c:v>8742</c:v>
                </c:pt>
                <c:pt idx="7" formatCode="General">
                  <c:v>8665</c:v>
                </c:pt>
                <c:pt idx="8" formatCode="General">
                  <c:v>8697</c:v>
                </c:pt>
                <c:pt idx="9" formatCode="General">
                  <c:v>8731</c:v>
                </c:pt>
                <c:pt idx="10" formatCode="General">
                  <c:v>8763</c:v>
                </c:pt>
              </c:numCache>
            </c:numRef>
          </c:val>
        </c:ser>
        <c:ser>
          <c:idx val="1"/>
          <c:order val="1"/>
          <c:tx>
            <c:v>Ostopalvelut</c:v>
          </c:tx>
          <c:spPr>
            <a:solidFill>
              <a:srgbClr val="B0DDA7"/>
            </a:solidFill>
          </c:spPr>
          <c:invertIfNegative val="0"/>
          <c:dLbls>
            <c:delete val="1"/>
          </c:dLbls>
          <c:val>
            <c:numRef>
              <c:f>Ennusteet!$B$81:$L$81</c:f>
              <c:numCache>
                <c:formatCode>0</c:formatCode>
                <c:ptCount val="11"/>
                <c:pt idx="0">
                  <c:v>248</c:v>
                </c:pt>
                <c:pt idx="1">
                  <c:v>24.799999999999986</c:v>
                </c:pt>
                <c:pt idx="2">
                  <c:v>0</c:v>
                </c:pt>
                <c:pt idx="3">
                  <c:v>0</c:v>
                </c:pt>
                <c:pt idx="4">
                  <c:v>0</c:v>
                </c:pt>
                <c:pt idx="5">
                  <c:v>0</c:v>
                </c:pt>
                <c:pt idx="6">
                  <c:v>0</c:v>
                </c:pt>
                <c:pt idx="7">
                  <c:v>0</c:v>
                </c:pt>
                <c:pt idx="8">
                  <c:v>0</c:v>
                </c:pt>
                <c:pt idx="9">
                  <c:v>0</c:v>
                </c:pt>
                <c:pt idx="10">
                  <c:v>0</c:v>
                </c:pt>
              </c:numCache>
            </c:numRef>
          </c:val>
        </c:ser>
        <c:ser>
          <c:idx val="3"/>
          <c:order val="2"/>
          <c:tx>
            <c:strRef>
              <c:f>Ennusteet!$A$98</c:f>
              <c:strCache>
                <c:ptCount val="1"/>
                <c:pt idx="0">
                  <c:v>Yksityisen hoidon tuki</c:v>
                </c:pt>
              </c:strCache>
            </c:strRef>
          </c:tx>
          <c:spPr>
            <a:solidFill>
              <a:srgbClr val="CCD6E3"/>
            </a:solidFill>
          </c:spPr>
          <c:invertIfNegative val="0"/>
          <c:dLbls>
            <c:delete val="1"/>
          </c:dLbls>
          <c:val>
            <c:numRef>
              <c:f>Ennusteet!$B$99:$L$99</c:f>
              <c:numCache>
                <c:formatCode>0</c:formatCode>
                <c:ptCount val="11"/>
                <c:pt idx="0">
                  <c:v>735</c:v>
                </c:pt>
                <c:pt idx="1">
                  <c:v>735</c:v>
                </c:pt>
                <c:pt idx="2">
                  <c:v>735</c:v>
                </c:pt>
                <c:pt idx="3">
                  <c:v>735</c:v>
                </c:pt>
                <c:pt idx="4">
                  <c:v>735</c:v>
                </c:pt>
                <c:pt idx="5">
                  <c:v>735</c:v>
                </c:pt>
                <c:pt idx="6">
                  <c:v>735</c:v>
                </c:pt>
                <c:pt idx="7">
                  <c:v>735</c:v>
                </c:pt>
                <c:pt idx="8">
                  <c:v>735</c:v>
                </c:pt>
                <c:pt idx="9">
                  <c:v>735</c:v>
                </c:pt>
                <c:pt idx="10">
                  <c:v>735</c:v>
                </c:pt>
              </c:numCache>
            </c:numRef>
          </c:val>
        </c:ser>
        <c:ser>
          <c:idx val="2"/>
          <c:order val="3"/>
          <c:tx>
            <c:v>Palveluseteli</c:v>
          </c:tx>
          <c:spPr>
            <a:solidFill>
              <a:srgbClr val="FFC08B"/>
            </a:solidFill>
          </c:spPr>
          <c:invertIfNegative val="0"/>
          <c:dLbls>
            <c:delete val="1"/>
          </c:dLbls>
          <c:val>
            <c:numRef>
              <c:f>Ennusteet!$B$117:$L$117</c:f>
              <c:numCache>
                <c:formatCode>0</c:formatCode>
                <c:ptCount val="11"/>
                <c:pt idx="0">
                  <c:v>551</c:v>
                </c:pt>
                <c:pt idx="1">
                  <c:v>767</c:v>
                </c:pt>
                <c:pt idx="2">
                  <c:v>918</c:v>
                </c:pt>
                <c:pt idx="3">
                  <c:v>1150</c:v>
                </c:pt>
                <c:pt idx="4">
                  <c:v>1321</c:v>
                </c:pt>
                <c:pt idx="5">
                  <c:v>1487</c:v>
                </c:pt>
                <c:pt idx="6">
                  <c:v>1545</c:v>
                </c:pt>
                <c:pt idx="7">
                  <c:v>1713</c:v>
                </c:pt>
                <c:pt idx="8">
                  <c:v>1772</c:v>
                </c:pt>
                <c:pt idx="9">
                  <c:v>1830</c:v>
                </c:pt>
                <c:pt idx="10">
                  <c:v>1888</c:v>
                </c:pt>
              </c:numCache>
            </c:numRef>
          </c:val>
        </c:ser>
        <c:dLbls>
          <c:showLegendKey val="0"/>
          <c:showVal val="1"/>
          <c:showCatName val="0"/>
          <c:showSerName val="0"/>
          <c:showPercent val="0"/>
          <c:showBubbleSize val="0"/>
        </c:dLbls>
        <c:gapWidth val="40"/>
        <c:overlap val="100"/>
        <c:axId val="150951040"/>
        <c:axId val="150966272"/>
      </c:barChart>
      <c:lineChart>
        <c:grouping val="standard"/>
        <c:varyColors val="0"/>
        <c:ser>
          <c:idx val="4"/>
          <c:order val="4"/>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1"/>
          <c:showCatName val="0"/>
          <c:showSerName val="0"/>
          <c:showPercent val="0"/>
          <c:showBubbleSize val="0"/>
        </c:dLbls>
        <c:marker val="1"/>
        <c:smooth val="0"/>
        <c:axId val="150951040"/>
        <c:axId val="150966272"/>
      </c:lineChart>
      <c:catAx>
        <c:axId val="15095104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0966272"/>
        <c:crosses val="autoZero"/>
        <c:auto val="1"/>
        <c:lblAlgn val="ctr"/>
        <c:lblOffset val="100"/>
        <c:tickLblSkip val="1"/>
        <c:tickMarkSkip val="1"/>
        <c:noMultiLvlLbl val="0"/>
      </c:catAx>
      <c:valAx>
        <c:axId val="150966272"/>
        <c:scaling>
          <c:orientation val="minMax"/>
        </c:scaling>
        <c:delete val="0"/>
        <c:axPos val="l"/>
        <c:title>
          <c:tx>
            <c:rich>
              <a:bodyPr/>
              <a:lstStyle/>
              <a:p>
                <a:pPr>
                  <a:defRPr/>
                </a:pPr>
                <a:r>
                  <a:rPr lang="en-US"/>
                  <a:t>kpl</a:t>
                </a:r>
              </a:p>
            </c:rich>
          </c:tx>
          <c:layout>
            <c:manualLayout>
              <c:xMode val="edge"/>
              <c:yMode val="edge"/>
              <c:x val="8.5836285389699566E-3"/>
              <c:y val="0.5085324138404265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150951040"/>
        <c:crosses val="autoZero"/>
        <c:crossBetween val="between"/>
      </c:valAx>
      <c:spPr>
        <a:noFill/>
        <a:ln w="25400">
          <a:noFill/>
        </a:ln>
      </c:spPr>
    </c:plotArea>
    <c:legend>
      <c:legendPos val="r"/>
      <c:layout>
        <c:manualLayout>
          <c:xMode val="edge"/>
          <c:yMode val="edge"/>
          <c:x val="0.76394943169417406"/>
          <c:y val="0.28298526409689007"/>
          <c:w val="0.23605056830582738"/>
          <c:h val="0.33317448064090066"/>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vuosikohtaisista kokonaiskustannnuksista tavoitetilassa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62"/>
          <c:w val="0.75894179536571038"/>
          <c:h val="0.75681142949914848"/>
        </c:manualLayout>
      </c:layout>
      <c:barChart>
        <c:barDir val="col"/>
        <c:grouping val="clustered"/>
        <c:varyColors val="0"/>
        <c:ser>
          <c:idx val="3"/>
          <c:order val="0"/>
          <c:tx>
            <c:strRef>
              <c:f>Ennusteet!$A$288</c:f>
              <c:strCache>
                <c:ptCount val="1"/>
                <c:pt idx="0">
                  <c:v>Tavoitetila (vuosikohtainen)</c:v>
                </c:pt>
              </c:strCache>
            </c:strRef>
          </c:tx>
          <c:spPr>
            <a:solidFill>
              <a:srgbClr val="FFC000"/>
            </a:solidFill>
          </c:spPr>
          <c:invertIfNegative val="0"/>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Ennusteet!$B$288:$L$288</c:f>
              <c:numCache>
                <c:formatCode>#,##0</c:formatCode>
                <c:ptCount val="11"/>
                <c:pt idx="0">
                  <c:v>77.468525999999997</c:v>
                </c:pt>
                <c:pt idx="1">
                  <c:v>78.844720920000029</c:v>
                </c:pt>
                <c:pt idx="2">
                  <c:v>81.739318352399948</c:v>
                </c:pt>
                <c:pt idx="3">
                  <c:v>84.507998038991957</c:v>
                </c:pt>
                <c:pt idx="4">
                  <c:v>88.638899639526684</c:v>
                </c:pt>
                <c:pt idx="5">
                  <c:v>90.736752695243837</c:v>
                </c:pt>
                <c:pt idx="6">
                  <c:v>93.202302078972252</c:v>
                </c:pt>
                <c:pt idx="7">
                  <c:v>95.386313077418308</c:v>
                </c:pt>
                <c:pt idx="8">
                  <c:v>97.977986422266568</c:v>
                </c:pt>
                <c:pt idx="9">
                  <c:v>100.64054979346345</c:v>
                </c:pt>
                <c:pt idx="10">
                  <c:v>103.35589043446961</c:v>
                </c:pt>
              </c:numCache>
            </c:numRef>
          </c:val>
        </c:ser>
        <c:dLbls>
          <c:showLegendKey val="0"/>
          <c:showVal val="1"/>
          <c:showCatName val="0"/>
          <c:showSerName val="0"/>
          <c:showPercent val="0"/>
          <c:showBubbleSize val="0"/>
        </c:dLbls>
        <c:gapWidth val="150"/>
        <c:axId val="151552000"/>
        <c:axId val="151553536"/>
      </c:barChart>
      <c:catAx>
        <c:axId val="151552000"/>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151553536"/>
        <c:crosses val="autoZero"/>
        <c:auto val="1"/>
        <c:lblAlgn val="ctr"/>
        <c:lblOffset val="100"/>
        <c:tickLblSkip val="1"/>
        <c:tickMarkSkip val="1"/>
        <c:noMultiLvlLbl val="0"/>
      </c:catAx>
      <c:valAx>
        <c:axId val="151553536"/>
        <c:scaling>
          <c:orientation val="minMax"/>
        </c:scaling>
        <c:delete val="0"/>
        <c:axPos val="l"/>
        <c:title>
          <c:tx>
            <c:rich>
              <a:bodyPr/>
              <a:lstStyle/>
              <a:p>
                <a:pPr>
                  <a:defRPr/>
                </a:pPr>
                <a:r>
                  <a:rPr lang="en-US"/>
                  <a:t>m€ </a:t>
                </a:r>
              </a:p>
            </c:rich>
          </c:tx>
          <c:layout>
            <c:manualLayout>
              <c:xMode val="edge"/>
              <c:yMode val="edge"/>
              <c:x val="6.4377682403433632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55200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kumulatiivisista kokonaiskustannnuksista tavoitetilassa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56"/>
          <c:w val="0.75894179536571005"/>
          <c:h val="0.75681142949914848"/>
        </c:manualLayout>
      </c:layout>
      <c:lineChart>
        <c:grouping val="standard"/>
        <c:varyColors val="0"/>
        <c:ser>
          <c:idx val="2"/>
          <c:order val="0"/>
          <c:tx>
            <c:strRef>
              <c:f>Ennusteet!$A$286</c:f>
              <c:strCache>
                <c:ptCount val="1"/>
                <c:pt idx="0">
                  <c:v>Tavoitetila (kumulatiivinen)</c:v>
                </c:pt>
              </c:strCache>
            </c:strRef>
          </c:tx>
          <c:spPr>
            <a:ln w="19050">
              <a:solidFill>
                <a:srgbClr val="FFC000"/>
              </a:solidFill>
            </a:ln>
          </c:spPr>
          <c:marker>
            <c:symbol val="none"/>
          </c:marker>
          <c:dLbls>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Ennusteet!$B$286:$L$286</c:f>
              <c:numCache>
                <c:formatCode>#,##0</c:formatCode>
                <c:ptCount val="11"/>
                <c:pt idx="0">
                  <c:v>77.468525999999997</c:v>
                </c:pt>
                <c:pt idx="1">
                  <c:v>156.31324692000004</c:v>
                </c:pt>
                <c:pt idx="2">
                  <c:v>238.05256527239999</c:v>
                </c:pt>
                <c:pt idx="3">
                  <c:v>322.560563311392</c:v>
                </c:pt>
                <c:pt idx="4">
                  <c:v>411.1994629509187</c:v>
                </c:pt>
                <c:pt idx="5">
                  <c:v>501.93621564616228</c:v>
                </c:pt>
                <c:pt idx="6">
                  <c:v>595.13851772513476</c:v>
                </c:pt>
                <c:pt idx="7">
                  <c:v>690.52483080255308</c:v>
                </c:pt>
                <c:pt idx="8">
                  <c:v>788.50281722481941</c:v>
                </c:pt>
                <c:pt idx="9">
                  <c:v>889.14336701828313</c:v>
                </c:pt>
                <c:pt idx="10">
                  <c:v>992.49925745275277</c:v>
                </c:pt>
              </c:numCache>
            </c:numRef>
          </c:val>
          <c:smooth val="1"/>
        </c:ser>
        <c:dLbls>
          <c:showLegendKey val="0"/>
          <c:showVal val="1"/>
          <c:showCatName val="0"/>
          <c:showSerName val="0"/>
          <c:showPercent val="0"/>
          <c:showBubbleSize val="0"/>
        </c:dLbls>
        <c:marker val="1"/>
        <c:smooth val="0"/>
        <c:axId val="151592320"/>
        <c:axId val="151623936"/>
      </c:lineChart>
      <c:catAx>
        <c:axId val="151592320"/>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151623936"/>
        <c:crosses val="autoZero"/>
        <c:auto val="1"/>
        <c:lblAlgn val="ctr"/>
        <c:lblOffset val="100"/>
        <c:tickLblSkip val="1"/>
        <c:tickMarkSkip val="1"/>
        <c:noMultiLvlLbl val="0"/>
      </c:catAx>
      <c:valAx>
        <c:axId val="151623936"/>
        <c:scaling>
          <c:orientation val="minMax"/>
        </c:scaling>
        <c:delete val="0"/>
        <c:axPos val="l"/>
        <c:title>
          <c:tx>
            <c:rich>
              <a:bodyPr/>
              <a:lstStyle/>
              <a:p>
                <a:pPr>
                  <a:defRPr/>
                </a:pPr>
                <a:r>
                  <a:rPr lang="en-US"/>
                  <a:t>m€ </a:t>
                </a:r>
              </a:p>
            </c:rich>
          </c:tx>
          <c:layout>
            <c:manualLayout>
              <c:xMode val="edge"/>
              <c:yMode val="edge"/>
              <c:x val="6.4377682403433589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15159232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772473272855"/>
          <c:y val="0.16723549488054631"/>
          <c:w val="0.61802639864957742"/>
          <c:h val="0.74061433447099045"/>
        </c:manualLayout>
      </c:layout>
      <c:barChart>
        <c:barDir val="col"/>
        <c:grouping val="stacked"/>
        <c:varyColors val="0"/>
        <c:ser>
          <c:idx val="0"/>
          <c:order val="0"/>
          <c:tx>
            <c:v>Oma tuotanto</c:v>
          </c:tx>
          <c:spPr>
            <a:solidFill>
              <a:srgbClr val="8AA5CB"/>
            </a:solidFill>
          </c:spPr>
          <c:invertIfNegative val="0"/>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Ennusteet!$B$19:$L$19</c:f>
              <c:numCache>
                <c:formatCode>0</c:formatCode>
                <c:ptCount val="11"/>
                <c:pt idx="0" formatCode="#,##0">
                  <c:v>8270</c:v>
                </c:pt>
                <c:pt idx="1">
                  <c:v>8610</c:v>
                </c:pt>
                <c:pt idx="2" formatCode="General">
                  <c:v>8792</c:v>
                </c:pt>
                <c:pt idx="3" formatCode="General">
                  <c:v>8930</c:v>
                </c:pt>
                <c:pt idx="4" formatCode="General">
                  <c:v>9322</c:v>
                </c:pt>
                <c:pt idx="5" formatCode="General">
                  <c:v>9364</c:v>
                </c:pt>
                <c:pt idx="6" formatCode="General">
                  <c:v>9438</c:v>
                </c:pt>
                <c:pt idx="7" formatCode="General">
                  <c:v>9479</c:v>
                </c:pt>
                <c:pt idx="8" formatCode="General">
                  <c:v>9551</c:v>
                </c:pt>
                <c:pt idx="9" formatCode="General">
                  <c:v>9627</c:v>
                </c:pt>
                <c:pt idx="10" formatCode="General">
                  <c:v>9699</c:v>
                </c:pt>
              </c:numCache>
            </c:numRef>
          </c:val>
        </c:ser>
        <c:ser>
          <c:idx val="1"/>
          <c:order val="1"/>
          <c:tx>
            <c:v>Ostopalvelut</c:v>
          </c:tx>
          <c:spPr>
            <a:solidFill>
              <a:srgbClr val="B0DDA7"/>
            </a:solidFill>
          </c:spPr>
          <c:invertIfNegative val="0"/>
          <c:val>
            <c:numRef>
              <c:f>Ennusteet!$B$81:$L$81</c:f>
              <c:numCache>
                <c:formatCode>0</c:formatCode>
                <c:ptCount val="11"/>
                <c:pt idx="0">
                  <c:v>248</c:v>
                </c:pt>
                <c:pt idx="1">
                  <c:v>24.799999999999994</c:v>
                </c:pt>
                <c:pt idx="2">
                  <c:v>0</c:v>
                </c:pt>
                <c:pt idx="3">
                  <c:v>0</c:v>
                </c:pt>
                <c:pt idx="4">
                  <c:v>0</c:v>
                </c:pt>
                <c:pt idx="5">
                  <c:v>0</c:v>
                </c:pt>
                <c:pt idx="6">
                  <c:v>0</c:v>
                </c:pt>
                <c:pt idx="7">
                  <c:v>0</c:v>
                </c:pt>
                <c:pt idx="8">
                  <c:v>0</c:v>
                </c:pt>
                <c:pt idx="9">
                  <c:v>0</c:v>
                </c:pt>
                <c:pt idx="10">
                  <c:v>0</c:v>
                </c:pt>
              </c:numCache>
            </c:numRef>
          </c:val>
        </c:ser>
        <c:ser>
          <c:idx val="3"/>
          <c:order val="2"/>
          <c:tx>
            <c:strRef>
              <c:f>Ennusteet!$A$98</c:f>
              <c:strCache>
                <c:ptCount val="1"/>
                <c:pt idx="0">
                  <c:v>Yksityisen hoidon tuki</c:v>
                </c:pt>
              </c:strCache>
            </c:strRef>
          </c:tx>
          <c:spPr>
            <a:solidFill>
              <a:srgbClr val="CCD6E3"/>
            </a:solidFill>
          </c:spPr>
          <c:invertIfNegative val="0"/>
          <c:val>
            <c:numRef>
              <c:f>Ennusteet!$B$99:$L$99</c:f>
              <c:numCache>
                <c:formatCode>0</c:formatCode>
                <c:ptCount val="11"/>
                <c:pt idx="0">
                  <c:v>735</c:v>
                </c:pt>
                <c:pt idx="1">
                  <c:v>735</c:v>
                </c:pt>
                <c:pt idx="2">
                  <c:v>735</c:v>
                </c:pt>
                <c:pt idx="3">
                  <c:v>735</c:v>
                </c:pt>
                <c:pt idx="4">
                  <c:v>735</c:v>
                </c:pt>
                <c:pt idx="5">
                  <c:v>735</c:v>
                </c:pt>
                <c:pt idx="6">
                  <c:v>735</c:v>
                </c:pt>
                <c:pt idx="7">
                  <c:v>735</c:v>
                </c:pt>
                <c:pt idx="8">
                  <c:v>735</c:v>
                </c:pt>
                <c:pt idx="9">
                  <c:v>735</c:v>
                </c:pt>
                <c:pt idx="10">
                  <c:v>735</c:v>
                </c:pt>
              </c:numCache>
            </c:numRef>
          </c:val>
        </c:ser>
        <c:ser>
          <c:idx val="2"/>
          <c:order val="3"/>
          <c:tx>
            <c:v>Palveluseteli</c:v>
          </c:tx>
          <c:spPr>
            <a:solidFill>
              <a:srgbClr val="FFC08B"/>
            </a:solidFill>
          </c:spPr>
          <c:invertIfNegative val="0"/>
          <c:val>
            <c:numRef>
              <c:f>Ennusteet!$B$117:$L$117</c:f>
              <c:numCache>
                <c:formatCode>0</c:formatCode>
                <c:ptCount val="11"/>
                <c:pt idx="0">
                  <c:v>551</c:v>
                </c:pt>
                <c:pt idx="1">
                  <c:v>616</c:v>
                </c:pt>
                <c:pt idx="2">
                  <c:v>661</c:v>
                </c:pt>
                <c:pt idx="3">
                  <c:v>731</c:v>
                </c:pt>
                <c:pt idx="4">
                  <c:v>782</c:v>
                </c:pt>
                <c:pt idx="5">
                  <c:v>832</c:v>
                </c:pt>
                <c:pt idx="6">
                  <c:v>849</c:v>
                </c:pt>
                <c:pt idx="7">
                  <c:v>900</c:v>
                </c:pt>
                <c:pt idx="8">
                  <c:v>918</c:v>
                </c:pt>
                <c:pt idx="9">
                  <c:v>935</c:v>
                </c:pt>
                <c:pt idx="10">
                  <c:v>952</c:v>
                </c:pt>
              </c:numCache>
            </c:numRef>
          </c:val>
        </c:ser>
        <c:dLbls>
          <c:showLegendKey val="0"/>
          <c:showVal val="0"/>
          <c:showCatName val="0"/>
          <c:showSerName val="0"/>
          <c:showPercent val="0"/>
          <c:showBubbleSize val="0"/>
        </c:dLbls>
        <c:gapWidth val="40"/>
        <c:overlap val="100"/>
        <c:axId val="151266816"/>
        <c:axId val="151268352"/>
      </c:barChart>
      <c:lineChart>
        <c:grouping val="standard"/>
        <c:varyColors val="0"/>
        <c:ser>
          <c:idx val="4"/>
          <c:order val="4"/>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0"/>
          <c:showCatName val="0"/>
          <c:showSerName val="0"/>
          <c:showPercent val="0"/>
          <c:showBubbleSize val="0"/>
        </c:dLbls>
        <c:marker val="1"/>
        <c:smooth val="0"/>
        <c:axId val="151266816"/>
        <c:axId val="151268352"/>
      </c:lineChart>
      <c:catAx>
        <c:axId val="15126681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151268352"/>
        <c:crosses val="autoZero"/>
        <c:auto val="1"/>
        <c:lblAlgn val="ctr"/>
        <c:lblOffset val="100"/>
        <c:tickLblSkip val="1"/>
        <c:tickMarkSkip val="1"/>
        <c:noMultiLvlLbl val="0"/>
      </c:catAx>
      <c:valAx>
        <c:axId val="151268352"/>
        <c:scaling>
          <c:orientation val="minMax"/>
        </c:scaling>
        <c:delete val="0"/>
        <c:axPos val="l"/>
        <c:title>
          <c:tx>
            <c:rich>
              <a:bodyPr/>
              <a:lstStyle/>
              <a:p>
                <a:pPr>
                  <a:defRPr/>
                </a:pPr>
                <a:r>
                  <a:rPr lang="en-US"/>
                  <a:t>kpl</a:t>
                </a:r>
              </a:p>
            </c:rich>
          </c:tx>
          <c:layout>
            <c:manualLayout>
              <c:xMode val="edge"/>
              <c:yMode val="edge"/>
              <c:x val="8.5836108431110135E-3"/>
              <c:y val="0.5085325384655146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151266816"/>
        <c:crosses val="autoZero"/>
        <c:crossBetween val="between"/>
      </c:valAx>
      <c:spPr>
        <a:noFill/>
        <a:ln w="25400">
          <a:noFill/>
        </a:ln>
      </c:spPr>
    </c:plotArea>
    <c:legend>
      <c:legendPos val="r"/>
      <c:layout>
        <c:manualLayout>
          <c:xMode val="edge"/>
          <c:yMode val="edge"/>
          <c:x val="0.76394952607208688"/>
          <c:y val="0.28298511920145647"/>
          <c:w val="0.23605047392791312"/>
          <c:h val="0.33317435976958026"/>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6D7DFD3-23EC-4407-A3E0-A65838309D1D}" type="datetimeFigureOut">
              <a:rPr lang="fi-FI" smtClean="0"/>
              <a:t>6.3.2012</a:t>
            </a:fld>
            <a:endParaRPr lang="fi-FI"/>
          </a:p>
        </p:txBody>
      </p:sp>
      <p:sp>
        <p:nvSpPr>
          <p:cNvPr id="4" name="Alatunnisteen paikkamerkki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42F0EBA-38FD-4C54-A2B7-1BE923A75A79}" type="slidenum">
              <a:rPr lang="fi-FI" smtClean="0"/>
              <a:t>‹#›</a:t>
            </a:fld>
            <a:endParaRPr lang="fi-FI"/>
          </a:p>
        </p:txBody>
      </p:sp>
    </p:spTree>
    <p:extLst>
      <p:ext uri="{BB962C8B-B14F-4D97-AF65-F5344CB8AC3E}">
        <p14:creationId xmlns:p14="http://schemas.microsoft.com/office/powerpoint/2010/main" val="2086903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C47200-69AA-40B8-A453-7A0CF91D5E77}" type="datetimeFigureOut">
              <a:rPr lang="fi-FI" smtClean="0"/>
              <a:t>6.3.2012</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C9FDE4-8C83-4586-9F16-6A081C607BA4}" type="slidenum">
              <a:rPr lang="fi-FI" smtClean="0"/>
              <a:t>‹#›</a:t>
            </a:fld>
            <a:endParaRPr lang="fi-FI"/>
          </a:p>
        </p:txBody>
      </p:sp>
    </p:spTree>
    <p:extLst>
      <p:ext uri="{BB962C8B-B14F-4D97-AF65-F5344CB8AC3E}">
        <p14:creationId xmlns:p14="http://schemas.microsoft.com/office/powerpoint/2010/main" val="1246581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18</a:t>
            </a:fld>
            <a:endParaRPr lang="en-GB"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27</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28</a:t>
            </a:fld>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29</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30</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19</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20</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21</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22</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23</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24</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25</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26</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4.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pic>
        <p:nvPicPr>
          <p:cNvPr id="5" name="Kuva 4" descr="tku_powerpoint_piirrospohja_kokonaan.png"/>
          <p:cNvPicPr>
            <a:picLocks noChangeAspect="1"/>
          </p:cNvPicPr>
          <p:nvPr userDrawn="1"/>
        </p:nvPicPr>
        <p:blipFill rotWithShape="1">
          <a:blip r:embed="rId2">
            <a:extLst>
              <a:ext uri="{28A0092B-C50C-407E-A947-70E740481C1C}">
                <a14:useLocalDpi xmlns:a14="http://schemas.microsoft.com/office/drawing/2010/main" val="0"/>
              </a:ext>
            </a:extLst>
          </a:blip>
          <a:srcRect b="6385"/>
          <a:stretch/>
        </p:blipFill>
        <p:spPr>
          <a:xfrm>
            <a:off x="-2644" y="-188640"/>
            <a:ext cx="9144000" cy="6420107"/>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9EB86BC7-9214-403A-9507-186A46993252}" type="datetime1">
              <a:rPr lang="fi-FI" smtClean="0"/>
              <a:t>6.3.2012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t>‹#›</a:t>
            </a:fld>
            <a:endParaRPr lang="fi-FI"/>
          </a:p>
        </p:txBody>
      </p:sp>
      <p:pic>
        <p:nvPicPr>
          <p:cNvPr id="14" name="Kuva 13" descr="Turku_Åbo__Eurooppalainen_m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100697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1F1CBC19-A6C3-4C70-A6A5-8B3E1D89B641}"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79C980E-0552-44FC-A1E8-FE8B195EE54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12550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6"/>
          <p:cNvSpPr>
            <a:spLocks noGrp="1" noChangeArrowheads="1"/>
          </p:cNvSpPr>
          <p:nvPr>
            <p:ph type="dt" sz="half" idx="10"/>
          </p:nvPr>
        </p:nvSpPr>
        <p:spPr>
          <a:ln/>
        </p:spPr>
        <p:txBody>
          <a:bodyPr/>
          <a:lstStyle>
            <a:lvl1pPr>
              <a:defRPr/>
            </a:lvl1pPr>
          </a:lstStyle>
          <a:p>
            <a:pPr>
              <a:defRPr/>
            </a:pPr>
            <a:fld id="{27F78736-4373-40CF-AFA7-65ED9ADEED45}"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5C6C4E0-FBFF-4B42-9587-E5D033884F3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93708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dt" sz="half" idx="10"/>
          </p:nvPr>
        </p:nvSpPr>
        <p:spPr>
          <a:ln/>
        </p:spPr>
        <p:txBody>
          <a:bodyPr/>
          <a:lstStyle>
            <a:lvl1pPr>
              <a:defRPr/>
            </a:lvl1pPr>
          </a:lstStyle>
          <a:p>
            <a:pPr>
              <a:defRPr/>
            </a:pPr>
            <a:fld id="{CC96BED6-A895-433B-BC5F-4C3C7328AED6}"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4357F7B-777C-46D7-AF17-7C2B1420E2F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33022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6"/>
          <p:cNvSpPr>
            <a:spLocks noGrp="1" noChangeArrowheads="1"/>
          </p:cNvSpPr>
          <p:nvPr>
            <p:ph type="dt" sz="half" idx="10"/>
          </p:nvPr>
        </p:nvSpPr>
        <p:spPr>
          <a:ln/>
        </p:spPr>
        <p:txBody>
          <a:bodyPr/>
          <a:lstStyle>
            <a:lvl1pPr>
              <a:defRPr/>
            </a:lvl1pPr>
          </a:lstStyle>
          <a:p>
            <a:pPr>
              <a:defRPr/>
            </a:pPr>
            <a:fld id="{06DD6405-083A-42B1-B126-3A6C9A77F502}" type="datetime1">
              <a:rPr lang="fi-FI" smtClean="0">
                <a:solidFill>
                  <a:srgbClr val="FFFFFF"/>
                </a:solidFill>
              </a:rPr>
              <a:t>6.3.2012</a:t>
            </a:fld>
            <a:endParaRPr lang="fi-FI">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9133A49-8C1F-4925-A5FB-FE1633C40D9B}"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06927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6"/>
          <p:cNvSpPr>
            <a:spLocks noGrp="1" noChangeArrowheads="1"/>
          </p:cNvSpPr>
          <p:nvPr>
            <p:ph type="dt" sz="half" idx="10"/>
          </p:nvPr>
        </p:nvSpPr>
        <p:spPr>
          <a:ln/>
        </p:spPr>
        <p:txBody>
          <a:bodyPr/>
          <a:lstStyle>
            <a:lvl1pPr>
              <a:defRPr/>
            </a:lvl1pPr>
          </a:lstStyle>
          <a:p>
            <a:pPr>
              <a:defRPr/>
            </a:pPr>
            <a:fld id="{7E76E177-53CD-40C3-8E10-28FE3CEE97A8}" type="datetime1">
              <a:rPr lang="fi-FI" smtClean="0">
                <a:solidFill>
                  <a:srgbClr val="FFFFFF"/>
                </a:solidFill>
              </a:rPr>
              <a:t>6.3.2012</a:t>
            </a:fld>
            <a:endParaRPr lang="fi-FI">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2D2DBA8-368A-492F-AE9A-958348643CA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29405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EC9E3E1-5955-4A0C-921D-0F52FD51426E}" type="datetime1">
              <a:rPr lang="fi-FI" smtClean="0">
                <a:solidFill>
                  <a:srgbClr val="FFFFFF"/>
                </a:solidFill>
              </a:rPr>
              <a:t>6.3.2012</a:t>
            </a:fld>
            <a:endParaRPr lang="fi-FI">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2E8C07F9-5294-4EFF-A0AC-858675AB5A9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428978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360C4B81-8E3A-4BEC-834D-59AF1816AA28}"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2DC2935-599A-4208-9024-6B206FF81278}"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06656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08761860-647E-4057-A674-92E0C19834ED}"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FDE1C6-2E09-413D-AA60-8BD3FD5E6762}"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58639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F8F549A1-36B7-4521-B59C-E3E1F850D49C}"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B233A1-668C-4470-9040-3545CF7C101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62785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1463" y="260350"/>
            <a:ext cx="2054225" cy="56165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60350"/>
            <a:ext cx="6011863" cy="56165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F8B3FC49-34CF-404C-8391-1895D0450A11}"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2F8DF01-3B1A-40E9-97FF-11AF54C92F2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99369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perustyylejä naps.</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6.3.2012</a:t>
            </a:fld>
            <a:endParaRPr lang="fi-FI" dirty="0"/>
          </a:p>
        </p:txBody>
      </p:sp>
      <p:sp>
        <p:nvSpPr>
          <p:cNvPr id="6" name="Alatunnisteen paikkamerkki 5"/>
          <p:cNvSpPr>
            <a:spLocks noGrp="1"/>
          </p:cNvSpPr>
          <p:nvPr>
            <p:ph type="ftr" sz="quarter" idx="15"/>
          </p:nvPr>
        </p:nvSpPr>
        <p:spPr/>
        <p:txBody>
          <a:bodyPr/>
          <a:lstStyle/>
          <a:p>
            <a:r>
              <a:rPr lang="fi-FI" smtClean="0"/>
              <a:t>Kasvatus- ja opetustoimi </a:t>
            </a:r>
            <a:endParaRPr lang="fi-FI"/>
          </a:p>
        </p:txBody>
      </p:sp>
      <p:sp>
        <p:nvSpPr>
          <p:cNvPr id="7" name="Dian numeron paikkamerkki 6"/>
          <p:cNvSpPr>
            <a:spLocks noGrp="1"/>
          </p:cNvSpPr>
          <p:nvPr>
            <p:ph type="sldNum" sz="quarter" idx="16"/>
          </p:nvPr>
        </p:nvSpPr>
        <p:spPr/>
        <p:txBody>
          <a:bodyPr/>
          <a:lstStyle/>
          <a:p>
            <a:fld id="{5313BD74-EA17-574A-98E7-0901538991B3}" type="slidenum">
              <a:rPr lang="fi-FI" smtClean="0"/>
              <a:t>‹#›</a:t>
            </a:fld>
            <a:endParaRPr lang="fi-FI"/>
          </a:p>
        </p:txBody>
      </p:sp>
    </p:spTree>
    <p:extLst>
      <p:ext uri="{BB962C8B-B14F-4D97-AF65-F5344CB8AC3E}">
        <p14:creationId xmlns:p14="http://schemas.microsoft.com/office/powerpoint/2010/main" val="178313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92600"/>
            <a:ext cx="9144000" cy="256540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pic>
        <p:nvPicPr>
          <p:cNvPr id="5"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476250"/>
            <a:ext cx="36687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1906588" y="3644900"/>
            <a:ext cx="5330825" cy="200025"/>
            <a:chOff x="1201" y="2205"/>
            <a:chExt cx="3358" cy="126"/>
          </a:xfrm>
        </p:grpSpPr>
        <p:sp>
          <p:nvSpPr>
            <p:cNvPr id="7" name="Freeform 10"/>
            <p:cNvSpPr>
              <a:spLocks noEditPoints="1"/>
            </p:cNvSpPr>
            <p:nvPr userDrawn="1"/>
          </p:nvSpPr>
          <p:spPr bwMode="auto">
            <a:xfrm>
              <a:off x="2547" y="2205"/>
              <a:ext cx="2012" cy="126"/>
            </a:xfrm>
            <a:custGeom>
              <a:avLst/>
              <a:gdLst/>
              <a:ahLst/>
              <a:cxnLst>
                <a:cxn ang="0">
                  <a:pos x="0" y="745"/>
                </a:cxn>
                <a:cxn ang="0">
                  <a:pos x="1036" y="342"/>
                </a:cxn>
                <a:cxn ang="0">
                  <a:pos x="2133" y="16"/>
                </a:cxn>
                <a:cxn ang="0">
                  <a:pos x="2416" y="745"/>
                </a:cxn>
                <a:cxn ang="0">
                  <a:pos x="3143" y="598"/>
                </a:cxn>
                <a:cxn ang="0">
                  <a:pos x="3111" y="745"/>
                </a:cxn>
                <a:cxn ang="0">
                  <a:pos x="3806" y="745"/>
                </a:cxn>
                <a:cxn ang="0">
                  <a:pos x="4817" y="167"/>
                </a:cxn>
                <a:cxn ang="0">
                  <a:pos x="4595" y="9"/>
                </a:cxn>
                <a:cxn ang="0">
                  <a:pos x="4305" y="64"/>
                </a:cxn>
                <a:cxn ang="0">
                  <a:pos x="4170" y="301"/>
                </a:cxn>
                <a:cxn ang="0">
                  <a:pos x="4214" y="592"/>
                </a:cxn>
                <a:cxn ang="0">
                  <a:pos x="4437" y="751"/>
                </a:cxn>
                <a:cxn ang="0">
                  <a:pos x="4726" y="696"/>
                </a:cxn>
                <a:cxn ang="0">
                  <a:pos x="4863" y="459"/>
                </a:cxn>
                <a:cxn ang="0">
                  <a:pos x="4734" y="517"/>
                </a:cxn>
                <a:cxn ang="0">
                  <a:pos x="4594" y="653"/>
                </a:cxn>
                <a:cxn ang="0">
                  <a:pos x="4393" y="633"/>
                </a:cxn>
                <a:cxn ang="0">
                  <a:pos x="4282" y="467"/>
                </a:cxn>
                <a:cxn ang="0">
                  <a:pos x="4298" y="243"/>
                </a:cxn>
                <a:cxn ang="0">
                  <a:pos x="4439" y="107"/>
                </a:cxn>
                <a:cxn ang="0">
                  <a:pos x="4637" y="127"/>
                </a:cxn>
                <a:cxn ang="0">
                  <a:pos x="4748" y="293"/>
                </a:cxn>
                <a:cxn ang="0">
                  <a:pos x="5179" y="745"/>
                </a:cxn>
                <a:cxn ang="0">
                  <a:pos x="5441" y="745"/>
                </a:cxn>
                <a:cxn ang="0">
                  <a:pos x="6704" y="16"/>
                </a:cxn>
                <a:cxn ang="0">
                  <a:pos x="6351" y="160"/>
                </a:cxn>
                <a:cxn ang="0">
                  <a:pos x="7959" y="745"/>
                </a:cxn>
                <a:cxn ang="0">
                  <a:pos x="7495" y="745"/>
                </a:cxn>
                <a:cxn ang="0">
                  <a:pos x="8629" y="16"/>
                </a:cxn>
                <a:cxn ang="0">
                  <a:pos x="9151" y="745"/>
                </a:cxn>
                <a:cxn ang="0">
                  <a:pos x="9554" y="475"/>
                </a:cxn>
                <a:cxn ang="0">
                  <a:pos x="10170" y="16"/>
                </a:cxn>
                <a:cxn ang="0">
                  <a:pos x="11503" y="340"/>
                </a:cxn>
                <a:cxn ang="0">
                  <a:pos x="11390" y="86"/>
                </a:cxn>
                <a:cxn ang="0">
                  <a:pos x="11111" y="3"/>
                </a:cxn>
                <a:cxn ang="0">
                  <a:pos x="10869" y="138"/>
                </a:cxn>
                <a:cxn ang="0">
                  <a:pos x="10802" y="421"/>
                </a:cxn>
                <a:cxn ang="0">
                  <a:pos x="10914" y="674"/>
                </a:cxn>
                <a:cxn ang="0">
                  <a:pos x="11193" y="756"/>
                </a:cxn>
                <a:cxn ang="0">
                  <a:pos x="11437" y="620"/>
                </a:cxn>
                <a:cxn ang="0">
                  <a:pos x="11395" y="380"/>
                </a:cxn>
                <a:cxn ang="0">
                  <a:pos x="11331" y="584"/>
                </a:cxn>
                <a:cxn ang="0">
                  <a:pos x="11152" y="665"/>
                </a:cxn>
                <a:cxn ang="0">
                  <a:pos x="10974" y="584"/>
                </a:cxn>
                <a:cxn ang="0">
                  <a:pos x="10909" y="380"/>
                </a:cxn>
                <a:cxn ang="0">
                  <a:pos x="10974" y="178"/>
                </a:cxn>
                <a:cxn ang="0">
                  <a:pos x="11152" y="95"/>
                </a:cxn>
                <a:cxn ang="0">
                  <a:pos x="11331" y="178"/>
                </a:cxn>
                <a:cxn ang="0">
                  <a:pos x="11395" y="380"/>
                </a:cxn>
                <a:cxn ang="0">
                  <a:pos x="12012" y="392"/>
                </a:cxn>
                <a:cxn ang="0">
                  <a:pos x="11778" y="241"/>
                </a:cxn>
                <a:cxn ang="0">
                  <a:pos x="11777" y="142"/>
                </a:cxn>
                <a:cxn ang="0">
                  <a:pos x="11908" y="95"/>
                </a:cxn>
                <a:cxn ang="0">
                  <a:pos x="11862" y="1"/>
                </a:cxn>
                <a:cxn ang="0">
                  <a:pos x="11691" y="77"/>
                </a:cxn>
                <a:cxn ang="0">
                  <a:pos x="11652" y="236"/>
                </a:cxn>
                <a:cxn ang="0">
                  <a:pos x="11824" y="399"/>
                </a:cxn>
                <a:cxn ang="0">
                  <a:pos x="11964" y="526"/>
                </a:cxn>
                <a:cxn ang="0">
                  <a:pos x="11871" y="657"/>
                </a:cxn>
                <a:cxn ang="0">
                  <a:pos x="11670" y="629"/>
                </a:cxn>
                <a:cxn ang="0">
                  <a:pos x="11858" y="755"/>
                </a:cxn>
                <a:cxn ang="0">
                  <a:pos x="12025" y="680"/>
                </a:cxn>
              </a:cxnLst>
              <a:rect l="0" t="0" r="r" b="b"/>
              <a:pathLst>
                <a:path w="12075" h="758">
                  <a:moveTo>
                    <a:pt x="571" y="745"/>
                  </a:moveTo>
                  <a:lnTo>
                    <a:pt x="571" y="16"/>
                  </a:lnTo>
                  <a:lnTo>
                    <a:pt x="462" y="16"/>
                  </a:lnTo>
                  <a:lnTo>
                    <a:pt x="462" y="314"/>
                  </a:lnTo>
                  <a:lnTo>
                    <a:pt x="106" y="314"/>
                  </a:lnTo>
                  <a:lnTo>
                    <a:pt x="106" y="16"/>
                  </a:lnTo>
                  <a:lnTo>
                    <a:pt x="0" y="16"/>
                  </a:lnTo>
                  <a:lnTo>
                    <a:pt x="0" y="745"/>
                  </a:lnTo>
                  <a:lnTo>
                    <a:pt x="106" y="745"/>
                  </a:lnTo>
                  <a:lnTo>
                    <a:pt x="106" y="407"/>
                  </a:lnTo>
                  <a:lnTo>
                    <a:pt x="462" y="407"/>
                  </a:lnTo>
                  <a:lnTo>
                    <a:pt x="462" y="745"/>
                  </a:lnTo>
                  <a:lnTo>
                    <a:pt x="571" y="745"/>
                  </a:lnTo>
                  <a:close/>
                  <a:moveTo>
                    <a:pt x="1379" y="16"/>
                  </a:moveTo>
                  <a:lnTo>
                    <a:pt x="1257" y="16"/>
                  </a:lnTo>
                  <a:lnTo>
                    <a:pt x="1036" y="342"/>
                  </a:lnTo>
                  <a:lnTo>
                    <a:pt x="816" y="16"/>
                  </a:lnTo>
                  <a:lnTo>
                    <a:pt x="692" y="16"/>
                  </a:lnTo>
                  <a:lnTo>
                    <a:pt x="981" y="444"/>
                  </a:lnTo>
                  <a:lnTo>
                    <a:pt x="981" y="745"/>
                  </a:lnTo>
                  <a:lnTo>
                    <a:pt x="1089" y="745"/>
                  </a:lnTo>
                  <a:lnTo>
                    <a:pt x="1089" y="444"/>
                  </a:lnTo>
                  <a:lnTo>
                    <a:pt x="1379" y="16"/>
                  </a:lnTo>
                  <a:close/>
                  <a:moveTo>
                    <a:pt x="2133" y="16"/>
                  </a:moveTo>
                  <a:lnTo>
                    <a:pt x="2019" y="16"/>
                  </a:lnTo>
                  <a:lnTo>
                    <a:pt x="1793" y="635"/>
                  </a:lnTo>
                  <a:lnTo>
                    <a:pt x="1568" y="16"/>
                  </a:lnTo>
                  <a:lnTo>
                    <a:pt x="1451" y="16"/>
                  </a:lnTo>
                  <a:lnTo>
                    <a:pt x="1722" y="745"/>
                  </a:lnTo>
                  <a:lnTo>
                    <a:pt x="1866" y="745"/>
                  </a:lnTo>
                  <a:lnTo>
                    <a:pt x="2133" y="16"/>
                  </a:lnTo>
                  <a:close/>
                  <a:moveTo>
                    <a:pt x="2416" y="745"/>
                  </a:moveTo>
                  <a:lnTo>
                    <a:pt x="2416" y="16"/>
                  </a:lnTo>
                  <a:lnTo>
                    <a:pt x="2310" y="16"/>
                  </a:lnTo>
                  <a:lnTo>
                    <a:pt x="2310" y="745"/>
                  </a:lnTo>
                  <a:lnTo>
                    <a:pt x="2416" y="745"/>
                  </a:lnTo>
                  <a:close/>
                  <a:moveTo>
                    <a:pt x="3251" y="745"/>
                  </a:moveTo>
                  <a:lnTo>
                    <a:pt x="3251" y="16"/>
                  </a:lnTo>
                  <a:lnTo>
                    <a:pt x="3143" y="16"/>
                  </a:lnTo>
                  <a:lnTo>
                    <a:pt x="3143" y="598"/>
                  </a:lnTo>
                  <a:lnTo>
                    <a:pt x="3139" y="598"/>
                  </a:lnTo>
                  <a:lnTo>
                    <a:pt x="2819" y="16"/>
                  </a:lnTo>
                  <a:lnTo>
                    <a:pt x="2679" y="16"/>
                  </a:lnTo>
                  <a:lnTo>
                    <a:pt x="2679" y="745"/>
                  </a:lnTo>
                  <a:lnTo>
                    <a:pt x="2787" y="745"/>
                  </a:lnTo>
                  <a:lnTo>
                    <a:pt x="2787" y="160"/>
                  </a:lnTo>
                  <a:lnTo>
                    <a:pt x="2791" y="160"/>
                  </a:lnTo>
                  <a:lnTo>
                    <a:pt x="3111" y="745"/>
                  </a:lnTo>
                  <a:lnTo>
                    <a:pt x="3251" y="745"/>
                  </a:lnTo>
                  <a:close/>
                  <a:moveTo>
                    <a:pt x="4075" y="16"/>
                  </a:moveTo>
                  <a:lnTo>
                    <a:pt x="3959" y="16"/>
                  </a:lnTo>
                  <a:lnTo>
                    <a:pt x="3735" y="635"/>
                  </a:lnTo>
                  <a:lnTo>
                    <a:pt x="3510" y="16"/>
                  </a:lnTo>
                  <a:lnTo>
                    <a:pt x="3391" y="16"/>
                  </a:lnTo>
                  <a:lnTo>
                    <a:pt x="3663" y="745"/>
                  </a:lnTo>
                  <a:lnTo>
                    <a:pt x="3806" y="745"/>
                  </a:lnTo>
                  <a:lnTo>
                    <a:pt x="4075" y="16"/>
                  </a:lnTo>
                  <a:close/>
                  <a:moveTo>
                    <a:pt x="4868" y="380"/>
                  </a:moveTo>
                  <a:lnTo>
                    <a:pt x="4867" y="340"/>
                  </a:lnTo>
                  <a:lnTo>
                    <a:pt x="4863" y="302"/>
                  </a:lnTo>
                  <a:lnTo>
                    <a:pt x="4856" y="265"/>
                  </a:lnTo>
                  <a:lnTo>
                    <a:pt x="4846" y="232"/>
                  </a:lnTo>
                  <a:lnTo>
                    <a:pt x="4833" y="199"/>
                  </a:lnTo>
                  <a:lnTo>
                    <a:pt x="4817" y="167"/>
                  </a:lnTo>
                  <a:lnTo>
                    <a:pt x="4799" y="139"/>
                  </a:lnTo>
                  <a:lnTo>
                    <a:pt x="4779" y="112"/>
                  </a:lnTo>
                  <a:lnTo>
                    <a:pt x="4754" y="86"/>
                  </a:lnTo>
                  <a:lnTo>
                    <a:pt x="4726" y="64"/>
                  </a:lnTo>
                  <a:lnTo>
                    <a:pt x="4696" y="45"/>
                  </a:lnTo>
                  <a:lnTo>
                    <a:pt x="4664" y="29"/>
                  </a:lnTo>
                  <a:lnTo>
                    <a:pt x="4630" y="18"/>
                  </a:lnTo>
                  <a:lnTo>
                    <a:pt x="4595" y="9"/>
                  </a:lnTo>
                  <a:lnTo>
                    <a:pt x="4557" y="3"/>
                  </a:lnTo>
                  <a:lnTo>
                    <a:pt x="4516" y="2"/>
                  </a:lnTo>
                  <a:lnTo>
                    <a:pt x="4475" y="3"/>
                  </a:lnTo>
                  <a:lnTo>
                    <a:pt x="4437" y="9"/>
                  </a:lnTo>
                  <a:lnTo>
                    <a:pt x="4400" y="18"/>
                  </a:lnTo>
                  <a:lnTo>
                    <a:pt x="4366" y="29"/>
                  </a:lnTo>
                  <a:lnTo>
                    <a:pt x="4335" y="45"/>
                  </a:lnTo>
                  <a:lnTo>
                    <a:pt x="4305" y="64"/>
                  </a:lnTo>
                  <a:lnTo>
                    <a:pt x="4278" y="86"/>
                  </a:lnTo>
                  <a:lnTo>
                    <a:pt x="4253" y="112"/>
                  </a:lnTo>
                  <a:lnTo>
                    <a:pt x="4232" y="138"/>
                  </a:lnTo>
                  <a:lnTo>
                    <a:pt x="4214" y="167"/>
                  </a:lnTo>
                  <a:lnTo>
                    <a:pt x="4198" y="198"/>
                  </a:lnTo>
                  <a:lnTo>
                    <a:pt x="4186" y="230"/>
                  </a:lnTo>
                  <a:lnTo>
                    <a:pt x="4177" y="265"/>
                  </a:lnTo>
                  <a:lnTo>
                    <a:pt x="4170" y="301"/>
                  </a:lnTo>
                  <a:lnTo>
                    <a:pt x="4166" y="340"/>
                  </a:lnTo>
                  <a:lnTo>
                    <a:pt x="4164" y="380"/>
                  </a:lnTo>
                  <a:lnTo>
                    <a:pt x="4166" y="421"/>
                  </a:lnTo>
                  <a:lnTo>
                    <a:pt x="4170" y="459"/>
                  </a:lnTo>
                  <a:lnTo>
                    <a:pt x="4177" y="495"/>
                  </a:lnTo>
                  <a:lnTo>
                    <a:pt x="4187" y="530"/>
                  </a:lnTo>
                  <a:lnTo>
                    <a:pt x="4200" y="561"/>
                  </a:lnTo>
                  <a:lnTo>
                    <a:pt x="4214" y="592"/>
                  </a:lnTo>
                  <a:lnTo>
                    <a:pt x="4232" y="621"/>
                  </a:lnTo>
                  <a:lnTo>
                    <a:pt x="4253" y="647"/>
                  </a:lnTo>
                  <a:lnTo>
                    <a:pt x="4278" y="674"/>
                  </a:lnTo>
                  <a:lnTo>
                    <a:pt x="4305" y="696"/>
                  </a:lnTo>
                  <a:lnTo>
                    <a:pt x="4335" y="715"/>
                  </a:lnTo>
                  <a:lnTo>
                    <a:pt x="4366" y="730"/>
                  </a:lnTo>
                  <a:lnTo>
                    <a:pt x="4400" y="742"/>
                  </a:lnTo>
                  <a:lnTo>
                    <a:pt x="4437" y="751"/>
                  </a:lnTo>
                  <a:lnTo>
                    <a:pt x="4475" y="756"/>
                  </a:lnTo>
                  <a:lnTo>
                    <a:pt x="4516" y="758"/>
                  </a:lnTo>
                  <a:lnTo>
                    <a:pt x="4557" y="756"/>
                  </a:lnTo>
                  <a:lnTo>
                    <a:pt x="4595" y="751"/>
                  </a:lnTo>
                  <a:lnTo>
                    <a:pt x="4630" y="742"/>
                  </a:lnTo>
                  <a:lnTo>
                    <a:pt x="4664" y="730"/>
                  </a:lnTo>
                  <a:lnTo>
                    <a:pt x="4696" y="715"/>
                  </a:lnTo>
                  <a:lnTo>
                    <a:pt x="4726" y="696"/>
                  </a:lnTo>
                  <a:lnTo>
                    <a:pt x="4754" y="674"/>
                  </a:lnTo>
                  <a:lnTo>
                    <a:pt x="4779" y="647"/>
                  </a:lnTo>
                  <a:lnTo>
                    <a:pt x="4799" y="620"/>
                  </a:lnTo>
                  <a:lnTo>
                    <a:pt x="4817" y="592"/>
                  </a:lnTo>
                  <a:lnTo>
                    <a:pt x="4833" y="561"/>
                  </a:lnTo>
                  <a:lnTo>
                    <a:pt x="4846" y="529"/>
                  </a:lnTo>
                  <a:lnTo>
                    <a:pt x="4856" y="495"/>
                  </a:lnTo>
                  <a:lnTo>
                    <a:pt x="4863" y="459"/>
                  </a:lnTo>
                  <a:lnTo>
                    <a:pt x="4867" y="421"/>
                  </a:lnTo>
                  <a:lnTo>
                    <a:pt x="4868" y="380"/>
                  </a:lnTo>
                  <a:close/>
                  <a:moveTo>
                    <a:pt x="4757" y="380"/>
                  </a:moveTo>
                  <a:lnTo>
                    <a:pt x="4756" y="410"/>
                  </a:lnTo>
                  <a:lnTo>
                    <a:pt x="4754" y="440"/>
                  </a:lnTo>
                  <a:lnTo>
                    <a:pt x="4748" y="467"/>
                  </a:lnTo>
                  <a:lnTo>
                    <a:pt x="4741" y="493"/>
                  </a:lnTo>
                  <a:lnTo>
                    <a:pt x="4734" y="517"/>
                  </a:lnTo>
                  <a:lnTo>
                    <a:pt x="4722" y="541"/>
                  </a:lnTo>
                  <a:lnTo>
                    <a:pt x="4710" y="562"/>
                  </a:lnTo>
                  <a:lnTo>
                    <a:pt x="4694" y="584"/>
                  </a:lnTo>
                  <a:lnTo>
                    <a:pt x="4677" y="603"/>
                  </a:lnTo>
                  <a:lnTo>
                    <a:pt x="4659" y="619"/>
                  </a:lnTo>
                  <a:lnTo>
                    <a:pt x="4638" y="633"/>
                  </a:lnTo>
                  <a:lnTo>
                    <a:pt x="4617" y="644"/>
                  </a:lnTo>
                  <a:lnTo>
                    <a:pt x="4594" y="653"/>
                  </a:lnTo>
                  <a:lnTo>
                    <a:pt x="4569" y="660"/>
                  </a:lnTo>
                  <a:lnTo>
                    <a:pt x="4543" y="664"/>
                  </a:lnTo>
                  <a:lnTo>
                    <a:pt x="4516" y="665"/>
                  </a:lnTo>
                  <a:lnTo>
                    <a:pt x="4489" y="664"/>
                  </a:lnTo>
                  <a:lnTo>
                    <a:pt x="4463" y="660"/>
                  </a:lnTo>
                  <a:lnTo>
                    <a:pt x="4438" y="653"/>
                  </a:lnTo>
                  <a:lnTo>
                    <a:pt x="4415" y="644"/>
                  </a:lnTo>
                  <a:lnTo>
                    <a:pt x="4393" y="633"/>
                  </a:lnTo>
                  <a:lnTo>
                    <a:pt x="4373" y="619"/>
                  </a:lnTo>
                  <a:lnTo>
                    <a:pt x="4355" y="603"/>
                  </a:lnTo>
                  <a:lnTo>
                    <a:pt x="4338" y="584"/>
                  </a:lnTo>
                  <a:lnTo>
                    <a:pt x="4322" y="562"/>
                  </a:lnTo>
                  <a:lnTo>
                    <a:pt x="4310" y="541"/>
                  </a:lnTo>
                  <a:lnTo>
                    <a:pt x="4298" y="517"/>
                  </a:lnTo>
                  <a:lnTo>
                    <a:pt x="4289" y="493"/>
                  </a:lnTo>
                  <a:lnTo>
                    <a:pt x="4282" y="467"/>
                  </a:lnTo>
                  <a:lnTo>
                    <a:pt x="4277" y="440"/>
                  </a:lnTo>
                  <a:lnTo>
                    <a:pt x="4274" y="410"/>
                  </a:lnTo>
                  <a:lnTo>
                    <a:pt x="4273" y="380"/>
                  </a:lnTo>
                  <a:lnTo>
                    <a:pt x="4274" y="350"/>
                  </a:lnTo>
                  <a:lnTo>
                    <a:pt x="4277" y="322"/>
                  </a:lnTo>
                  <a:lnTo>
                    <a:pt x="4282" y="293"/>
                  </a:lnTo>
                  <a:lnTo>
                    <a:pt x="4289" y="268"/>
                  </a:lnTo>
                  <a:lnTo>
                    <a:pt x="4298" y="243"/>
                  </a:lnTo>
                  <a:lnTo>
                    <a:pt x="4310" y="220"/>
                  </a:lnTo>
                  <a:lnTo>
                    <a:pt x="4322" y="198"/>
                  </a:lnTo>
                  <a:lnTo>
                    <a:pt x="4338" y="178"/>
                  </a:lnTo>
                  <a:lnTo>
                    <a:pt x="4355" y="158"/>
                  </a:lnTo>
                  <a:lnTo>
                    <a:pt x="4374" y="142"/>
                  </a:lnTo>
                  <a:lnTo>
                    <a:pt x="4393" y="127"/>
                  </a:lnTo>
                  <a:lnTo>
                    <a:pt x="4415" y="116"/>
                  </a:lnTo>
                  <a:lnTo>
                    <a:pt x="4439" y="107"/>
                  </a:lnTo>
                  <a:lnTo>
                    <a:pt x="4463" y="100"/>
                  </a:lnTo>
                  <a:lnTo>
                    <a:pt x="4489" y="97"/>
                  </a:lnTo>
                  <a:lnTo>
                    <a:pt x="4516" y="95"/>
                  </a:lnTo>
                  <a:lnTo>
                    <a:pt x="4543" y="97"/>
                  </a:lnTo>
                  <a:lnTo>
                    <a:pt x="4569" y="100"/>
                  </a:lnTo>
                  <a:lnTo>
                    <a:pt x="4593" y="107"/>
                  </a:lnTo>
                  <a:lnTo>
                    <a:pt x="4616" y="116"/>
                  </a:lnTo>
                  <a:lnTo>
                    <a:pt x="4637" y="127"/>
                  </a:lnTo>
                  <a:lnTo>
                    <a:pt x="4658" y="142"/>
                  </a:lnTo>
                  <a:lnTo>
                    <a:pt x="4677" y="158"/>
                  </a:lnTo>
                  <a:lnTo>
                    <a:pt x="4694" y="178"/>
                  </a:lnTo>
                  <a:lnTo>
                    <a:pt x="4710" y="198"/>
                  </a:lnTo>
                  <a:lnTo>
                    <a:pt x="4722" y="220"/>
                  </a:lnTo>
                  <a:lnTo>
                    <a:pt x="4734" y="243"/>
                  </a:lnTo>
                  <a:lnTo>
                    <a:pt x="4741" y="268"/>
                  </a:lnTo>
                  <a:lnTo>
                    <a:pt x="4748" y="293"/>
                  </a:lnTo>
                  <a:lnTo>
                    <a:pt x="4754" y="322"/>
                  </a:lnTo>
                  <a:lnTo>
                    <a:pt x="4756" y="350"/>
                  </a:lnTo>
                  <a:lnTo>
                    <a:pt x="4757" y="380"/>
                  </a:lnTo>
                  <a:close/>
                  <a:moveTo>
                    <a:pt x="5179" y="745"/>
                  </a:moveTo>
                  <a:lnTo>
                    <a:pt x="5179" y="16"/>
                  </a:lnTo>
                  <a:lnTo>
                    <a:pt x="5072" y="16"/>
                  </a:lnTo>
                  <a:lnTo>
                    <a:pt x="5072" y="745"/>
                  </a:lnTo>
                  <a:lnTo>
                    <a:pt x="5179" y="745"/>
                  </a:lnTo>
                  <a:close/>
                  <a:moveTo>
                    <a:pt x="6012" y="745"/>
                  </a:moveTo>
                  <a:lnTo>
                    <a:pt x="6012" y="16"/>
                  </a:lnTo>
                  <a:lnTo>
                    <a:pt x="5905" y="16"/>
                  </a:lnTo>
                  <a:lnTo>
                    <a:pt x="5905" y="598"/>
                  </a:lnTo>
                  <a:lnTo>
                    <a:pt x="5900" y="598"/>
                  </a:lnTo>
                  <a:lnTo>
                    <a:pt x="5580" y="16"/>
                  </a:lnTo>
                  <a:lnTo>
                    <a:pt x="5441" y="16"/>
                  </a:lnTo>
                  <a:lnTo>
                    <a:pt x="5441" y="745"/>
                  </a:lnTo>
                  <a:lnTo>
                    <a:pt x="5549" y="745"/>
                  </a:lnTo>
                  <a:lnTo>
                    <a:pt x="5549" y="160"/>
                  </a:lnTo>
                  <a:lnTo>
                    <a:pt x="5552" y="160"/>
                  </a:lnTo>
                  <a:lnTo>
                    <a:pt x="5873" y="745"/>
                  </a:lnTo>
                  <a:lnTo>
                    <a:pt x="6012" y="745"/>
                  </a:lnTo>
                  <a:close/>
                  <a:moveTo>
                    <a:pt x="6811" y="745"/>
                  </a:moveTo>
                  <a:lnTo>
                    <a:pt x="6811" y="16"/>
                  </a:lnTo>
                  <a:lnTo>
                    <a:pt x="6704" y="16"/>
                  </a:lnTo>
                  <a:lnTo>
                    <a:pt x="6704" y="598"/>
                  </a:lnTo>
                  <a:lnTo>
                    <a:pt x="6700" y="598"/>
                  </a:lnTo>
                  <a:lnTo>
                    <a:pt x="6381" y="16"/>
                  </a:lnTo>
                  <a:lnTo>
                    <a:pt x="6241" y="16"/>
                  </a:lnTo>
                  <a:lnTo>
                    <a:pt x="6241" y="745"/>
                  </a:lnTo>
                  <a:lnTo>
                    <a:pt x="6349" y="745"/>
                  </a:lnTo>
                  <a:lnTo>
                    <a:pt x="6349" y="160"/>
                  </a:lnTo>
                  <a:lnTo>
                    <a:pt x="6351" y="160"/>
                  </a:lnTo>
                  <a:lnTo>
                    <a:pt x="6672" y="745"/>
                  </a:lnTo>
                  <a:lnTo>
                    <a:pt x="6811" y="745"/>
                  </a:lnTo>
                  <a:close/>
                  <a:moveTo>
                    <a:pt x="7161" y="745"/>
                  </a:moveTo>
                  <a:lnTo>
                    <a:pt x="7161" y="16"/>
                  </a:lnTo>
                  <a:lnTo>
                    <a:pt x="7054" y="16"/>
                  </a:lnTo>
                  <a:lnTo>
                    <a:pt x="7054" y="745"/>
                  </a:lnTo>
                  <a:lnTo>
                    <a:pt x="7161" y="745"/>
                  </a:lnTo>
                  <a:close/>
                  <a:moveTo>
                    <a:pt x="7959" y="745"/>
                  </a:moveTo>
                  <a:lnTo>
                    <a:pt x="7959" y="16"/>
                  </a:lnTo>
                  <a:lnTo>
                    <a:pt x="7851" y="16"/>
                  </a:lnTo>
                  <a:lnTo>
                    <a:pt x="7851" y="598"/>
                  </a:lnTo>
                  <a:lnTo>
                    <a:pt x="7846" y="598"/>
                  </a:lnTo>
                  <a:lnTo>
                    <a:pt x="7527" y="16"/>
                  </a:lnTo>
                  <a:lnTo>
                    <a:pt x="7387" y="16"/>
                  </a:lnTo>
                  <a:lnTo>
                    <a:pt x="7387" y="745"/>
                  </a:lnTo>
                  <a:lnTo>
                    <a:pt x="7495" y="745"/>
                  </a:lnTo>
                  <a:lnTo>
                    <a:pt x="7495" y="160"/>
                  </a:lnTo>
                  <a:lnTo>
                    <a:pt x="7498" y="160"/>
                  </a:lnTo>
                  <a:lnTo>
                    <a:pt x="7819" y="745"/>
                  </a:lnTo>
                  <a:lnTo>
                    <a:pt x="7959" y="745"/>
                  </a:lnTo>
                  <a:close/>
                  <a:moveTo>
                    <a:pt x="8930" y="745"/>
                  </a:moveTo>
                  <a:lnTo>
                    <a:pt x="8930" y="651"/>
                  </a:lnTo>
                  <a:lnTo>
                    <a:pt x="8629" y="651"/>
                  </a:lnTo>
                  <a:lnTo>
                    <a:pt x="8629" y="16"/>
                  </a:lnTo>
                  <a:lnTo>
                    <a:pt x="8522" y="16"/>
                  </a:lnTo>
                  <a:lnTo>
                    <a:pt x="8522" y="745"/>
                  </a:lnTo>
                  <a:lnTo>
                    <a:pt x="8930" y="745"/>
                  </a:lnTo>
                  <a:close/>
                  <a:moveTo>
                    <a:pt x="9779" y="745"/>
                  </a:moveTo>
                  <a:lnTo>
                    <a:pt x="9458" y="16"/>
                  </a:lnTo>
                  <a:lnTo>
                    <a:pt x="9356" y="16"/>
                  </a:lnTo>
                  <a:lnTo>
                    <a:pt x="9036" y="745"/>
                  </a:lnTo>
                  <a:lnTo>
                    <a:pt x="9151" y="745"/>
                  </a:lnTo>
                  <a:lnTo>
                    <a:pt x="9227" y="558"/>
                  </a:lnTo>
                  <a:lnTo>
                    <a:pt x="9587" y="558"/>
                  </a:lnTo>
                  <a:lnTo>
                    <a:pt x="9665" y="745"/>
                  </a:lnTo>
                  <a:lnTo>
                    <a:pt x="9779" y="745"/>
                  </a:lnTo>
                  <a:close/>
                  <a:moveTo>
                    <a:pt x="9554" y="475"/>
                  </a:moveTo>
                  <a:lnTo>
                    <a:pt x="9262" y="475"/>
                  </a:lnTo>
                  <a:lnTo>
                    <a:pt x="9407" y="116"/>
                  </a:lnTo>
                  <a:lnTo>
                    <a:pt x="9554" y="475"/>
                  </a:lnTo>
                  <a:close/>
                  <a:moveTo>
                    <a:pt x="10024" y="745"/>
                  </a:moveTo>
                  <a:lnTo>
                    <a:pt x="10024" y="16"/>
                  </a:lnTo>
                  <a:lnTo>
                    <a:pt x="9918" y="16"/>
                  </a:lnTo>
                  <a:lnTo>
                    <a:pt x="9918" y="745"/>
                  </a:lnTo>
                  <a:lnTo>
                    <a:pt x="10024" y="745"/>
                  </a:lnTo>
                  <a:close/>
                  <a:moveTo>
                    <a:pt x="10726" y="107"/>
                  </a:moveTo>
                  <a:lnTo>
                    <a:pt x="10726" y="16"/>
                  </a:lnTo>
                  <a:lnTo>
                    <a:pt x="10170" y="16"/>
                  </a:lnTo>
                  <a:lnTo>
                    <a:pt x="10170" y="107"/>
                  </a:lnTo>
                  <a:lnTo>
                    <a:pt x="10395" y="107"/>
                  </a:lnTo>
                  <a:lnTo>
                    <a:pt x="10395" y="745"/>
                  </a:lnTo>
                  <a:lnTo>
                    <a:pt x="10502" y="745"/>
                  </a:lnTo>
                  <a:lnTo>
                    <a:pt x="10502" y="107"/>
                  </a:lnTo>
                  <a:lnTo>
                    <a:pt x="10726" y="107"/>
                  </a:lnTo>
                  <a:close/>
                  <a:moveTo>
                    <a:pt x="11505" y="380"/>
                  </a:moveTo>
                  <a:lnTo>
                    <a:pt x="11503" y="340"/>
                  </a:lnTo>
                  <a:lnTo>
                    <a:pt x="11499" y="302"/>
                  </a:lnTo>
                  <a:lnTo>
                    <a:pt x="11492" y="265"/>
                  </a:lnTo>
                  <a:lnTo>
                    <a:pt x="11482" y="232"/>
                  </a:lnTo>
                  <a:lnTo>
                    <a:pt x="11469" y="199"/>
                  </a:lnTo>
                  <a:lnTo>
                    <a:pt x="11454" y="167"/>
                  </a:lnTo>
                  <a:lnTo>
                    <a:pt x="11437" y="139"/>
                  </a:lnTo>
                  <a:lnTo>
                    <a:pt x="11415" y="112"/>
                  </a:lnTo>
                  <a:lnTo>
                    <a:pt x="11390" y="86"/>
                  </a:lnTo>
                  <a:lnTo>
                    <a:pt x="11363" y="64"/>
                  </a:lnTo>
                  <a:lnTo>
                    <a:pt x="11333" y="45"/>
                  </a:lnTo>
                  <a:lnTo>
                    <a:pt x="11302" y="29"/>
                  </a:lnTo>
                  <a:lnTo>
                    <a:pt x="11268" y="18"/>
                  </a:lnTo>
                  <a:lnTo>
                    <a:pt x="11231" y="9"/>
                  </a:lnTo>
                  <a:lnTo>
                    <a:pt x="11193" y="3"/>
                  </a:lnTo>
                  <a:lnTo>
                    <a:pt x="11152" y="2"/>
                  </a:lnTo>
                  <a:lnTo>
                    <a:pt x="11111" y="3"/>
                  </a:lnTo>
                  <a:lnTo>
                    <a:pt x="11073" y="9"/>
                  </a:lnTo>
                  <a:lnTo>
                    <a:pt x="11036" y="18"/>
                  </a:lnTo>
                  <a:lnTo>
                    <a:pt x="11002" y="29"/>
                  </a:lnTo>
                  <a:lnTo>
                    <a:pt x="10971" y="45"/>
                  </a:lnTo>
                  <a:lnTo>
                    <a:pt x="10941" y="64"/>
                  </a:lnTo>
                  <a:lnTo>
                    <a:pt x="10914" y="86"/>
                  </a:lnTo>
                  <a:lnTo>
                    <a:pt x="10889" y="112"/>
                  </a:lnTo>
                  <a:lnTo>
                    <a:pt x="10869" y="138"/>
                  </a:lnTo>
                  <a:lnTo>
                    <a:pt x="10851" y="167"/>
                  </a:lnTo>
                  <a:lnTo>
                    <a:pt x="10835" y="198"/>
                  </a:lnTo>
                  <a:lnTo>
                    <a:pt x="10822" y="230"/>
                  </a:lnTo>
                  <a:lnTo>
                    <a:pt x="10813" y="265"/>
                  </a:lnTo>
                  <a:lnTo>
                    <a:pt x="10806" y="301"/>
                  </a:lnTo>
                  <a:lnTo>
                    <a:pt x="10802" y="340"/>
                  </a:lnTo>
                  <a:lnTo>
                    <a:pt x="10801" y="380"/>
                  </a:lnTo>
                  <a:lnTo>
                    <a:pt x="10802" y="421"/>
                  </a:lnTo>
                  <a:lnTo>
                    <a:pt x="10806" y="459"/>
                  </a:lnTo>
                  <a:lnTo>
                    <a:pt x="10813" y="495"/>
                  </a:lnTo>
                  <a:lnTo>
                    <a:pt x="10823" y="530"/>
                  </a:lnTo>
                  <a:lnTo>
                    <a:pt x="10836" y="561"/>
                  </a:lnTo>
                  <a:lnTo>
                    <a:pt x="10851" y="592"/>
                  </a:lnTo>
                  <a:lnTo>
                    <a:pt x="10869" y="621"/>
                  </a:lnTo>
                  <a:lnTo>
                    <a:pt x="10889" y="647"/>
                  </a:lnTo>
                  <a:lnTo>
                    <a:pt x="10914" y="674"/>
                  </a:lnTo>
                  <a:lnTo>
                    <a:pt x="10941" y="696"/>
                  </a:lnTo>
                  <a:lnTo>
                    <a:pt x="10971" y="715"/>
                  </a:lnTo>
                  <a:lnTo>
                    <a:pt x="11002" y="730"/>
                  </a:lnTo>
                  <a:lnTo>
                    <a:pt x="11036" y="742"/>
                  </a:lnTo>
                  <a:lnTo>
                    <a:pt x="11073" y="751"/>
                  </a:lnTo>
                  <a:lnTo>
                    <a:pt x="11111" y="756"/>
                  </a:lnTo>
                  <a:lnTo>
                    <a:pt x="11152" y="758"/>
                  </a:lnTo>
                  <a:lnTo>
                    <a:pt x="11193" y="756"/>
                  </a:lnTo>
                  <a:lnTo>
                    <a:pt x="11231" y="751"/>
                  </a:lnTo>
                  <a:lnTo>
                    <a:pt x="11268" y="742"/>
                  </a:lnTo>
                  <a:lnTo>
                    <a:pt x="11302" y="730"/>
                  </a:lnTo>
                  <a:lnTo>
                    <a:pt x="11333" y="715"/>
                  </a:lnTo>
                  <a:lnTo>
                    <a:pt x="11363" y="696"/>
                  </a:lnTo>
                  <a:lnTo>
                    <a:pt x="11390" y="674"/>
                  </a:lnTo>
                  <a:lnTo>
                    <a:pt x="11415" y="647"/>
                  </a:lnTo>
                  <a:lnTo>
                    <a:pt x="11437" y="620"/>
                  </a:lnTo>
                  <a:lnTo>
                    <a:pt x="11454" y="592"/>
                  </a:lnTo>
                  <a:lnTo>
                    <a:pt x="11469" y="561"/>
                  </a:lnTo>
                  <a:lnTo>
                    <a:pt x="11482" y="529"/>
                  </a:lnTo>
                  <a:lnTo>
                    <a:pt x="11492" y="495"/>
                  </a:lnTo>
                  <a:lnTo>
                    <a:pt x="11499" y="459"/>
                  </a:lnTo>
                  <a:lnTo>
                    <a:pt x="11503" y="421"/>
                  </a:lnTo>
                  <a:lnTo>
                    <a:pt x="11505" y="380"/>
                  </a:lnTo>
                  <a:close/>
                  <a:moveTo>
                    <a:pt x="11395" y="380"/>
                  </a:moveTo>
                  <a:lnTo>
                    <a:pt x="11394" y="410"/>
                  </a:lnTo>
                  <a:lnTo>
                    <a:pt x="11390" y="440"/>
                  </a:lnTo>
                  <a:lnTo>
                    <a:pt x="11386" y="467"/>
                  </a:lnTo>
                  <a:lnTo>
                    <a:pt x="11379" y="493"/>
                  </a:lnTo>
                  <a:lnTo>
                    <a:pt x="11370" y="517"/>
                  </a:lnTo>
                  <a:lnTo>
                    <a:pt x="11358" y="541"/>
                  </a:lnTo>
                  <a:lnTo>
                    <a:pt x="11346" y="562"/>
                  </a:lnTo>
                  <a:lnTo>
                    <a:pt x="11331" y="584"/>
                  </a:lnTo>
                  <a:lnTo>
                    <a:pt x="11313" y="603"/>
                  </a:lnTo>
                  <a:lnTo>
                    <a:pt x="11295" y="619"/>
                  </a:lnTo>
                  <a:lnTo>
                    <a:pt x="11274" y="633"/>
                  </a:lnTo>
                  <a:lnTo>
                    <a:pt x="11253" y="644"/>
                  </a:lnTo>
                  <a:lnTo>
                    <a:pt x="11230" y="653"/>
                  </a:lnTo>
                  <a:lnTo>
                    <a:pt x="11205" y="660"/>
                  </a:lnTo>
                  <a:lnTo>
                    <a:pt x="11179" y="664"/>
                  </a:lnTo>
                  <a:lnTo>
                    <a:pt x="11152" y="665"/>
                  </a:lnTo>
                  <a:lnTo>
                    <a:pt x="11125" y="664"/>
                  </a:lnTo>
                  <a:lnTo>
                    <a:pt x="11099" y="660"/>
                  </a:lnTo>
                  <a:lnTo>
                    <a:pt x="11075" y="653"/>
                  </a:lnTo>
                  <a:lnTo>
                    <a:pt x="11051" y="644"/>
                  </a:lnTo>
                  <a:lnTo>
                    <a:pt x="11030" y="633"/>
                  </a:lnTo>
                  <a:lnTo>
                    <a:pt x="11009" y="619"/>
                  </a:lnTo>
                  <a:lnTo>
                    <a:pt x="10991" y="603"/>
                  </a:lnTo>
                  <a:lnTo>
                    <a:pt x="10974" y="584"/>
                  </a:lnTo>
                  <a:lnTo>
                    <a:pt x="10959" y="562"/>
                  </a:lnTo>
                  <a:lnTo>
                    <a:pt x="10946" y="541"/>
                  </a:lnTo>
                  <a:lnTo>
                    <a:pt x="10934" y="517"/>
                  </a:lnTo>
                  <a:lnTo>
                    <a:pt x="10925" y="493"/>
                  </a:lnTo>
                  <a:lnTo>
                    <a:pt x="10919" y="467"/>
                  </a:lnTo>
                  <a:lnTo>
                    <a:pt x="10914" y="440"/>
                  </a:lnTo>
                  <a:lnTo>
                    <a:pt x="10911" y="410"/>
                  </a:lnTo>
                  <a:lnTo>
                    <a:pt x="10909" y="380"/>
                  </a:lnTo>
                  <a:lnTo>
                    <a:pt x="10911" y="350"/>
                  </a:lnTo>
                  <a:lnTo>
                    <a:pt x="10914" y="322"/>
                  </a:lnTo>
                  <a:lnTo>
                    <a:pt x="10919" y="293"/>
                  </a:lnTo>
                  <a:lnTo>
                    <a:pt x="10925" y="268"/>
                  </a:lnTo>
                  <a:lnTo>
                    <a:pt x="10934" y="243"/>
                  </a:lnTo>
                  <a:lnTo>
                    <a:pt x="10946" y="220"/>
                  </a:lnTo>
                  <a:lnTo>
                    <a:pt x="10959" y="198"/>
                  </a:lnTo>
                  <a:lnTo>
                    <a:pt x="10974" y="178"/>
                  </a:lnTo>
                  <a:lnTo>
                    <a:pt x="10991" y="158"/>
                  </a:lnTo>
                  <a:lnTo>
                    <a:pt x="11010" y="142"/>
                  </a:lnTo>
                  <a:lnTo>
                    <a:pt x="11030" y="127"/>
                  </a:lnTo>
                  <a:lnTo>
                    <a:pt x="11051" y="116"/>
                  </a:lnTo>
                  <a:lnTo>
                    <a:pt x="11075" y="107"/>
                  </a:lnTo>
                  <a:lnTo>
                    <a:pt x="11099" y="100"/>
                  </a:lnTo>
                  <a:lnTo>
                    <a:pt x="11125" y="97"/>
                  </a:lnTo>
                  <a:lnTo>
                    <a:pt x="11152" y="95"/>
                  </a:lnTo>
                  <a:lnTo>
                    <a:pt x="11179" y="97"/>
                  </a:lnTo>
                  <a:lnTo>
                    <a:pt x="11205" y="100"/>
                  </a:lnTo>
                  <a:lnTo>
                    <a:pt x="11229" y="107"/>
                  </a:lnTo>
                  <a:lnTo>
                    <a:pt x="11252" y="116"/>
                  </a:lnTo>
                  <a:lnTo>
                    <a:pt x="11273" y="127"/>
                  </a:lnTo>
                  <a:lnTo>
                    <a:pt x="11294" y="142"/>
                  </a:lnTo>
                  <a:lnTo>
                    <a:pt x="11313" y="158"/>
                  </a:lnTo>
                  <a:lnTo>
                    <a:pt x="11331" y="178"/>
                  </a:lnTo>
                  <a:lnTo>
                    <a:pt x="11346" y="198"/>
                  </a:lnTo>
                  <a:lnTo>
                    <a:pt x="11358" y="220"/>
                  </a:lnTo>
                  <a:lnTo>
                    <a:pt x="11370" y="243"/>
                  </a:lnTo>
                  <a:lnTo>
                    <a:pt x="11379" y="268"/>
                  </a:lnTo>
                  <a:lnTo>
                    <a:pt x="11386" y="293"/>
                  </a:lnTo>
                  <a:lnTo>
                    <a:pt x="11390" y="322"/>
                  </a:lnTo>
                  <a:lnTo>
                    <a:pt x="11394" y="350"/>
                  </a:lnTo>
                  <a:lnTo>
                    <a:pt x="11395" y="380"/>
                  </a:lnTo>
                  <a:close/>
                  <a:moveTo>
                    <a:pt x="12075" y="548"/>
                  </a:moveTo>
                  <a:lnTo>
                    <a:pt x="12074" y="522"/>
                  </a:lnTo>
                  <a:lnTo>
                    <a:pt x="12070" y="498"/>
                  </a:lnTo>
                  <a:lnTo>
                    <a:pt x="12063" y="475"/>
                  </a:lnTo>
                  <a:lnTo>
                    <a:pt x="12054" y="452"/>
                  </a:lnTo>
                  <a:lnTo>
                    <a:pt x="12043" y="432"/>
                  </a:lnTo>
                  <a:lnTo>
                    <a:pt x="12029" y="412"/>
                  </a:lnTo>
                  <a:lnTo>
                    <a:pt x="12012" y="392"/>
                  </a:lnTo>
                  <a:lnTo>
                    <a:pt x="11993" y="374"/>
                  </a:lnTo>
                  <a:lnTo>
                    <a:pt x="11973" y="361"/>
                  </a:lnTo>
                  <a:lnTo>
                    <a:pt x="11941" y="342"/>
                  </a:lnTo>
                  <a:lnTo>
                    <a:pt x="11840" y="286"/>
                  </a:lnTo>
                  <a:lnTo>
                    <a:pt x="11821" y="274"/>
                  </a:lnTo>
                  <a:lnTo>
                    <a:pt x="11804" y="263"/>
                  </a:lnTo>
                  <a:lnTo>
                    <a:pt x="11789" y="252"/>
                  </a:lnTo>
                  <a:lnTo>
                    <a:pt x="11778" y="241"/>
                  </a:lnTo>
                  <a:lnTo>
                    <a:pt x="11769" y="230"/>
                  </a:lnTo>
                  <a:lnTo>
                    <a:pt x="11762" y="219"/>
                  </a:lnTo>
                  <a:lnTo>
                    <a:pt x="11760" y="214"/>
                  </a:lnTo>
                  <a:lnTo>
                    <a:pt x="11757" y="208"/>
                  </a:lnTo>
                  <a:lnTo>
                    <a:pt x="11756" y="198"/>
                  </a:lnTo>
                  <a:lnTo>
                    <a:pt x="11759" y="178"/>
                  </a:lnTo>
                  <a:lnTo>
                    <a:pt x="11765" y="160"/>
                  </a:lnTo>
                  <a:lnTo>
                    <a:pt x="11777" y="142"/>
                  </a:lnTo>
                  <a:lnTo>
                    <a:pt x="11785" y="134"/>
                  </a:lnTo>
                  <a:lnTo>
                    <a:pt x="11793" y="126"/>
                  </a:lnTo>
                  <a:lnTo>
                    <a:pt x="11812" y="111"/>
                  </a:lnTo>
                  <a:lnTo>
                    <a:pt x="11822" y="106"/>
                  </a:lnTo>
                  <a:lnTo>
                    <a:pt x="11833" y="101"/>
                  </a:lnTo>
                  <a:lnTo>
                    <a:pt x="11857" y="95"/>
                  </a:lnTo>
                  <a:lnTo>
                    <a:pt x="11884" y="93"/>
                  </a:lnTo>
                  <a:lnTo>
                    <a:pt x="11908" y="95"/>
                  </a:lnTo>
                  <a:lnTo>
                    <a:pt x="11940" y="101"/>
                  </a:lnTo>
                  <a:lnTo>
                    <a:pt x="12029" y="127"/>
                  </a:lnTo>
                  <a:lnTo>
                    <a:pt x="12048" y="26"/>
                  </a:lnTo>
                  <a:lnTo>
                    <a:pt x="12007" y="14"/>
                  </a:lnTo>
                  <a:lnTo>
                    <a:pt x="11966" y="7"/>
                  </a:lnTo>
                  <a:lnTo>
                    <a:pt x="11925" y="1"/>
                  </a:lnTo>
                  <a:lnTo>
                    <a:pt x="11884" y="0"/>
                  </a:lnTo>
                  <a:lnTo>
                    <a:pt x="11862" y="1"/>
                  </a:lnTo>
                  <a:lnTo>
                    <a:pt x="11840" y="3"/>
                  </a:lnTo>
                  <a:lnTo>
                    <a:pt x="11819" y="7"/>
                  </a:lnTo>
                  <a:lnTo>
                    <a:pt x="11798" y="11"/>
                  </a:lnTo>
                  <a:lnTo>
                    <a:pt x="11760" y="27"/>
                  </a:lnTo>
                  <a:lnTo>
                    <a:pt x="11742" y="37"/>
                  </a:lnTo>
                  <a:lnTo>
                    <a:pt x="11723" y="48"/>
                  </a:lnTo>
                  <a:lnTo>
                    <a:pt x="11705" y="63"/>
                  </a:lnTo>
                  <a:lnTo>
                    <a:pt x="11691" y="77"/>
                  </a:lnTo>
                  <a:lnTo>
                    <a:pt x="11677" y="94"/>
                  </a:lnTo>
                  <a:lnTo>
                    <a:pt x="11666" y="113"/>
                  </a:lnTo>
                  <a:lnTo>
                    <a:pt x="11658" y="133"/>
                  </a:lnTo>
                  <a:lnTo>
                    <a:pt x="11652" y="153"/>
                  </a:lnTo>
                  <a:lnTo>
                    <a:pt x="11647" y="174"/>
                  </a:lnTo>
                  <a:lnTo>
                    <a:pt x="11646" y="198"/>
                  </a:lnTo>
                  <a:lnTo>
                    <a:pt x="11649" y="224"/>
                  </a:lnTo>
                  <a:lnTo>
                    <a:pt x="11652" y="236"/>
                  </a:lnTo>
                  <a:lnTo>
                    <a:pt x="11655" y="248"/>
                  </a:lnTo>
                  <a:lnTo>
                    <a:pt x="11667" y="273"/>
                  </a:lnTo>
                  <a:lnTo>
                    <a:pt x="11681" y="296"/>
                  </a:lnTo>
                  <a:lnTo>
                    <a:pt x="11701" y="318"/>
                  </a:lnTo>
                  <a:lnTo>
                    <a:pt x="11726" y="340"/>
                  </a:lnTo>
                  <a:lnTo>
                    <a:pt x="11754" y="360"/>
                  </a:lnTo>
                  <a:lnTo>
                    <a:pt x="11786" y="379"/>
                  </a:lnTo>
                  <a:lnTo>
                    <a:pt x="11824" y="399"/>
                  </a:lnTo>
                  <a:lnTo>
                    <a:pt x="11863" y="418"/>
                  </a:lnTo>
                  <a:lnTo>
                    <a:pt x="11905" y="445"/>
                  </a:lnTo>
                  <a:lnTo>
                    <a:pt x="11922" y="458"/>
                  </a:lnTo>
                  <a:lnTo>
                    <a:pt x="11934" y="470"/>
                  </a:lnTo>
                  <a:lnTo>
                    <a:pt x="11941" y="479"/>
                  </a:lnTo>
                  <a:lnTo>
                    <a:pt x="11948" y="488"/>
                  </a:lnTo>
                  <a:lnTo>
                    <a:pt x="11958" y="506"/>
                  </a:lnTo>
                  <a:lnTo>
                    <a:pt x="11964" y="526"/>
                  </a:lnTo>
                  <a:lnTo>
                    <a:pt x="11966" y="548"/>
                  </a:lnTo>
                  <a:lnTo>
                    <a:pt x="11963" y="571"/>
                  </a:lnTo>
                  <a:lnTo>
                    <a:pt x="11955" y="594"/>
                  </a:lnTo>
                  <a:lnTo>
                    <a:pt x="11941" y="614"/>
                  </a:lnTo>
                  <a:lnTo>
                    <a:pt x="11922" y="631"/>
                  </a:lnTo>
                  <a:lnTo>
                    <a:pt x="11898" y="646"/>
                  </a:lnTo>
                  <a:lnTo>
                    <a:pt x="11884" y="651"/>
                  </a:lnTo>
                  <a:lnTo>
                    <a:pt x="11871" y="657"/>
                  </a:lnTo>
                  <a:lnTo>
                    <a:pt x="11856" y="660"/>
                  </a:lnTo>
                  <a:lnTo>
                    <a:pt x="11840" y="662"/>
                  </a:lnTo>
                  <a:lnTo>
                    <a:pt x="11807" y="665"/>
                  </a:lnTo>
                  <a:lnTo>
                    <a:pt x="11770" y="662"/>
                  </a:lnTo>
                  <a:lnTo>
                    <a:pt x="11753" y="659"/>
                  </a:lnTo>
                  <a:lnTo>
                    <a:pt x="11735" y="656"/>
                  </a:lnTo>
                  <a:lnTo>
                    <a:pt x="11702" y="644"/>
                  </a:lnTo>
                  <a:lnTo>
                    <a:pt x="11670" y="629"/>
                  </a:lnTo>
                  <a:lnTo>
                    <a:pt x="11655" y="729"/>
                  </a:lnTo>
                  <a:lnTo>
                    <a:pt x="11703" y="745"/>
                  </a:lnTo>
                  <a:lnTo>
                    <a:pt x="11734" y="752"/>
                  </a:lnTo>
                  <a:lnTo>
                    <a:pt x="11747" y="755"/>
                  </a:lnTo>
                  <a:lnTo>
                    <a:pt x="11765" y="757"/>
                  </a:lnTo>
                  <a:lnTo>
                    <a:pt x="11807" y="758"/>
                  </a:lnTo>
                  <a:lnTo>
                    <a:pt x="11833" y="757"/>
                  </a:lnTo>
                  <a:lnTo>
                    <a:pt x="11858" y="755"/>
                  </a:lnTo>
                  <a:lnTo>
                    <a:pt x="11882" y="751"/>
                  </a:lnTo>
                  <a:lnTo>
                    <a:pt x="11905" y="747"/>
                  </a:lnTo>
                  <a:lnTo>
                    <a:pt x="11926" y="740"/>
                  </a:lnTo>
                  <a:lnTo>
                    <a:pt x="11947" y="732"/>
                  </a:lnTo>
                  <a:lnTo>
                    <a:pt x="11967" y="723"/>
                  </a:lnTo>
                  <a:lnTo>
                    <a:pt x="11985" y="712"/>
                  </a:lnTo>
                  <a:lnTo>
                    <a:pt x="12007" y="696"/>
                  </a:lnTo>
                  <a:lnTo>
                    <a:pt x="12025" y="680"/>
                  </a:lnTo>
                  <a:lnTo>
                    <a:pt x="12041" y="661"/>
                  </a:lnTo>
                  <a:lnTo>
                    <a:pt x="12053" y="642"/>
                  </a:lnTo>
                  <a:lnTo>
                    <a:pt x="12062" y="621"/>
                  </a:lnTo>
                  <a:lnTo>
                    <a:pt x="12070" y="598"/>
                  </a:lnTo>
                  <a:lnTo>
                    <a:pt x="12074" y="574"/>
                  </a:lnTo>
                  <a:lnTo>
                    <a:pt x="12075" y="548"/>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8" name="Freeform 11"/>
            <p:cNvSpPr>
              <a:spLocks noEditPoints="1"/>
            </p:cNvSpPr>
            <p:nvPr userDrawn="1"/>
          </p:nvSpPr>
          <p:spPr bwMode="auto">
            <a:xfrm>
              <a:off x="1201" y="2206"/>
              <a:ext cx="1271" cy="124"/>
            </a:xfrm>
            <a:custGeom>
              <a:avLst/>
              <a:gdLst/>
              <a:ahLst/>
              <a:cxnLst>
                <a:cxn ang="0">
                  <a:pos x="331" y="91"/>
                </a:cxn>
                <a:cxn ang="0">
                  <a:pos x="814" y="635"/>
                </a:cxn>
                <a:cxn ang="0">
                  <a:pos x="1849" y="635"/>
                </a:cxn>
                <a:cxn ang="0">
                  <a:pos x="1793" y="617"/>
                </a:cxn>
                <a:cxn ang="0">
                  <a:pos x="1715" y="480"/>
                </a:cxn>
                <a:cxn ang="0">
                  <a:pos x="1678" y="354"/>
                </a:cxn>
                <a:cxn ang="0">
                  <a:pos x="1757" y="288"/>
                </a:cxn>
                <a:cxn ang="0">
                  <a:pos x="1789" y="203"/>
                </a:cxn>
                <a:cxn ang="0">
                  <a:pos x="1778" y="120"/>
                </a:cxn>
                <a:cxn ang="0">
                  <a:pos x="1732" y="57"/>
                </a:cxn>
                <a:cxn ang="0">
                  <a:pos x="1653" y="12"/>
                </a:cxn>
                <a:cxn ang="0">
                  <a:pos x="1318" y="0"/>
                </a:cxn>
                <a:cxn ang="0">
                  <a:pos x="1535" y="411"/>
                </a:cxn>
                <a:cxn ang="0">
                  <a:pos x="1581" y="450"/>
                </a:cxn>
                <a:cxn ang="0">
                  <a:pos x="1697" y="665"/>
                </a:cxn>
                <a:cxn ang="0">
                  <a:pos x="1765" y="717"/>
                </a:cxn>
                <a:cxn ang="0">
                  <a:pos x="1677" y="190"/>
                </a:cxn>
                <a:cxn ang="0">
                  <a:pos x="1646" y="266"/>
                </a:cxn>
                <a:cxn ang="0">
                  <a:pos x="1584" y="309"/>
                </a:cxn>
                <a:cxn ang="0">
                  <a:pos x="1559" y="91"/>
                </a:cxn>
                <a:cxn ang="0">
                  <a:pos x="1645" y="123"/>
                </a:cxn>
                <a:cxn ang="0">
                  <a:pos x="1673" y="167"/>
                </a:cxn>
                <a:cxn ang="0">
                  <a:pos x="1902" y="0"/>
                </a:cxn>
                <a:cxn ang="0">
                  <a:pos x="3146" y="729"/>
                </a:cxn>
                <a:cxn ang="0">
                  <a:pos x="3148" y="91"/>
                </a:cxn>
                <a:cxn ang="0">
                  <a:pos x="3646" y="729"/>
                </a:cxn>
                <a:cxn ang="0">
                  <a:pos x="4650" y="276"/>
                </a:cxn>
                <a:cxn ang="0">
                  <a:pos x="4596" y="150"/>
                </a:cxn>
                <a:cxn ang="0">
                  <a:pos x="4510" y="62"/>
                </a:cxn>
                <a:cxn ang="0">
                  <a:pos x="4381" y="6"/>
                </a:cxn>
                <a:cxn ang="0">
                  <a:pos x="4326" y="729"/>
                </a:cxn>
                <a:cxn ang="0">
                  <a:pos x="4465" y="695"/>
                </a:cxn>
                <a:cxn ang="0">
                  <a:pos x="4575" y="609"/>
                </a:cxn>
                <a:cxn ang="0">
                  <a:pos x="4635" y="507"/>
                </a:cxn>
                <a:cxn ang="0">
                  <a:pos x="4659" y="368"/>
                </a:cxn>
                <a:cxn ang="0">
                  <a:pos x="4539" y="459"/>
                </a:cxn>
                <a:cxn ang="0">
                  <a:pos x="4494" y="546"/>
                </a:cxn>
                <a:cxn ang="0">
                  <a:pos x="4417" y="611"/>
                </a:cxn>
                <a:cxn ang="0">
                  <a:pos x="4320" y="635"/>
                </a:cxn>
                <a:cxn ang="0">
                  <a:pos x="4359" y="98"/>
                </a:cxn>
                <a:cxn ang="0">
                  <a:pos x="4443" y="136"/>
                </a:cxn>
                <a:cxn ang="0">
                  <a:pos x="4507" y="208"/>
                </a:cxn>
                <a:cxn ang="0">
                  <a:pos x="4546" y="301"/>
                </a:cxn>
                <a:cxn ang="0">
                  <a:pos x="4825" y="0"/>
                </a:cxn>
                <a:cxn ang="0">
                  <a:pos x="4931" y="302"/>
                </a:cxn>
                <a:cxn ang="0">
                  <a:pos x="5583" y="0"/>
                </a:cxn>
                <a:cxn ang="0">
                  <a:pos x="6765" y="527"/>
                </a:cxn>
                <a:cxn ang="0">
                  <a:pos x="6652" y="571"/>
                </a:cxn>
                <a:cxn ang="0">
                  <a:pos x="6604" y="632"/>
                </a:cxn>
                <a:cxn ang="0">
                  <a:pos x="6507" y="649"/>
                </a:cxn>
                <a:cxn ang="0">
                  <a:pos x="6487" y="731"/>
                </a:cxn>
                <a:cxn ang="0">
                  <a:pos x="6590" y="741"/>
                </a:cxn>
                <a:cxn ang="0">
                  <a:pos x="6676" y="713"/>
                </a:cxn>
                <a:cxn ang="0">
                  <a:pos x="6731" y="658"/>
                </a:cxn>
                <a:cxn ang="0">
                  <a:pos x="6762" y="572"/>
                </a:cxn>
                <a:cxn ang="0">
                  <a:pos x="6884" y="729"/>
                </a:cxn>
                <a:cxn ang="0">
                  <a:pos x="7256" y="100"/>
                </a:cxn>
              </a:cxnLst>
              <a:rect l="0" t="0" r="r" b="b"/>
              <a:pathLst>
                <a:path w="7628" h="742">
                  <a:moveTo>
                    <a:pt x="555" y="91"/>
                  </a:moveTo>
                  <a:lnTo>
                    <a:pt x="555" y="0"/>
                  </a:lnTo>
                  <a:lnTo>
                    <a:pt x="0" y="0"/>
                  </a:lnTo>
                  <a:lnTo>
                    <a:pt x="0" y="91"/>
                  </a:lnTo>
                  <a:lnTo>
                    <a:pt x="224" y="91"/>
                  </a:lnTo>
                  <a:lnTo>
                    <a:pt x="224" y="729"/>
                  </a:lnTo>
                  <a:lnTo>
                    <a:pt x="331" y="729"/>
                  </a:lnTo>
                  <a:lnTo>
                    <a:pt x="331" y="91"/>
                  </a:lnTo>
                  <a:lnTo>
                    <a:pt x="555" y="91"/>
                  </a:lnTo>
                  <a:close/>
                  <a:moveTo>
                    <a:pt x="1121" y="91"/>
                  </a:moveTo>
                  <a:lnTo>
                    <a:pt x="1121" y="0"/>
                  </a:lnTo>
                  <a:lnTo>
                    <a:pt x="707" y="0"/>
                  </a:lnTo>
                  <a:lnTo>
                    <a:pt x="707" y="729"/>
                  </a:lnTo>
                  <a:lnTo>
                    <a:pt x="1120" y="729"/>
                  </a:lnTo>
                  <a:lnTo>
                    <a:pt x="1120" y="635"/>
                  </a:lnTo>
                  <a:lnTo>
                    <a:pt x="814" y="635"/>
                  </a:lnTo>
                  <a:lnTo>
                    <a:pt x="814" y="396"/>
                  </a:lnTo>
                  <a:lnTo>
                    <a:pt x="1094" y="396"/>
                  </a:lnTo>
                  <a:lnTo>
                    <a:pt x="1094" y="302"/>
                  </a:lnTo>
                  <a:lnTo>
                    <a:pt x="814" y="302"/>
                  </a:lnTo>
                  <a:lnTo>
                    <a:pt x="814" y="91"/>
                  </a:lnTo>
                  <a:lnTo>
                    <a:pt x="1121" y="91"/>
                  </a:lnTo>
                  <a:close/>
                  <a:moveTo>
                    <a:pt x="1849" y="729"/>
                  </a:moveTo>
                  <a:lnTo>
                    <a:pt x="1849" y="635"/>
                  </a:lnTo>
                  <a:lnTo>
                    <a:pt x="1827" y="635"/>
                  </a:lnTo>
                  <a:lnTo>
                    <a:pt x="1823" y="635"/>
                  </a:lnTo>
                  <a:lnTo>
                    <a:pt x="1818" y="634"/>
                  </a:lnTo>
                  <a:lnTo>
                    <a:pt x="1813" y="632"/>
                  </a:lnTo>
                  <a:lnTo>
                    <a:pt x="1808" y="630"/>
                  </a:lnTo>
                  <a:lnTo>
                    <a:pt x="1804" y="626"/>
                  </a:lnTo>
                  <a:lnTo>
                    <a:pt x="1798" y="622"/>
                  </a:lnTo>
                  <a:lnTo>
                    <a:pt x="1793" y="617"/>
                  </a:lnTo>
                  <a:lnTo>
                    <a:pt x="1788" y="611"/>
                  </a:lnTo>
                  <a:lnTo>
                    <a:pt x="1783" y="605"/>
                  </a:lnTo>
                  <a:lnTo>
                    <a:pt x="1778" y="597"/>
                  </a:lnTo>
                  <a:lnTo>
                    <a:pt x="1767" y="580"/>
                  </a:lnTo>
                  <a:lnTo>
                    <a:pt x="1756" y="560"/>
                  </a:lnTo>
                  <a:lnTo>
                    <a:pt x="1743" y="537"/>
                  </a:lnTo>
                  <a:lnTo>
                    <a:pt x="1730" y="507"/>
                  </a:lnTo>
                  <a:lnTo>
                    <a:pt x="1715" y="480"/>
                  </a:lnTo>
                  <a:lnTo>
                    <a:pt x="1703" y="454"/>
                  </a:lnTo>
                  <a:lnTo>
                    <a:pt x="1689" y="433"/>
                  </a:lnTo>
                  <a:lnTo>
                    <a:pt x="1677" y="413"/>
                  </a:lnTo>
                  <a:lnTo>
                    <a:pt x="1665" y="396"/>
                  </a:lnTo>
                  <a:lnTo>
                    <a:pt x="1654" y="382"/>
                  </a:lnTo>
                  <a:lnTo>
                    <a:pt x="1644" y="371"/>
                  </a:lnTo>
                  <a:lnTo>
                    <a:pt x="1661" y="362"/>
                  </a:lnTo>
                  <a:lnTo>
                    <a:pt x="1678" y="354"/>
                  </a:lnTo>
                  <a:lnTo>
                    <a:pt x="1692" y="344"/>
                  </a:lnTo>
                  <a:lnTo>
                    <a:pt x="1707" y="335"/>
                  </a:lnTo>
                  <a:lnTo>
                    <a:pt x="1721" y="325"/>
                  </a:lnTo>
                  <a:lnTo>
                    <a:pt x="1726" y="320"/>
                  </a:lnTo>
                  <a:lnTo>
                    <a:pt x="1732" y="315"/>
                  </a:lnTo>
                  <a:lnTo>
                    <a:pt x="1743" y="305"/>
                  </a:lnTo>
                  <a:lnTo>
                    <a:pt x="1753" y="293"/>
                  </a:lnTo>
                  <a:lnTo>
                    <a:pt x="1757" y="288"/>
                  </a:lnTo>
                  <a:lnTo>
                    <a:pt x="1762" y="281"/>
                  </a:lnTo>
                  <a:lnTo>
                    <a:pt x="1768" y="270"/>
                  </a:lnTo>
                  <a:lnTo>
                    <a:pt x="1775" y="257"/>
                  </a:lnTo>
                  <a:lnTo>
                    <a:pt x="1780" y="244"/>
                  </a:lnTo>
                  <a:lnTo>
                    <a:pt x="1784" y="231"/>
                  </a:lnTo>
                  <a:lnTo>
                    <a:pt x="1787" y="218"/>
                  </a:lnTo>
                  <a:lnTo>
                    <a:pt x="1788" y="211"/>
                  </a:lnTo>
                  <a:lnTo>
                    <a:pt x="1789" y="203"/>
                  </a:lnTo>
                  <a:lnTo>
                    <a:pt x="1789" y="190"/>
                  </a:lnTo>
                  <a:lnTo>
                    <a:pt x="1789" y="179"/>
                  </a:lnTo>
                  <a:lnTo>
                    <a:pt x="1788" y="168"/>
                  </a:lnTo>
                  <a:lnTo>
                    <a:pt x="1787" y="157"/>
                  </a:lnTo>
                  <a:lnTo>
                    <a:pt x="1785" y="148"/>
                  </a:lnTo>
                  <a:lnTo>
                    <a:pt x="1783" y="138"/>
                  </a:lnTo>
                  <a:lnTo>
                    <a:pt x="1780" y="129"/>
                  </a:lnTo>
                  <a:lnTo>
                    <a:pt x="1778" y="120"/>
                  </a:lnTo>
                  <a:lnTo>
                    <a:pt x="1773" y="111"/>
                  </a:lnTo>
                  <a:lnTo>
                    <a:pt x="1768" y="102"/>
                  </a:lnTo>
                  <a:lnTo>
                    <a:pt x="1764" y="94"/>
                  </a:lnTo>
                  <a:lnTo>
                    <a:pt x="1759" y="86"/>
                  </a:lnTo>
                  <a:lnTo>
                    <a:pt x="1753" y="78"/>
                  </a:lnTo>
                  <a:lnTo>
                    <a:pt x="1747" y="72"/>
                  </a:lnTo>
                  <a:lnTo>
                    <a:pt x="1740" y="64"/>
                  </a:lnTo>
                  <a:lnTo>
                    <a:pt x="1732" y="57"/>
                  </a:lnTo>
                  <a:lnTo>
                    <a:pt x="1724" y="51"/>
                  </a:lnTo>
                  <a:lnTo>
                    <a:pt x="1716" y="45"/>
                  </a:lnTo>
                  <a:lnTo>
                    <a:pt x="1708" y="39"/>
                  </a:lnTo>
                  <a:lnTo>
                    <a:pt x="1699" y="33"/>
                  </a:lnTo>
                  <a:lnTo>
                    <a:pt x="1691" y="29"/>
                  </a:lnTo>
                  <a:lnTo>
                    <a:pt x="1682" y="23"/>
                  </a:lnTo>
                  <a:lnTo>
                    <a:pt x="1672" y="20"/>
                  </a:lnTo>
                  <a:lnTo>
                    <a:pt x="1653" y="12"/>
                  </a:lnTo>
                  <a:lnTo>
                    <a:pt x="1643" y="10"/>
                  </a:lnTo>
                  <a:lnTo>
                    <a:pt x="1632" y="6"/>
                  </a:lnTo>
                  <a:lnTo>
                    <a:pt x="1621" y="4"/>
                  </a:lnTo>
                  <a:lnTo>
                    <a:pt x="1610" y="3"/>
                  </a:lnTo>
                  <a:lnTo>
                    <a:pt x="1598" y="2"/>
                  </a:lnTo>
                  <a:lnTo>
                    <a:pt x="1587" y="1"/>
                  </a:lnTo>
                  <a:lnTo>
                    <a:pt x="1563" y="0"/>
                  </a:lnTo>
                  <a:lnTo>
                    <a:pt x="1318" y="0"/>
                  </a:lnTo>
                  <a:lnTo>
                    <a:pt x="1318" y="729"/>
                  </a:lnTo>
                  <a:lnTo>
                    <a:pt x="1426" y="729"/>
                  </a:lnTo>
                  <a:lnTo>
                    <a:pt x="1426" y="406"/>
                  </a:lnTo>
                  <a:lnTo>
                    <a:pt x="1508" y="406"/>
                  </a:lnTo>
                  <a:lnTo>
                    <a:pt x="1515" y="407"/>
                  </a:lnTo>
                  <a:lnTo>
                    <a:pt x="1521" y="407"/>
                  </a:lnTo>
                  <a:lnTo>
                    <a:pt x="1528" y="409"/>
                  </a:lnTo>
                  <a:lnTo>
                    <a:pt x="1535" y="411"/>
                  </a:lnTo>
                  <a:lnTo>
                    <a:pt x="1542" y="415"/>
                  </a:lnTo>
                  <a:lnTo>
                    <a:pt x="1549" y="418"/>
                  </a:lnTo>
                  <a:lnTo>
                    <a:pt x="1554" y="423"/>
                  </a:lnTo>
                  <a:lnTo>
                    <a:pt x="1561" y="427"/>
                  </a:lnTo>
                  <a:lnTo>
                    <a:pt x="1567" y="433"/>
                  </a:lnTo>
                  <a:lnTo>
                    <a:pt x="1573" y="440"/>
                  </a:lnTo>
                  <a:lnTo>
                    <a:pt x="1579" y="446"/>
                  </a:lnTo>
                  <a:lnTo>
                    <a:pt x="1581" y="450"/>
                  </a:lnTo>
                  <a:lnTo>
                    <a:pt x="1585" y="453"/>
                  </a:lnTo>
                  <a:lnTo>
                    <a:pt x="1590" y="462"/>
                  </a:lnTo>
                  <a:lnTo>
                    <a:pt x="1596" y="470"/>
                  </a:lnTo>
                  <a:lnTo>
                    <a:pt x="1606" y="490"/>
                  </a:lnTo>
                  <a:lnTo>
                    <a:pt x="1645" y="568"/>
                  </a:lnTo>
                  <a:lnTo>
                    <a:pt x="1682" y="645"/>
                  </a:lnTo>
                  <a:lnTo>
                    <a:pt x="1689" y="656"/>
                  </a:lnTo>
                  <a:lnTo>
                    <a:pt x="1697" y="665"/>
                  </a:lnTo>
                  <a:lnTo>
                    <a:pt x="1705" y="674"/>
                  </a:lnTo>
                  <a:lnTo>
                    <a:pt x="1713" y="681"/>
                  </a:lnTo>
                  <a:lnTo>
                    <a:pt x="1721" y="689"/>
                  </a:lnTo>
                  <a:lnTo>
                    <a:pt x="1729" y="696"/>
                  </a:lnTo>
                  <a:lnTo>
                    <a:pt x="1738" y="702"/>
                  </a:lnTo>
                  <a:lnTo>
                    <a:pt x="1747" y="707"/>
                  </a:lnTo>
                  <a:lnTo>
                    <a:pt x="1756" y="713"/>
                  </a:lnTo>
                  <a:lnTo>
                    <a:pt x="1765" y="717"/>
                  </a:lnTo>
                  <a:lnTo>
                    <a:pt x="1775" y="721"/>
                  </a:lnTo>
                  <a:lnTo>
                    <a:pt x="1784" y="723"/>
                  </a:lnTo>
                  <a:lnTo>
                    <a:pt x="1795" y="725"/>
                  </a:lnTo>
                  <a:lnTo>
                    <a:pt x="1806" y="728"/>
                  </a:lnTo>
                  <a:lnTo>
                    <a:pt x="1816" y="729"/>
                  </a:lnTo>
                  <a:lnTo>
                    <a:pt x="1827" y="729"/>
                  </a:lnTo>
                  <a:lnTo>
                    <a:pt x="1849" y="729"/>
                  </a:lnTo>
                  <a:close/>
                  <a:moveTo>
                    <a:pt x="1677" y="190"/>
                  </a:moveTo>
                  <a:lnTo>
                    <a:pt x="1675" y="201"/>
                  </a:lnTo>
                  <a:lnTo>
                    <a:pt x="1674" y="213"/>
                  </a:lnTo>
                  <a:lnTo>
                    <a:pt x="1672" y="219"/>
                  </a:lnTo>
                  <a:lnTo>
                    <a:pt x="1671" y="225"/>
                  </a:lnTo>
                  <a:lnTo>
                    <a:pt x="1666" y="236"/>
                  </a:lnTo>
                  <a:lnTo>
                    <a:pt x="1661" y="246"/>
                  </a:lnTo>
                  <a:lnTo>
                    <a:pt x="1654" y="257"/>
                  </a:lnTo>
                  <a:lnTo>
                    <a:pt x="1646" y="266"/>
                  </a:lnTo>
                  <a:lnTo>
                    <a:pt x="1641" y="272"/>
                  </a:lnTo>
                  <a:lnTo>
                    <a:pt x="1637" y="276"/>
                  </a:lnTo>
                  <a:lnTo>
                    <a:pt x="1628" y="285"/>
                  </a:lnTo>
                  <a:lnTo>
                    <a:pt x="1618" y="292"/>
                  </a:lnTo>
                  <a:lnTo>
                    <a:pt x="1606" y="299"/>
                  </a:lnTo>
                  <a:lnTo>
                    <a:pt x="1595" y="305"/>
                  </a:lnTo>
                  <a:lnTo>
                    <a:pt x="1589" y="307"/>
                  </a:lnTo>
                  <a:lnTo>
                    <a:pt x="1584" y="309"/>
                  </a:lnTo>
                  <a:lnTo>
                    <a:pt x="1578" y="310"/>
                  </a:lnTo>
                  <a:lnTo>
                    <a:pt x="1571" y="311"/>
                  </a:lnTo>
                  <a:lnTo>
                    <a:pt x="1559" y="314"/>
                  </a:lnTo>
                  <a:lnTo>
                    <a:pt x="1545" y="314"/>
                  </a:lnTo>
                  <a:lnTo>
                    <a:pt x="1426" y="314"/>
                  </a:lnTo>
                  <a:lnTo>
                    <a:pt x="1426" y="91"/>
                  </a:lnTo>
                  <a:lnTo>
                    <a:pt x="1545" y="91"/>
                  </a:lnTo>
                  <a:lnTo>
                    <a:pt x="1559" y="91"/>
                  </a:lnTo>
                  <a:lnTo>
                    <a:pt x="1570" y="92"/>
                  </a:lnTo>
                  <a:lnTo>
                    <a:pt x="1583" y="94"/>
                  </a:lnTo>
                  <a:lnTo>
                    <a:pt x="1594" y="98"/>
                  </a:lnTo>
                  <a:lnTo>
                    <a:pt x="1605" y="101"/>
                  </a:lnTo>
                  <a:lnTo>
                    <a:pt x="1615" y="105"/>
                  </a:lnTo>
                  <a:lnTo>
                    <a:pt x="1626" y="110"/>
                  </a:lnTo>
                  <a:lnTo>
                    <a:pt x="1635" y="116"/>
                  </a:lnTo>
                  <a:lnTo>
                    <a:pt x="1645" y="123"/>
                  </a:lnTo>
                  <a:lnTo>
                    <a:pt x="1649" y="127"/>
                  </a:lnTo>
                  <a:lnTo>
                    <a:pt x="1653" y="131"/>
                  </a:lnTo>
                  <a:lnTo>
                    <a:pt x="1660" y="139"/>
                  </a:lnTo>
                  <a:lnTo>
                    <a:pt x="1663" y="144"/>
                  </a:lnTo>
                  <a:lnTo>
                    <a:pt x="1666" y="148"/>
                  </a:lnTo>
                  <a:lnTo>
                    <a:pt x="1671" y="157"/>
                  </a:lnTo>
                  <a:lnTo>
                    <a:pt x="1672" y="163"/>
                  </a:lnTo>
                  <a:lnTo>
                    <a:pt x="1673" y="167"/>
                  </a:lnTo>
                  <a:lnTo>
                    <a:pt x="1675" y="179"/>
                  </a:lnTo>
                  <a:lnTo>
                    <a:pt x="1677" y="184"/>
                  </a:lnTo>
                  <a:lnTo>
                    <a:pt x="1677" y="190"/>
                  </a:lnTo>
                  <a:close/>
                  <a:moveTo>
                    <a:pt x="2586" y="0"/>
                  </a:moveTo>
                  <a:lnTo>
                    <a:pt x="2470" y="0"/>
                  </a:lnTo>
                  <a:lnTo>
                    <a:pt x="2246" y="620"/>
                  </a:lnTo>
                  <a:lnTo>
                    <a:pt x="2020" y="0"/>
                  </a:lnTo>
                  <a:lnTo>
                    <a:pt x="1902" y="0"/>
                  </a:lnTo>
                  <a:lnTo>
                    <a:pt x="2173" y="729"/>
                  </a:lnTo>
                  <a:lnTo>
                    <a:pt x="2317" y="729"/>
                  </a:lnTo>
                  <a:lnTo>
                    <a:pt x="2586" y="0"/>
                  </a:lnTo>
                  <a:close/>
                  <a:moveTo>
                    <a:pt x="3148" y="91"/>
                  </a:moveTo>
                  <a:lnTo>
                    <a:pt x="3148" y="0"/>
                  </a:lnTo>
                  <a:lnTo>
                    <a:pt x="2734" y="0"/>
                  </a:lnTo>
                  <a:lnTo>
                    <a:pt x="2734" y="729"/>
                  </a:lnTo>
                  <a:lnTo>
                    <a:pt x="3146" y="729"/>
                  </a:lnTo>
                  <a:lnTo>
                    <a:pt x="3146" y="635"/>
                  </a:lnTo>
                  <a:lnTo>
                    <a:pt x="2841" y="635"/>
                  </a:lnTo>
                  <a:lnTo>
                    <a:pt x="2841" y="396"/>
                  </a:lnTo>
                  <a:lnTo>
                    <a:pt x="3121" y="396"/>
                  </a:lnTo>
                  <a:lnTo>
                    <a:pt x="3121" y="302"/>
                  </a:lnTo>
                  <a:lnTo>
                    <a:pt x="2841" y="302"/>
                  </a:lnTo>
                  <a:lnTo>
                    <a:pt x="2841" y="91"/>
                  </a:lnTo>
                  <a:lnTo>
                    <a:pt x="3148" y="91"/>
                  </a:lnTo>
                  <a:close/>
                  <a:moveTo>
                    <a:pt x="3935" y="0"/>
                  </a:moveTo>
                  <a:lnTo>
                    <a:pt x="3812" y="0"/>
                  </a:lnTo>
                  <a:lnTo>
                    <a:pt x="3592" y="327"/>
                  </a:lnTo>
                  <a:lnTo>
                    <a:pt x="3372" y="0"/>
                  </a:lnTo>
                  <a:lnTo>
                    <a:pt x="3249" y="0"/>
                  </a:lnTo>
                  <a:lnTo>
                    <a:pt x="3538" y="428"/>
                  </a:lnTo>
                  <a:lnTo>
                    <a:pt x="3538" y="729"/>
                  </a:lnTo>
                  <a:lnTo>
                    <a:pt x="3646" y="729"/>
                  </a:lnTo>
                  <a:lnTo>
                    <a:pt x="3646" y="428"/>
                  </a:lnTo>
                  <a:lnTo>
                    <a:pt x="3935" y="0"/>
                  </a:lnTo>
                  <a:close/>
                  <a:moveTo>
                    <a:pt x="4659" y="368"/>
                  </a:moveTo>
                  <a:lnTo>
                    <a:pt x="4659" y="348"/>
                  </a:lnTo>
                  <a:lnTo>
                    <a:pt x="4658" y="330"/>
                  </a:lnTo>
                  <a:lnTo>
                    <a:pt x="4656" y="311"/>
                  </a:lnTo>
                  <a:lnTo>
                    <a:pt x="4653" y="294"/>
                  </a:lnTo>
                  <a:lnTo>
                    <a:pt x="4650" y="276"/>
                  </a:lnTo>
                  <a:lnTo>
                    <a:pt x="4646" y="260"/>
                  </a:lnTo>
                  <a:lnTo>
                    <a:pt x="4641" y="243"/>
                  </a:lnTo>
                  <a:lnTo>
                    <a:pt x="4635" y="227"/>
                  </a:lnTo>
                  <a:lnTo>
                    <a:pt x="4629" y="211"/>
                  </a:lnTo>
                  <a:lnTo>
                    <a:pt x="4622" y="195"/>
                  </a:lnTo>
                  <a:lnTo>
                    <a:pt x="4614" y="180"/>
                  </a:lnTo>
                  <a:lnTo>
                    <a:pt x="4606" y="165"/>
                  </a:lnTo>
                  <a:lnTo>
                    <a:pt x="4596" y="150"/>
                  </a:lnTo>
                  <a:lnTo>
                    <a:pt x="4591" y="144"/>
                  </a:lnTo>
                  <a:lnTo>
                    <a:pt x="4585" y="137"/>
                  </a:lnTo>
                  <a:lnTo>
                    <a:pt x="4575" y="123"/>
                  </a:lnTo>
                  <a:lnTo>
                    <a:pt x="4563" y="110"/>
                  </a:lnTo>
                  <a:lnTo>
                    <a:pt x="4550" y="96"/>
                  </a:lnTo>
                  <a:lnTo>
                    <a:pt x="4538" y="84"/>
                  </a:lnTo>
                  <a:lnTo>
                    <a:pt x="4524" y="73"/>
                  </a:lnTo>
                  <a:lnTo>
                    <a:pt x="4510" y="62"/>
                  </a:lnTo>
                  <a:lnTo>
                    <a:pt x="4495" y="51"/>
                  </a:lnTo>
                  <a:lnTo>
                    <a:pt x="4480" y="42"/>
                  </a:lnTo>
                  <a:lnTo>
                    <a:pt x="4465" y="35"/>
                  </a:lnTo>
                  <a:lnTo>
                    <a:pt x="4449" y="27"/>
                  </a:lnTo>
                  <a:lnTo>
                    <a:pt x="4432" y="21"/>
                  </a:lnTo>
                  <a:lnTo>
                    <a:pt x="4417" y="15"/>
                  </a:lnTo>
                  <a:lnTo>
                    <a:pt x="4400" y="11"/>
                  </a:lnTo>
                  <a:lnTo>
                    <a:pt x="4381" y="6"/>
                  </a:lnTo>
                  <a:lnTo>
                    <a:pt x="4363" y="3"/>
                  </a:lnTo>
                  <a:lnTo>
                    <a:pt x="4345" y="2"/>
                  </a:lnTo>
                  <a:lnTo>
                    <a:pt x="4326" y="0"/>
                  </a:lnTo>
                  <a:lnTo>
                    <a:pt x="4307" y="0"/>
                  </a:lnTo>
                  <a:lnTo>
                    <a:pt x="4047" y="0"/>
                  </a:lnTo>
                  <a:lnTo>
                    <a:pt x="4047" y="729"/>
                  </a:lnTo>
                  <a:lnTo>
                    <a:pt x="4307" y="729"/>
                  </a:lnTo>
                  <a:lnTo>
                    <a:pt x="4326" y="729"/>
                  </a:lnTo>
                  <a:lnTo>
                    <a:pt x="4345" y="728"/>
                  </a:lnTo>
                  <a:lnTo>
                    <a:pt x="4363" y="725"/>
                  </a:lnTo>
                  <a:lnTo>
                    <a:pt x="4381" y="722"/>
                  </a:lnTo>
                  <a:lnTo>
                    <a:pt x="4400" y="719"/>
                  </a:lnTo>
                  <a:lnTo>
                    <a:pt x="4417" y="714"/>
                  </a:lnTo>
                  <a:lnTo>
                    <a:pt x="4432" y="708"/>
                  </a:lnTo>
                  <a:lnTo>
                    <a:pt x="4449" y="702"/>
                  </a:lnTo>
                  <a:lnTo>
                    <a:pt x="4465" y="695"/>
                  </a:lnTo>
                  <a:lnTo>
                    <a:pt x="4480" y="687"/>
                  </a:lnTo>
                  <a:lnTo>
                    <a:pt x="4495" y="678"/>
                  </a:lnTo>
                  <a:lnTo>
                    <a:pt x="4510" y="669"/>
                  </a:lnTo>
                  <a:lnTo>
                    <a:pt x="4524" y="658"/>
                  </a:lnTo>
                  <a:lnTo>
                    <a:pt x="4538" y="647"/>
                  </a:lnTo>
                  <a:lnTo>
                    <a:pt x="4550" y="635"/>
                  </a:lnTo>
                  <a:lnTo>
                    <a:pt x="4563" y="622"/>
                  </a:lnTo>
                  <a:lnTo>
                    <a:pt x="4575" y="609"/>
                  </a:lnTo>
                  <a:lnTo>
                    <a:pt x="4585" y="596"/>
                  </a:lnTo>
                  <a:lnTo>
                    <a:pt x="4596" y="581"/>
                  </a:lnTo>
                  <a:lnTo>
                    <a:pt x="4606" y="568"/>
                  </a:lnTo>
                  <a:lnTo>
                    <a:pt x="4609" y="560"/>
                  </a:lnTo>
                  <a:lnTo>
                    <a:pt x="4614" y="553"/>
                  </a:lnTo>
                  <a:lnTo>
                    <a:pt x="4622" y="539"/>
                  </a:lnTo>
                  <a:lnTo>
                    <a:pt x="4629" y="523"/>
                  </a:lnTo>
                  <a:lnTo>
                    <a:pt x="4635" y="507"/>
                  </a:lnTo>
                  <a:lnTo>
                    <a:pt x="4641" y="491"/>
                  </a:lnTo>
                  <a:lnTo>
                    <a:pt x="4646" y="474"/>
                  </a:lnTo>
                  <a:lnTo>
                    <a:pt x="4650" y="458"/>
                  </a:lnTo>
                  <a:lnTo>
                    <a:pt x="4653" y="441"/>
                  </a:lnTo>
                  <a:lnTo>
                    <a:pt x="4656" y="423"/>
                  </a:lnTo>
                  <a:lnTo>
                    <a:pt x="4658" y="405"/>
                  </a:lnTo>
                  <a:lnTo>
                    <a:pt x="4659" y="387"/>
                  </a:lnTo>
                  <a:lnTo>
                    <a:pt x="4659" y="368"/>
                  </a:lnTo>
                  <a:close/>
                  <a:moveTo>
                    <a:pt x="4553" y="368"/>
                  </a:moveTo>
                  <a:lnTo>
                    <a:pt x="4553" y="381"/>
                  </a:lnTo>
                  <a:lnTo>
                    <a:pt x="4551" y="395"/>
                  </a:lnTo>
                  <a:lnTo>
                    <a:pt x="4550" y="408"/>
                  </a:lnTo>
                  <a:lnTo>
                    <a:pt x="4548" y="420"/>
                  </a:lnTo>
                  <a:lnTo>
                    <a:pt x="4546" y="434"/>
                  </a:lnTo>
                  <a:lnTo>
                    <a:pt x="4544" y="446"/>
                  </a:lnTo>
                  <a:lnTo>
                    <a:pt x="4539" y="459"/>
                  </a:lnTo>
                  <a:lnTo>
                    <a:pt x="4536" y="470"/>
                  </a:lnTo>
                  <a:lnTo>
                    <a:pt x="4531" y="482"/>
                  </a:lnTo>
                  <a:lnTo>
                    <a:pt x="4527" y="494"/>
                  </a:lnTo>
                  <a:lnTo>
                    <a:pt x="4521" y="505"/>
                  </a:lnTo>
                  <a:lnTo>
                    <a:pt x="4514" y="515"/>
                  </a:lnTo>
                  <a:lnTo>
                    <a:pt x="4507" y="526"/>
                  </a:lnTo>
                  <a:lnTo>
                    <a:pt x="4500" y="536"/>
                  </a:lnTo>
                  <a:lnTo>
                    <a:pt x="4494" y="546"/>
                  </a:lnTo>
                  <a:lnTo>
                    <a:pt x="4485" y="555"/>
                  </a:lnTo>
                  <a:lnTo>
                    <a:pt x="4477" y="566"/>
                  </a:lnTo>
                  <a:lnTo>
                    <a:pt x="4468" y="575"/>
                  </a:lnTo>
                  <a:lnTo>
                    <a:pt x="4457" y="584"/>
                  </a:lnTo>
                  <a:lnTo>
                    <a:pt x="4448" y="591"/>
                  </a:lnTo>
                  <a:lnTo>
                    <a:pt x="4438" y="598"/>
                  </a:lnTo>
                  <a:lnTo>
                    <a:pt x="4428" y="605"/>
                  </a:lnTo>
                  <a:lnTo>
                    <a:pt x="4417" y="611"/>
                  </a:lnTo>
                  <a:lnTo>
                    <a:pt x="4406" y="616"/>
                  </a:lnTo>
                  <a:lnTo>
                    <a:pt x="4395" y="621"/>
                  </a:lnTo>
                  <a:lnTo>
                    <a:pt x="4383" y="624"/>
                  </a:lnTo>
                  <a:lnTo>
                    <a:pt x="4371" y="627"/>
                  </a:lnTo>
                  <a:lnTo>
                    <a:pt x="4359" y="631"/>
                  </a:lnTo>
                  <a:lnTo>
                    <a:pt x="4346" y="633"/>
                  </a:lnTo>
                  <a:lnTo>
                    <a:pt x="4334" y="634"/>
                  </a:lnTo>
                  <a:lnTo>
                    <a:pt x="4320" y="635"/>
                  </a:lnTo>
                  <a:lnTo>
                    <a:pt x="4307" y="635"/>
                  </a:lnTo>
                  <a:lnTo>
                    <a:pt x="4156" y="635"/>
                  </a:lnTo>
                  <a:lnTo>
                    <a:pt x="4156" y="93"/>
                  </a:lnTo>
                  <a:lnTo>
                    <a:pt x="4307" y="93"/>
                  </a:lnTo>
                  <a:lnTo>
                    <a:pt x="4320" y="93"/>
                  </a:lnTo>
                  <a:lnTo>
                    <a:pt x="4334" y="94"/>
                  </a:lnTo>
                  <a:lnTo>
                    <a:pt x="4346" y="95"/>
                  </a:lnTo>
                  <a:lnTo>
                    <a:pt x="4359" y="98"/>
                  </a:lnTo>
                  <a:lnTo>
                    <a:pt x="4371" y="101"/>
                  </a:lnTo>
                  <a:lnTo>
                    <a:pt x="4383" y="104"/>
                  </a:lnTo>
                  <a:lnTo>
                    <a:pt x="4395" y="109"/>
                  </a:lnTo>
                  <a:lnTo>
                    <a:pt x="4406" y="113"/>
                  </a:lnTo>
                  <a:lnTo>
                    <a:pt x="4417" y="119"/>
                  </a:lnTo>
                  <a:lnTo>
                    <a:pt x="4428" y="126"/>
                  </a:lnTo>
                  <a:lnTo>
                    <a:pt x="4438" y="132"/>
                  </a:lnTo>
                  <a:lnTo>
                    <a:pt x="4443" y="136"/>
                  </a:lnTo>
                  <a:lnTo>
                    <a:pt x="4448" y="140"/>
                  </a:lnTo>
                  <a:lnTo>
                    <a:pt x="4457" y="148"/>
                  </a:lnTo>
                  <a:lnTo>
                    <a:pt x="4468" y="157"/>
                  </a:lnTo>
                  <a:lnTo>
                    <a:pt x="4477" y="166"/>
                  </a:lnTo>
                  <a:lnTo>
                    <a:pt x="4485" y="176"/>
                  </a:lnTo>
                  <a:lnTo>
                    <a:pt x="4494" y="186"/>
                  </a:lnTo>
                  <a:lnTo>
                    <a:pt x="4500" y="197"/>
                  </a:lnTo>
                  <a:lnTo>
                    <a:pt x="4507" y="208"/>
                  </a:lnTo>
                  <a:lnTo>
                    <a:pt x="4514" y="218"/>
                  </a:lnTo>
                  <a:lnTo>
                    <a:pt x="4521" y="229"/>
                  </a:lnTo>
                  <a:lnTo>
                    <a:pt x="4527" y="240"/>
                  </a:lnTo>
                  <a:lnTo>
                    <a:pt x="4531" y="252"/>
                  </a:lnTo>
                  <a:lnTo>
                    <a:pt x="4536" y="264"/>
                  </a:lnTo>
                  <a:lnTo>
                    <a:pt x="4539" y="275"/>
                  </a:lnTo>
                  <a:lnTo>
                    <a:pt x="4544" y="288"/>
                  </a:lnTo>
                  <a:lnTo>
                    <a:pt x="4546" y="301"/>
                  </a:lnTo>
                  <a:lnTo>
                    <a:pt x="4548" y="314"/>
                  </a:lnTo>
                  <a:lnTo>
                    <a:pt x="4550" y="327"/>
                  </a:lnTo>
                  <a:lnTo>
                    <a:pt x="4551" y="339"/>
                  </a:lnTo>
                  <a:lnTo>
                    <a:pt x="4553" y="354"/>
                  </a:lnTo>
                  <a:lnTo>
                    <a:pt x="4553" y="368"/>
                  </a:lnTo>
                  <a:close/>
                  <a:moveTo>
                    <a:pt x="5238" y="91"/>
                  </a:moveTo>
                  <a:lnTo>
                    <a:pt x="5238" y="0"/>
                  </a:lnTo>
                  <a:lnTo>
                    <a:pt x="4825" y="0"/>
                  </a:lnTo>
                  <a:lnTo>
                    <a:pt x="4825" y="729"/>
                  </a:lnTo>
                  <a:lnTo>
                    <a:pt x="5236" y="729"/>
                  </a:lnTo>
                  <a:lnTo>
                    <a:pt x="5236" y="635"/>
                  </a:lnTo>
                  <a:lnTo>
                    <a:pt x="4931" y="635"/>
                  </a:lnTo>
                  <a:lnTo>
                    <a:pt x="4931" y="396"/>
                  </a:lnTo>
                  <a:lnTo>
                    <a:pt x="5211" y="396"/>
                  </a:lnTo>
                  <a:lnTo>
                    <a:pt x="5211" y="302"/>
                  </a:lnTo>
                  <a:lnTo>
                    <a:pt x="4931" y="302"/>
                  </a:lnTo>
                  <a:lnTo>
                    <a:pt x="4931" y="91"/>
                  </a:lnTo>
                  <a:lnTo>
                    <a:pt x="5238" y="91"/>
                  </a:lnTo>
                  <a:close/>
                  <a:moveTo>
                    <a:pt x="6015" y="729"/>
                  </a:moveTo>
                  <a:lnTo>
                    <a:pt x="6015" y="0"/>
                  </a:lnTo>
                  <a:lnTo>
                    <a:pt x="5907" y="0"/>
                  </a:lnTo>
                  <a:lnTo>
                    <a:pt x="5907" y="584"/>
                  </a:lnTo>
                  <a:lnTo>
                    <a:pt x="5903" y="584"/>
                  </a:lnTo>
                  <a:lnTo>
                    <a:pt x="5583" y="0"/>
                  </a:lnTo>
                  <a:lnTo>
                    <a:pt x="5444" y="0"/>
                  </a:lnTo>
                  <a:lnTo>
                    <a:pt x="5444" y="729"/>
                  </a:lnTo>
                  <a:lnTo>
                    <a:pt x="5551" y="729"/>
                  </a:lnTo>
                  <a:lnTo>
                    <a:pt x="5551" y="144"/>
                  </a:lnTo>
                  <a:lnTo>
                    <a:pt x="5555" y="144"/>
                  </a:lnTo>
                  <a:lnTo>
                    <a:pt x="5876" y="729"/>
                  </a:lnTo>
                  <a:lnTo>
                    <a:pt x="6015" y="729"/>
                  </a:lnTo>
                  <a:close/>
                  <a:moveTo>
                    <a:pt x="6765" y="527"/>
                  </a:moveTo>
                  <a:lnTo>
                    <a:pt x="6765" y="0"/>
                  </a:lnTo>
                  <a:lnTo>
                    <a:pt x="6658" y="0"/>
                  </a:lnTo>
                  <a:lnTo>
                    <a:pt x="6658" y="527"/>
                  </a:lnTo>
                  <a:lnTo>
                    <a:pt x="6658" y="541"/>
                  </a:lnTo>
                  <a:lnTo>
                    <a:pt x="6655" y="554"/>
                  </a:lnTo>
                  <a:lnTo>
                    <a:pt x="6654" y="560"/>
                  </a:lnTo>
                  <a:lnTo>
                    <a:pt x="6653" y="566"/>
                  </a:lnTo>
                  <a:lnTo>
                    <a:pt x="6652" y="571"/>
                  </a:lnTo>
                  <a:lnTo>
                    <a:pt x="6650" y="577"/>
                  </a:lnTo>
                  <a:lnTo>
                    <a:pt x="6645" y="588"/>
                  </a:lnTo>
                  <a:lnTo>
                    <a:pt x="6640" y="598"/>
                  </a:lnTo>
                  <a:lnTo>
                    <a:pt x="6634" y="607"/>
                  </a:lnTo>
                  <a:lnTo>
                    <a:pt x="6626" y="615"/>
                  </a:lnTo>
                  <a:lnTo>
                    <a:pt x="6618" y="623"/>
                  </a:lnTo>
                  <a:lnTo>
                    <a:pt x="6609" y="630"/>
                  </a:lnTo>
                  <a:lnTo>
                    <a:pt x="6604" y="632"/>
                  </a:lnTo>
                  <a:lnTo>
                    <a:pt x="6600" y="635"/>
                  </a:lnTo>
                  <a:lnTo>
                    <a:pt x="6590" y="640"/>
                  </a:lnTo>
                  <a:lnTo>
                    <a:pt x="6578" y="643"/>
                  </a:lnTo>
                  <a:lnTo>
                    <a:pt x="6566" y="645"/>
                  </a:lnTo>
                  <a:lnTo>
                    <a:pt x="6553" y="648"/>
                  </a:lnTo>
                  <a:lnTo>
                    <a:pt x="6540" y="649"/>
                  </a:lnTo>
                  <a:lnTo>
                    <a:pt x="6517" y="649"/>
                  </a:lnTo>
                  <a:lnTo>
                    <a:pt x="6507" y="649"/>
                  </a:lnTo>
                  <a:lnTo>
                    <a:pt x="6498" y="648"/>
                  </a:lnTo>
                  <a:lnTo>
                    <a:pt x="6489" y="645"/>
                  </a:lnTo>
                  <a:lnTo>
                    <a:pt x="6482" y="643"/>
                  </a:lnTo>
                  <a:lnTo>
                    <a:pt x="6475" y="641"/>
                  </a:lnTo>
                  <a:lnTo>
                    <a:pt x="6468" y="638"/>
                  </a:lnTo>
                  <a:lnTo>
                    <a:pt x="6468" y="722"/>
                  </a:lnTo>
                  <a:lnTo>
                    <a:pt x="6477" y="728"/>
                  </a:lnTo>
                  <a:lnTo>
                    <a:pt x="6487" y="731"/>
                  </a:lnTo>
                  <a:lnTo>
                    <a:pt x="6498" y="734"/>
                  </a:lnTo>
                  <a:lnTo>
                    <a:pt x="6509" y="738"/>
                  </a:lnTo>
                  <a:lnTo>
                    <a:pt x="6523" y="740"/>
                  </a:lnTo>
                  <a:lnTo>
                    <a:pt x="6536" y="741"/>
                  </a:lnTo>
                  <a:lnTo>
                    <a:pt x="6551" y="742"/>
                  </a:lnTo>
                  <a:lnTo>
                    <a:pt x="6567" y="742"/>
                  </a:lnTo>
                  <a:lnTo>
                    <a:pt x="6578" y="742"/>
                  </a:lnTo>
                  <a:lnTo>
                    <a:pt x="6590" y="741"/>
                  </a:lnTo>
                  <a:lnTo>
                    <a:pt x="6600" y="740"/>
                  </a:lnTo>
                  <a:lnTo>
                    <a:pt x="6610" y="738"/>
                  </a:lnTo>
                  <a:lnTo>
                    <a:pt x="6630" y="733"/>
                  </a:lnTo>
                  <a:lnTo>
                    <a:pt x="6641" y="730"/>
                  </a:lnTo>
                  <a:lnTo>
                    <a:pt x="6650" y="726"/>
                  </a:lnTo>
                  <a:lnTo>
                    <a:pt x="6659" y="722"/>
                  </a:lnTo>
                  <a:lnTo>
                    <a:pt x="6667" y="717"/>
                  </a:lnTo>
                  <a:lnTo>
                    <a:pt x="6676" y="713"/>
                  </a:lnTo>
                  <a:lnTo>
                    <a:pt x="6684" y="707"/>
                  </a:lnTo>
                  <a:lnTo>
                    <a:pt x="6692" y="702"/>
                  </a:lnTo>
                  <a:lnTo>
                    <a:pt x="6700" y="695"/>
                  </a:lnTo>
                  <a:lnTo>
                    <a:pt x="6706" y="688"/>
                  </a:lnTo>
                  <a:lnTo>
                    <a:pt x="6713" y="680"/>
                  </a:lnTo>
                  <a:lnTo>
                    <a:pt x="6720" y="674"/>
                  </a:lnTo>
                  <a:lnTo>
                    <a:pt x="6726" y="666"/>
                  </a:lnTo>
                  <a:lnTo>
                    <a:pt x="6731" y="658"/>
                  </a:lnTo>
                  <a:lnTo>
                    <a:pt x="6737" y="649"/>
                  </a:lnTo>
                  <a:lnTo>
                    <a:pt x="6742" y="641"/>
                  </a:lnTo>
                  <a:lnTo>
                    <a:pt x="6745" y="632"/>
                  </a:lnTo>
                  <a:lnTo>
                    <a:pt x="6753" y="613"/>
                  </a:lnTo>
                  <a:lnTo>
                    <a:pt x="6755" y="604"/>
                  </a:lnTo>
                  <a:lnTo>
                    <a:pt x="6759" y="594"/>
                  </a:lnTo>
                  <a:lnTo>
                    <a:pt x="6761" y="584"/>
                  </a:lnTo>
                  <a:lnTo>
                    <a:pt x="6762" y="572"/>
                  </a:lnTo>
                  <a:lnTo>
                    <a:pt x="6763" y="562"/>
                  </a:lnTo>
                  <a:lnTo>
                    <a:pt x="6764" y="551"/>
                  </a:lnTo>
                  <a:lnTo>
                    <a:pt x="6765" y="540"/>
                  </a:lnTo>
                  <a:lnTo>
                    <a:pt x="6765" y="527"/>
                  </a:lnTo>
                  <a:close/>
                  <a:moveTo>
                    <a:pt x="7628" y="729"/>
                  </a:moveTo>
                  <a:lnTo>
                    <a:pt x="7307" y="0"/>
                  </a:lnTo>
                  <a:lnTo>
                    <a:pt x="7205" y="0"/>
                  </a:lnTo>
                  <a:lnTo>
                    <a:pt x="6884" y="729"/>
                  </a:lnTo>
                  <a:lnTo>
                    <a:pt x="7000" y="729"/>
                  </a:lnTo>
                  <a:lnTo>
                    <a:pt x="7076" y="542"/>
                  </a:lnTo>
                  <a:lnTo>
                    <a:pt x="7436" y="542"/>
                  </a:lnTo>
                  <a:lnTo>
                    <a:pt x="7512" y="729"/>
                  </a:lnTo>
                  <a:lnTo>
                    <a:pt x="7628" y="729"/>
                  </a:lnTo>
                  <a:close/>
                  <a:moveTo>
                    <a:pt x="7402" y="459"/>
                  </a:moveTo>
                  <a:lnTo>
                    <a:pt x="7111" y="459"/>
                  </a:lnTo>
                  <a:lnTo>
                    <a:pt x="7256" y="100"/>
                  </a:lnTo>
                  <a:lnTo>
                    <a:pt x="7402" y="459"/>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
        <p:nvSpPr>
          <p:cNvPr id="36867" name="Rectangle 3"/>
          <p:cNvSpPr>
            <a:spLocks noGrp="1" noChangeArrowheads="1"/>
          </p:cNvSpPr>
          <p:nvPr>
            <p:ph type="ctrTitle"/>
          </p:nvPr>
        </p:nvSpPr>
        <p:spPr>
          <a:xfrm>
            <a:off x="468313" y="4437063"/>
            <a:ext cx="8207375" cy="1152525"/>
          </a:xfrm>
        </p:spPr>
        <p:txBody>
          <a:bodyPr/>
          <a:lstStyle>
            <a:lvl1pPr algn="ctr">
              <a:defRPr sz="2800">
                <a:solidFill>
                  <a:schemeClr val="bg1"/>
                </a:solidFill>
              </a:defRPr>
            </a:lvl1pPr>
          </a:lstStyle>
          <a:p>
            <a:r>
              <a:rPr lang="fi-FI" smtClean="0"/>
              <a:t>Muokkaa perustyyl. napsautt.</a:t>
            </a:r>
            <a:endParaRPr lang="fi-FI"/>
          </a:p>
        </p:txBody>
      </p:sp>
      <p:sp>
        <p:nvSpPr>
          <p:cNvPr id="36868" name="Rectangle 4"/>
          <p:cNvSpPr>
            <a:spLocks noGrp="1" noChangeArrowheads="1"/>
          </p:cNvSpPr>
          <p:nvPr>
            <p:ph type="subTitle" idx="1"/>
          </p:nvPr>
        </p:nvSpPr>
        <p:spPr>
          <a:xfrm>
            <a:off x="468313" y="5589588"/>
            <a:ext cx="8207375" cy="863600"/>
          </a:xfrm>
        </p:spPr>
        <p:txBody>
          <a:bodyPr/>
          <a:lstStyle>
            <a:lvl1pPr marL="0" indent="0" algn="ctr">
              <a:buFontTx/>
              <a:buNone/>
              <a:defRPr sz="1800">
                <a:solidFill>
                  <a:schemeClr val="bg1"/>
                </a:solidFill>
              </a:defRPr>
            </a:lvl1pPr>
          </a:lstStyle>
          <a:p>
            <a:r>
              <a:rPr lang="fi-FI" smtClean="0"/>
              <a:t>Muokkaa alaotsikon perustyyliä napsautt.</a:t>
            </a:r>
            <a:endParaRPr lang="fi-FI"/>
          </a:p>
        </p:txBody>
      </p:sp>
      <p:sp>
        <p:nvSpPr>
          <p:cNvPr id="9" name="Rectangle 5"/>
          <p:cNvSpPr>
            <a:spLocks noGrp="1" noChangeArrowheads="1"/>
          </p:cNvSpPr>
          <p:nvPr>
            <p:ph type="dt" sz="half" idx="10"/>
          </p:nvPr>
        </p:nvSpPr>
        <p:spPr/>
        <p:txBody>
          <a:bodyPr/>
          <a:lstStyle>
            <a:lvl1pPr>
              <a:defRPr/>
            </a:lvl1pPr>
          </a:lstStyle>
          <a:p>
            <a:pPr>
              <a:defRPr/>
            </a:pPr>
            <a:fld id="{8390B927-04A7-4CC7-B5BE-B3D495AF5BAC}" type="datetime1">
              <a:rPr lang="fi-FI" smtClean="0">
                <a:solidFill>
                  <a:srgbClr val="FFFFFF"/>
                </a:solidFill>
              </a:rPr>
              <a:t>6.3.2012</a:t>
            </a:fld>
            <a:endParaRPr lang="fi-FI">
              <a:solidFill>
                <a:srgbClr val="FFFFFF"/>
              </a:solidFill>
            </a:endParaRPr>
          </a:p>
        </p:txBody>
      </p:sp>
      <p:sp>
        <p:nvSpPr>
          <p:cNvPr id="10" name="Rectangle 6"/>
          <p:cNvSpPr>
            <a:spLocks noGrp="1" noChangeArrowheads="1"/>
          </p:cNvSpPr>
          <p:nvPr>
            <p:ph type="ftr" sz="quarter" idx="11"/>
          </p:nvPr>
        </p:nvSpPr>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11" name="Rectangle 7"/>
          <p:cNvSpPr>
            <a:spLocks noGrp="1" noChangeArrowheads="1"/>
          </p:cNvSpPr>
          <p:nvPr>
            <p:ph type="sldNum" sz="quarter" idx="12"/>
          </p:nvPr>
        </p:nvSpPr>
        <p:spPr/>
        <p:txBody>
          <a:bodyPr/>
          <a:lstStyle>
            <a:lvl1pPr>
              <a:defRPr/>
            </a:lvl1pPr>
          </a:lstStyle>
          <a:p>
            <a:pPr>
              <a:defRPr/>
            </a:pPr>
            <a:fld id="{1E5460D7-1177-4B10-B88C-CBC0257073C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5158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0BFDCC2C-7435-4915-AC06-BC3F28FA8B43}"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79C980E-0552-44FC-A1E8-FE8B195EE54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64947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6"/>
          <p:cNvSpPr>
            <a:spLocks noGrp="1" noChangeArrowheads="1"/>
          </p:cNvSpPr>
          <p:nvPr>
            <p:ph type="dt" sz="half" idx="10"/>
          </p:nvPr>
        </p:nvSpPr>
        <p:spPr>
          <a:ln/>
        </p:spPr>
        <p:txBody>
          <a:bodyPr/>
          <a:lstStyle>
            <a:lvl1pPr>
              <a:defRPr/>
            </a:lvl1pPr>
          </a:lstStyle>
          <a:p>
            <a:pPr>
              <a:defRPr/>
            </a:pPr>
            <a:fld id="{DBB4CBEA-38FD-43C5-8DEF-7BE049CA0512}"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5C6C4E0-FBFF-4B42-9587-E5D033884F3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37754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dt" sz="half" idx="10"/>
          </p:nvPr>
        </p:nvSpPr>
        <p:spPr>
          <a:ln/>
        </p:spPr>
        <p:txBody>
          <a:bodyPr/>
          <a:lstStyle>
            <a:lvl1pPr>
              <a:defRPr/>
            </a:lvl1pPr>
          </a:lstStyle>
          <a:p>
            <a:pPr>
              <a:defRPr/>
            </a:pPr>
            <a:fld id="{DF76AED6-460C-43A2-B6B0-D0258D8EFE40}"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4357F7B-777C-46D7-AF17-7C2B1420E2F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01280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6"/>
          <p:cNvSpPr>
            <a:spLocks noGrp="1" noChangeArrowheads="1"/>
          </p:cNvSpPr>
          <p:nvPr>
            <p:ph type="dt" sz="half" idx="10"/>
          </p:nvPr>
        </p:nvSpPr>
        <p:spPr>
          <a:ln/>
        </p:spPr>
        <p:txBody>
          <a:bodyPr/>
          <a:lstStyle>
            <a:lvl1pPr>
              <a:defRPr/>
            </a:lvl1pPr>
          </a:lstStyle>
          <a:p>
            <a:pPr>
              <a:defRPr/>
            </a:pPr>
            <a:fld id="{6D5E6B3F-F4E9-4F78-8CE2-87189F9B82B1}" type="datetime1">
              <a:rPr lang="fi-FI" smtClean="0">
                <a:solidFill>
                  <a:srgbClr val="FFFFFF"/>
                </a:solidFill>
              </a:rPr>
              <a:t>6.3.2012</a:t>
            </a:fld>
            <a:endParaRPr lang="fi-FI">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9133A49-8C1F-4925-A5FB-FE1633C40D9B}"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188707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6"/>
          <p:cNvSpPr>
            <a:spLocks noGrp="1" noChangeArrowheads="1"/>
          </p:cNvSpPr>
          <p:nvPr>
            <p:ph type="dt" sz="half" idx="10"/>
          </p:nvPr>
        </p:nvSpPr>
        <p:spPr>
          <a:ln/>
        </p:spPr>
        <p:txBody>
          <a:bodyPr/>
          <a:lstStyle>
            <a:lvl1pPr>
              <a:defRPr/>
            </a:lvl1pPr>
          </a:lstStyle>
          <a:p>
            <a:pPr>
              <a:defRPr/>
            </a:pPr>
            <a:fld id="{B8D26D75-9CEB-431F-8290-A53D8950353F}" type="datetime1">
              <a:rPr lang="fi-FI" smtClean="0">
                <a:solidFill>
                  <a:srgbClr val="FFFFFF"/>
                </a:solidFill>
              </a:rPr>
              <a:t>6.3.2012</a:t>
            </a:fld>
            <a:endParaRPr lang="fi-FI">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2D2DBA8-368A-492F-AE9A-958348643CA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76239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717E5DD-124D-4F43-BA00-291794BFE91E}" type="datetime1">
              <a:rPr lang="fi-FI" smtClean="0">
                <a:solidFill>
                  <a:srgbClr val="FFFFFF"/>
                </a:solidFill>
              </a:rPr>
              <a:t>6.3.2012</a:t>
            </a:fld>
            <a:endParaRPr lang="fi-FI">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2E8C07F9-5294-4EFF-A0AC-858675AB5A9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005841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F7073BBA-C79E-41E6-A540-B9A987637650}"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2DC2935-599A-4208-9024-6B206FF81278}"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50169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51DE8A66-93D0-4A32-8F14-54BD32C14C78}" type="datetime1">
              <a:rPr lang="fi-FI" smtClean="0">
                <a:solidFill>
                  <a:srgbClr val="FFFFFF"/>
                </a:solidFill>
              </a:rPr>
              <a:t>6.3.2012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FDE1C6-2E09-413D-AA60-8BD3FD5E6762}"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603097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875D31BD-1673-4418-A37A-78D5520615C1}"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B233A1-668C-4470-9040-3545CF7C101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7728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104E75BF-7669-49B9-AB1E-97100114B683}" type="datetime1">
              <a:rPr lang="fi-FI" smtClean="0"/>
              <a:t>6.3.2012</a:t>
            </a:fld>
            <a:endParaRPr lang="fi-FI" dirty="0"/>
          </a:p>
        </p:txBody>
      </p:sp>
      <p:sp>
        <p:nvSpPr>
          <p:cNvPr id="9" name="Alatunnisteen paikkamerkki 8"/>
          <p:cNvSpPr>
            <a:spLocks noGrp="1"/>
          </p:cNvSpPr>
          <p:nvPr>
            <p:ph type="ftr" sz="quarter" idx="11"/>
          </p:nvPr>
        </p:nvSpPr>
        <p:spPr/>
        <p:txBody>
          <a:bodyPr/>
          <a:lstStyle/>
          <a:p>
            <a:r>
              <a:rPr lang="fi-FI" smtClean="0"/>
              <a:t>Kasvatus- ja opetustoimi </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t>‹#›</a:t>
            </a:fld>
            <a:endParaRPr lang="fi-FI"/>
          </a:p>
        </p:txBody>
      </p:sp>
      <p:sp>
        <p:nvSpPr>
          <p:cNvPr id="12" name="Otsikko 11"/>
          <p:cNvSpPr>
            <a:spLocks noGrp="1"/>
          </p:cNvSpPr>
          <p:nvPr>
            <p:ph type="title"/>
          </p:nvPr>
        </p:nvSpPr>
        <p:spPr/>
        <p:txBody>
          <a:bodyPr/>
          <a:lstStyle/>
          <a:p>
            <a:r>
              <a:rPr lang="fi-FI" smtClean="0"/>
              <a:t>Muokkaa perustyylejä naps.</a:t>
            </a:r>
            <a:endParaRPr lang="fi-FI"/>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3228334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1463" y="260350"/>
            <a:ext cx="2054225" cy="56165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60350"/>
            <a:ext cx="6011863" cy="56165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88E6111F-69E1-47AF-B2B1-D9AC0F7AEBF1}" type="datetime1">
              <a:rPr lang="fi-FI" smtClean="0">
                <a:solidFill>
                  <a:srgbClr val="FFFFFF"/>
                </a:solidFill>
              </a:rPr>
              <a:t>6.3.2012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2F8DF01-3B1A-40E9-97FF-11AF54C92F2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60990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People">
    <p:spTree>
      <p:nvGrpSpPr>
        <p:cNvPr id="1" name=""/>
        <p:cNvGrpSpPr/>
        <p:nvPr/>
      </p:nvGrpSpPr>
      <p:grpSpPr>
        <a:xfrm>
          <a:off x="0" y="0"/>
          <a:ext cx="0" cy="0"/>
          <a:chOff x="0" y="0"/>
          <a:chExt cx="0" cy="0"/>
        </a:xfrm>
      </p:grpSpPr>
      <p:pic>
        <p:nvPicPr>
          <p:cNvPr id="10" name="Image 9" descr="ppt_ExpertsMosaic_Color.jpg"/>
          <p:cNvPicPr>
            <a:picLocks noChangeAspect="1"/>
          </p:cNvPicPr>
          <p:nvPr userDrawn="1"/>
        </p:nvPicPr>
        <p:blipFill>
          <a:blip r:embed="rId3" cstate="print"/>
          <a:srcRect t="19317"/>
          <a:stretch>
            <a:fillRect/>
          </a:stretch>
        </p:blipFill>
        <p:spPr>
          <a:xfrm>
            <a:off x="0" y="1285860"/>
            <a:ext cx="9144000" cy="5572140"/>
          </a:xfrm>
          <a:prstGeom prst="rect">
            <a:avLst/>
          </a:prstGeom>
        </p:spPr>
      </p:pic>
      <p:sp>
        <p:nvSpPr>
          <p:cNvPr id="14" name="Freeform 30"/>
          <p:cNvSpPr>
            <a:spLocks/>
          </p:cNvSpPr>
          <p:nvPr userDrawn="1">
            <p:custDataLst>
              <p:tags r:id="rId1"/>
            </p:custDataLst>
          </p:nvPr>
        </p:nvSpPr>
        <p:spPr bwMode="white">
          <a:xfrm>
            <a:off x="-14653" y="1146176"/>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a:solidFill>
                <a:srgbClr val="000000"/>
              </a:solidFill>
            </a:endParaRPr>
          </a:p>
        </p:txBody>
      </p:sp>
      <p:pic>
        <p:nvPicPr>
          <p:cNvPr id="9" name="Picture 6" descr="OK_Capgemini"/>
          <p:cNvPicPr>
            <a:picLocks noChangeAspect="1" noChangeArrowheads="1"/>
          </p:cNvPicPr>
          <p:nvPr userDrawn="1"/>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1"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dirty="0" smtClean="0"/>
              <a:t>Click to edit Master sub-title style</a:t>
            </a:r>
            <a:endParaRPr lang="en-US" noProof="0" dirty="0"/>
          </a:p>
        </p:txBody>
      </p:sp>
      <p:sp>
        <p:nvSpPr>
          <p:cNvPr id="4098" name="Rectangle 2"/>
          <p:cNvSpPr>
            <a:spLocks noGrp="1" noChangeArrowheads="1"/>
          </p:cNvSpPr>
          <p:nvPr>
            <p:ph type="ctrTitle" hasCustomPrompt="1"/>
          </p:nvPr>
        </p:nvSpPr>
        <p:spPr bwMode="auto">
          <a:xfrm>
            <a:off x="0" y="1240390"/>
            <a:ext cx="9144000" cy="1512887"/>
          </a:xfrm>
        </p:spPr>
        <p:txBody>
          <a:bodyPr lIns="324000" tIns="396000" rIns="36000" bIns="36000" anchor="t"/>
          <a:lstStyle>
            <a:lvl1pPr marL="0" indent="0" algn="l">
              <a:tabLst/>
              <a:defRPr sz="3600">
                <a:solidFill>
                  <a:schemeClr val="tx2">
                    <a:lumMod val="20000"/>
                    <a:lumOff val="80000"/>
                  </a:schemeClr>
                </a:solidFill>
                <a:latin typeface="Arial Narrow" pitchFamily="34" charset="0"/>
              </a:defRPr>
            </a:lvl1pPr>
          </a:lstStyle>
          <a:p>
            <a:r>
              <a:rPr lang="en-US" noProof="0" dirty="0" smtClean="0"/>
              <a:t>Click to edit Master title style</a:t>
            </a:r>
            <a:endParaRPr lang="en-US" noProof="0" dirty="0"/>
          </a:p>
        </p:txBody>
      </p:sp>
      <p:pic>
        <p:nvPicPr>
          <p:cNvPr id="8" name="Image 7" descr="Capgemini_Slogan_RGB.png"/>
          <p:cNvPicPr>
            <a:picLocks noChangeAspect="1"/>
          </p:cNvPicPr>
          <p:nvPr userDrawn="1"/>
        </p:nvPicPr>
        <p:blipFill>
          <a:blip r:embed="rId5" cstate="print"/>
          <a:stretch>
            <a:fillRect/>
          </a:stretch>
        </p:blipFill>
        <p:spPr>
          <a:xfrm>
            <a:off x="5690289" y="373713"/>
            <a:ext cx="3214885" cy="360000"/>
          </a:xfrm>
          <a:prstGeom prst="rect">
            <a:avLst/>
          </a:prstGeom>
        </p:spPr>
      </p:pic>
    </p:spTree>
    <p:extLst>
      <p:ext uri="{BB962C8B-B14F-4D97-AF65-F5344CB8AC3E}">
        <p14:creationId xmlns:p14="http://schemas.microsoft.com/office/powerpoint/2010/main" val="94419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KeyWords">
    <p:spTree>
      <p:nvGrpSpPr>
        <p:cNvPr id="1" name=""/>
        <p:cNvGrpSpPr/>
        <p:nvPr/>
      </p:nvGrpSpPr>
      <p:grpSpPr>
        <a:xfrm>
          <a:off x="0" y="0"/>
          <a:ext cx="0" cy="0"/>
          <a:chOff x="0" y="0"/>
          <a:chExt cx="0" cy="0"/>
        </a:xfrm>
      </p:grpSpPr>
      <p:pic>
        <p:nvPicPr>
          <p:cNvPr id="11" name="Image 10" descr="ppt_KeyWords_Bkgd_OK.jpg"/>
          <p:cNvPicPr>
            <a:picLocks noChangeAspect="1"/>
          </p:cNvPicPr>
          <p:nvPr userDrawn="1"/>
        </p:nvPicPr>
        <p:blipFill>
          <a:blip r:embed="rId3" cstate="print"/>
          <a:srcRect b="20413"/>
          <a:stretch>
            <a:fillRect/>
          </a:stretch>
        </p:blipFill>
        <p:spPr>
          <a:xfrm>
            <a:off x="0" y="1285860"/>
            <a:ext cx="9144000" cy="5572140"/>
          </a:xfrm>
          <a:prstGeom prst="rect">
            <a:avLst/>
          </a:prstGeom>
        </p:spPr>
      </p:pic>
      <p:sp>
        <p:nvSpPr>
          <p:cNvPr id="14" name="Freeform 30"/>
          <p:cNvSpPr>
            <a:spLocks/>
          </p:cNvSpPr>
          <p:nvPr userDrawn="1">
            <p:custDataLst>
              <p:tags r:id="rId1"/>
            </p:custDataLst>
          </p:nvPr>
        </p:nvSpPr>
        <p:spPr bwMode="white">
          <a:xfrm>
            <a:off x="-14653" y="1146176"/>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a:solidFill>
                <a:srgbClr val="000000"/>
              </a:solidFill>
            </a:endParaRPr>
          </a:p>
        </p:txBody>
      </p:sp>
      <p:pic>
        <p:nvPicPr>
          <p:cNvPr id="9" name="Picture 6" descr="OK_Capgemini"/>
          <p:cNvPicPr>
            <a:picLocks noChangeAspect="1" noChangeArrowheads="1"/>
          </p:cNvPicPr>
          <p:nvPr userDrawn="1"/>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1"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smtClean="0"/>
              <a:t>Click to edit Master sub-title style</a:t>
            </a:r>
            <a:endParaRPr lang="en-US" noProof="0"/>
          </a:p>
        </p:txBody>
      </p:sp>
      <p:sp>
        <p:nvSpPr>
          <p:cNvPr id="4098" name="Rectangle 2"/>
          <p:cNvSpPr>
            <a:spLocks noGrp="1" noChangeArrowheads="1"/>
          </p:cNvSpPr>
          <p:nvPr>
            <p:ph type="ctrTitle" hasCustomPrompt="1"/>
          </p:nvPr>
        </p:nvSpPr>
        <p:spPr bwMode="auto">
          <a:xfrm>
            <a:off x="0" y="1240390"/>
            <a:ext cx="9144000" cy="1512887"/>
          </a:xfrm>
          <a:noFill/>
          <a:ln w="9525">
            <a:noFill/>
            <a:miter lim="800000"/>
            <a:headEnd/>
            <a:tailEnd/>
          </a:ln>
        </p:spPr>
        <p:txBody>
          <a:bodyPr vert="horz" wrap="square" lIns="324000" tIns="396000" rIns="36000" bIns="36000" numCol="1" anchor="t" anchorCtr="0" compatLnSpc="1">
            <a:prstTxWarp prst="textNoShape">
              <a:avLst/>
            </a:prstTxWarp>
          </a:bodyPr>
          <a:lstStyle>
            <a:lvl1pPr marL="0" indent="0" algn="l" defTabSz="914400" rtl="0" eaLnBrk="0" fontAlgn="base" latinLnBrk="0" hangingPunct="0">
              <a:lnSpc>
                <a:spcPct val="90000"/>
              </a:lnSpc>
              <a:spcBef>
                <a:spcPct val="0"/>
              </a:spcBef>
              <a:spcAft>
                <a:spcPct val="0"/>
              </a:spcAft>
              <a:buNone/>
              <a:tabLst/>
              <a:defRPr lang="en-US" sz="3600" b="1" kern="1200" noProof="0" dirty="0">
                <a:solidFill>
                  <a:schemeClr val="tx2">
                    <a:lumMod val="20000"/>
                    <a:lumOff val="80000"/>
                  </a:schemeClr>
                </a:solidFill>
                <a:latin typeface="Arial Narrow" pitchFamily="34" charset="0"/>
                <a:ea typeface="+mj-ea"/>
                <a:cs typeface="+mj-cs"/>
              </a:defRPr>
            </a:lvl1pPr>
          </a:lstStyle>
          <a:p>
            <a:r>
              <a:rPr lang="en-US" noProof="0" dirty="0" smtClean="0"/>
              <a:t>Click to edit Master title style</a:t>
            </a:r>
            <a:endParaRPr lang="en-US" noProof="0" dirty="0"/>
          </a:p>
        </p:txBody>
      </p:sp>
      <p:pic>
        <p:nvPicPr>
          <p:cNvPr id="10" name="Image 9" descr="Capgemini_Slogan_RGB.png"/>
          <p:cNvPicPr>
            <a:picLocks noChangeAspect="1"/>
          </p:cNvPicPr>
          <p:nvPr userDrawn="1"/>
        </p:nvPicPr>
        <p:blipFill>
          <a:blip r:embed="rId5" cstate="print"/>
          <a:stretch>
            <a:fillRect/>
          </a:stretch>
        </p:blipFill>
        <p:spPr>
          <a:xfrm>
            <a:off x="5690289" y="373713"/>
            <a:ext cx="3214885" cy="360000"/>
          </a:xfrm>
          <a:prstGeom prst="rect">
            <a:avLst/>
          </a:prstGeom>
        </p:spPr>
      </p:pic>
    </p:spTree>
    <p:extLst>
      <p:ext uri="{BB962C8B-B14F-4D97-AF65-F5344CB8AC3E}">
        <p14:creationId xmlns:p14="http://schemas.microsoft.com/office/powerpoint/2010/main" val="1924369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1224000"/>
            <a:ext cx="9144000" cy="1188000"/>
          </a:xfrm>
        </p:spPr>
        <p:txBody>
          <a:bodyPr tIns="180000" anchor="ctr" anchorCtr="0"/>
          <a:lstStyle>
            <a:lvl1pPr>
              <a:defRPr b="1" cap="small" baseline="0"/>
            </a:lvl1pPr>
          </a:lstStyle>
          <a:p>
            <a:r>
              <a:rPr lang="en-US" noProof="0" dirty="0" smtClean="0"/>
              <a:t>Click to edit title style</a:t>
            </a:r>
            <a:endParaRPr lang="en-US" noProof="0" dirty="0"/>
          </a:p>
        </p:txBody>
      </p:sp>
      <p:sp>
        <p:nvSpPr>
          <p:cNvPr id="3" name="Espace réservé du contenu 2"/>
          <p:cNvSpPr>
            <a:spLocks noGrp="1"/>
          </p:cNvSpPr>
          <p:nvPr>
            <p:ph idx="1" hasCustomPrompt="1"/>
          </p:nvPr>
        </p:nvSpPr>
        <p:spPr>
          <a:xfrm>
            <a:off x="0" y="2543176"/>
            <a:ext cx="9144000" cy="3552825"/>
          </a:xfrm>
        </p:spPr>
        <p:txBody>
          <a:bodyPr/>
          <a:lstStyle>
            <a:lvl1pPr marL="265113" indent="-265113">
              <a:defRPr/>
            </a:lvl1pPr>
            <a:lvl2pPr>
              <a:defRPr/>
            </a:lvl2pPr>
            <a:lvl3pPr>
              <a:buNone/>
              <a:defRPr/>
            </a:lvl3pPr>
            <a:lvl4pPr>
              <a:buNone/>
              <a:defRPr/>
            </a:lvl4pPr>
          </a:lstStyle>
          <a:p>
            <a:pPr lvl="0"/>
            <a:r>
              <a:rPr lang="en-US" noProof="0" dirty="0" smtClean="0"/>
              <a:t>Click to edit Master text style</a:t>
            </a:r>
          </a:p>
          <a:p>
            <a:pPr lvl="1"/>
            <a:r>
              <a:rPr lang="en-US" noProof="0" dirty="0" smtClean="0"/>
              <a:t>Text style level 2</a:t>
            </a:r>
          </a:p>
        </p:txBody>
      </p:sp>
      <p:sp>
        <p:nvSpPr>
          <p:cNvPr id="12"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0570254C-6E5A-48BA-98F3-DA07219EB384}"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2741876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144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7"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8"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9"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61A4C92E-F8D8-4547-9274-A8183749B289}"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54262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Master with sub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a:noFill/>
          <a:ln w="9525">
            <a:noFill/>
            <a:miter lim="800000"/>
            <a:headEnd/>
            <a:tailEnd/>
          </a:ln>
        </p:spPr>
        <p:txBody>
          <a:bodyPr vert="horz" wrap="square" lIns="72000" tIns="252000" rIns="72000" bIns="36000" numCol="1" anchor="ctr" anchorCtr="0" compatLnSpc="1">
            <a:prstTxWarp prst="textNoShape">
              <a:avLst/>
            </a:prstTxWarp>
          </a:bodyPr>
          <a:lstStyle>
            <a:lvl1pPr marL="714375" indent="-714375" algn="ctr" rtl="0" eaLnBrk="0" fontAlgn="base" hangingPunct="0">
              <a:spcBef>
                <a:spcPct val="0"/>
              </a:spcBef>
              <a:spcAft>
                <a:spcPct val="0"/>
              </a:spcAft>
              <a:defRPr lang="en-US" sz="3000" b="1" noProof="0" dirty="0" smtClean="0">
                <a:solidFill>
                  <a:schemeClr val="tx2"/>
                </a:solidFill>
                <a:latin typeface="+mj-lt"/>
                <a:ea typeface="+mj-ea"/>
                <a:cs typeface="+mj-cs"/>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2101755"/>
            <a:ext cx="9144000" cy="4024408"/>
          </a:xfrm>
          <a:noFill/>
          <a:ln w="9525">
            <a:noFill/>
            <a:miter lim="800000"/>
            <a:headEnd/>
            <a:tailEnd/>
          </a:ln>
        </p:spPr>
        <p:txBody>
          <a:bodyPr vert="horz" wrap="square" lIns="288000" tIns="36000" rIns="72000" bIns="36000" numCol="1" anchor="t" anchorCtr="0" compatLnSpc="1">
            <a:prstTxWarp prst="textNoShape">
              <a:avLst/>
            </a:prstTxWarp>
          </a:bodyPr>
          <a:lstStyle>
            <a:lvl1pPr algn="l" defTabSz="714375" rtl="0" eaLnBrk="0" fontAlgn="base" hangingPunct="0">
              <a:spcBef>
                <a:spcPct val="20000"/>
              </a:spcBef>
              <a:spcAft>
                <a:spcPct val="0"/>
              </a:spcAft>
              <a:defRPr lang="fr-FR" sz="2400" baseline="0" noProof="0" dirty="0" smtClean="0">
                <a:solidFill>
                  <a:schemeClr val="tx1"/>
                </a:solidFill>
                <a:latin typeface="+mn-lt"/>
                <a:ea typeface="+mn-ea"/>
                <a:cs typeface="+mn-cs"/>
              </a:defRPr>
            </a:lvl1pPr>
            <a:lvl2pPr algn="l" defTabSz="714375" rtl="0" eaLnBrk="0" fontAlgn="base" hangingPunct="0">
              <a:spcBef>
                <a:spcPct val="20000"/>
              </a:spcBef>
              <a:spcAft>
                <a:spcPct val="0"/>
              </a:spcAft>
              <a:defRPr lang="fr-FR" sz="2000" baseline="0" noProof="0" dirty="0" smtClean="0">
                <a:solidFill>
                  <a:schemeClr val="tx1"/>
                </a:solidFill>
                <a:latin typeface="+mn-lt"/>
                <a:ea typeface="+mn-ea"/>
                <a:cs typeface="+mn-cs"/>
              </a:defRPr>
            </a:lvl2pPr>
            <a:lvl3pPr algn="l" defTabSz="714375" rtl="0" eaLnBrk="0" fontAlgn="base" hangingPunct="0">
              <a:spcBef>
                <a:spcPct val="20000"/>
              </a:spcBef>
              <a:spcAft>
                <a:spcPct val="0"/>
              </a:spcAft>
              <a:defRPr lang="fr-FR" sz="1800" baseline="0" noProof="0" dirty="0" smtClean="0">
                <a:solidFill>
                  <a:schemeClr val="tx1"/>
                </a:solidFill>
                <a:latin typeface="+mn-lt"/>
                <a:ea typeface="+mn-ea"/>
                <a:cs typeface="+mn-cs"/>
              </a:defRPr>
            </a:lvl3pPr>
            <a:lvl4pPr algn="l" defTabSz="714375" rtl="0" eaLnBrk="0" fontAlgn="base" hangingPunct="0">
              <a:spcBef>
                <a:spcPct val="20000"/>
              </a:spcBef>
              <a:spcAft>
                <a:spcPct val="0"/>
              </a:spcAft>
              <a:defRPr lang="fr-FR" sz="1600" baseline="0" noProof="0" dirty="0" smtClean="0">
                <a:solidFill>
                  <a:schemeClr val="tx1"/>
                </a:solidFill>
                <a:latin typeface="+mn-lt"/>
                <a:ea typeface="+mn-ea"/>
                <a:cs typeface="+mn-cs"/>
              </a:defRPr>
            </a:lvl4pPr>
            <a:lvl5pPr marL="1427163" indent="-266700" algn="l" defTabSz="636588" rtl="0" eaLnBrk="0" fontAlgn="base" hangingPunct="0">
              <a:spcBef>
                <a:spcPct val="20000"/>
              </a:spcBef>
              <a:spcAft>
                <a:spcPct val="0"/>
              </a:spcAft>
              <a:defRPr lang="en-US" sz="1400" baseline="0" noProof="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
        <p:nvSpPr>
          <p:cNvPr id="4" name="Espace réservé du texte 3"/>
          <p:cNvSpPr>
            <a:spLocks noGrp="1"/>
          </p:cNvSpPr>
          <p:nvPr>
            <p:ph type="body" sz="half" idx="2" hasCustomPrompt="1"/>
          </p:nvPr>
        </p:nvSpPr>
        <p:spPr>
          <a:xfrm>
            <a:off x="0" y="1440001"/>
            <a:ext cx="9144000" cy="557473"/>
          </a:xfrm>
        </p:spPr>
        <p:txBody>
          <a:bodyPr/>
          <a:lstStyle>
            <a:lvl1pPr marL="0" indent="0">
              <a:buNone/>
              <a:defRPr sz="2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a:t>
            </a:r>
          </a:p>
        </p:txBody>
      </p:sp>
      <p:sp>
        <p:nvSpPr>
          <p:cNvPr id="10"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1" name="Rectangle 17"/>
          <p:cNvSpPr>
            <a:spLocks noGrp="1" noChangeArrowheads="1"/>
          </p:cNvSpPr>
          <p:nvPr>
            <p:ph type="dt" sz="half" idx="10"/>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FCF61B3B-331E-4A8B-B25D-DC32EBF1B2AF}"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4283071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lnSpc>
                <a:spcPct val="90000"/>
              </a:lnSpc>
              <a:defRPr/>
            </a:lvl1pPr>
          </a:lstStyle>
          <a:p>
            <a:r>
              <a:rPr lang="en-US" noProof="0" smtClean="0"/>
              <a:t>Click to edit Master title style</a:t>
            </a:r>
            <a:endParaRPr lang="en-US" noProof="0"/>
          </a:p>
        </p:txBody>
      </p:sp>
      <p:sp>
        <p:nvSpPr>
          <p:cNvPr id="4" name="Espace réservé du contenu 3"/>
          <p:cNvSpPr>
            <a:spLocks noGrp="1"/>
          </p:cNvSpPr>
          <p:nvPr>
            <p:ph sz="half" idx="2" hasCustomPrompt="1"/>
          </p:nvPr>
        </p:nvSpPr>
        <p:spPr>
          <a:xfrm>
            <a:off x="166154" y="1440000"/>
            <a:ext cx="4320000" cy="4633200"/>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4" hasCustomPrompt="1"/>
          </p:nvPr>
        </p:nvSpPr>
        <p:spPr>
          <a:xfrm>
            <a:off x="4652308" y="1440000"/>
            <a:ext cx="4320000" cy="4633200"/>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9" name="Rectangle 19"/>
          <p:cNvSpPr>
            <a:spLocks noGrp="1" noChangeArrowheads="1"/>
          </p:cNvSpPr>
          <p:nvPr>
            <p:ph type="sldNum" sz="quarter" idx="10"/>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3" name="Rectangle 17"/>
          <p:cNvSpPr>
            <a:spLocks noGrp="1" noChangeArrowheads="1"/>
          </p:cNvSpPr>
          <p:nvPr>
            <p:ph type="dt" sz="half" idx="11"/>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9382DFC1-9D00-40B1-A094-D24C6D70A38F}"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312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tents with heading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a:xfrm>
            <a:off x="188969" y="1440000"/>
            <a:ext cx="4308297" cy="639762"/>
          </a:xfrm>
        </p:spPr>
        <p:txBody>
          <a:bodyPr lIns="36000" rIns="36000" anchor="ctr"/>
          <a:lstStyle>
            <a:lvl1pPr marL="0" indent="0" algn="ctr">
              <a:lnSpc>
                <a:spcPct val="90000"/>
              </a:lnSpc>
              <a:spcBef>
                <a:spcPts val="0"/>
              </a:spcBef>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Espace réservé du contenu 3"/>
          <p:cNvSpPr>
            <a:spLocks noGrp="1"/>
          </p:cNvSpPr>
          <p:nvPr>
            <p:ph sz="half" idx="2" hasCustomPrompt="1"/>
          </p:nvPr>
        </p:nvSpPr>
        <p:spPr>
          <a:xfrm>
            <a:off x="188969" y="2092987"/>
            <a:ext cx="4308297" cy="3951288"/>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Espace réservé du texte 4"/>
          <p:cNvSpPr>
            <a:spLocks noGrp="1"/>
          </p:cNvSpPr>
          <p:nvPr>
            <p:ph type="body" sz="quarter" idx="3" hasCustomPrompt="1"/>
          </p:nvPr>
        </p:nvSpPr>
        <p:spPr>
          <a:xfrm>
            <a:off x="4708260" y="1440000"/>
            <a:ext cx="4261470" cy="639762"/>
          </a:xfrm>
        </p:spPr>
        <p:txBody>
          <a:bodyPr lIns="36000" rIns="36000" anchor="ctr"/>
          <a:lstStyle>
            <a:lvl1pPr marL="0" indent="0" algn="ctr">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Espace réservé du contenu 5"/>
          <p:cNvSpPr>
            <a:spLocks noGrp="1"/>
          </p:cNvSpPr>
          <p:nvPr>
            <p:ph sz="quarter" idx="4" hasCustomPrompt="1"/>
          </p:nvPr>
        </p:nvSpPr>
        <p:spPr>
          <a:xfrm>
            <a:off x="4708260" y="2092987"/>
            <a:ext cx="4261470" cy="3951288"/>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3" name="Rectangle 18"/>
          <p:cNvSpPr>
            <a:spLocks noGrp="1" noChangeArrowheads="1"/>
          </p:cNvSpPr>
          <p:nvPr>
            <p:ph type="ftr" sz="quarter" idx="10"/>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14" name="Rectangle 19"/>
          <p:cNvSpPr>
            <a:spLocks noGrp="1" noChangeArrowheads="1"/>
          </p:cNvSpPr>
          <p:nvPr>
            <p:ph type="sldNum" sz="quarter" idx="11"/>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5" name="Rectangle 17"/>
          <p:cNvSpPr>
            <a:spLocks noGrp="1" noChangeArrowheads="1"/>
          </p:cNvSpPr>
          <p:nvPr>
            <p:ph type="dt" sz="half" idx="1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1B65A72B-480E-40BC-A088-2434DF744BE1}"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432744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acts Info">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baseline="0">
                <a:solidFill>
                  <a:schemeClr val="tx2"/>
                </a:solidFill>
              </a:defRPr>
            </a:lvl1pPr>
          </a:lstStyle>
          <a:p>
            <a:r>
              <a:rPr lang="en-US" noProof="0" dirty="0" smtClean="0"/>
              <a:t>More information</a:t>
            </a:r>
            <a:endParaRPr lang="en-US" noProof="0" dirty="0"/>
          </a:p>
        </p:txBody>
      </p:sp>
      <p:pic>
        <p:nvPicPr>
          <p:cNvPr id="7" name="Picture 12" descr="OK_Capgemini"/>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203689" y="6381751"/>
            <a:ext cx="1439008" cy="339725"/>
          </a:xfrm>
          <a:prstGeom prst="rect">
            <a:avLst/>
          </a:prstGeom>
          <a:noFill/>
          <a:ln w="9525">
            <a:noFill/>
            <a:miter lim="800000"/>
            <a:headEnd/>
            <a:tailEnd/>
          </a:ln>
        </p:spPr>
      </p:pic>
      <p:sp>
        <p:nvSpPr>
          <p:cNvPr id="10" name="Rectangle 26"/>
          <p:cNvSpPr>
            <a:spLocks noChangeArrowheads="1"/>
          </p:cNvSpPr>
          <p:nvPr userDrawn="1"/>
        </p:nvSpPr>
        <p:spPr bwMode="auto">
          <a:xfrm>
            <a:off x="0" y="6286501"/>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a:solidFill>
                <a:srgbClr val="000000"/>
              </a:solidFill>
            </a:endParaRPr>
          </a:p>
        </p:txBody>
      </p:sp>
      <p:sp>
        <p:nvSpPr>
          <p:cNvPr id="12" name="Freeform 23"/>
          <p:cNvSpPr>
            <a:spLocks/>
          </p:cNvSpPr>
          <p:nvPr/>
        </p:nvSpPr>
        <p:spPr bwMode="auto">
          <a:xfrm>
            <a:off x="0" y="1"/>
            <a:ext cx="3191608"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a:solidFill>
                <a:srgbClr val="000000"/>
              </a:solidFill>
            </a:endParaRPr>
          </a:p>
        </p:txBody>
      </p:sp>
      <p:sp>
        <p:nvSpPr>
          <p:cNvPr id="13"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4"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4CDA32E3-6F37-47F9-8DAF-E41D118C40E2}" type="datetime1">
              <a:rPr lang="fi-FI" smtClean="0">
                <a:solidFill>
                  <a:srgbClr val="000000"/>
                </a:solidFill>
              </a:rPr>
              <a:t>6.3.2012</a:t>
            </a:fld>
            <a:endParaRPr lang="en-US" dirty="0">
              <a:solidFill>
                <a:srgbClr val="000000"/>
              </a:solidFill>
            </a:endParaRPr>
          </a:p>
        </p:txBody>
      </p:sp>
    </p:spTree>
    <p:extLst>
      <p:ext uri="{BB962C8B-B14F-4D97-AF65-F5344CB8AC3E}">
        <p14:creationId xmlns:p14="http://schemas.microsoft.com/office/powerpoint/2010/main" val="4289172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77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D29384F6-EBB0-47FF-9ED4-ED434C9FDFE2}" type="datetime1">
              <a:rPr lang="fi-FI" smtClean="0"/>
              <a:t>6.3.2012</a:t>
            </a:fld>
            <a:endParaRPr lang="fi-FI" dirty="0"/>
          </a:p>
        </p:txBody>
      </p:sp>
      <p:sp>
        <p:nvSpPr>
          <p:cNvPr id="9" name="Alatunnisteen paikkamerkki 8"/>
          <p:cNvSpPr>
            <a:spLocks noGrp="1"/>
          </p:cNvSpPr>
          <p:nvPr>
            <p:ph type="ftr" sz="quarter" idx="11"/>
          </p:nvPr>
        </p:nvSpPr>
        <p:spPr/>
        <p:txBody>
          <a:bodyPr/>
          <a:lstStyle/>
          <a:p>
            <a:r>
              <a:rPr lang="fi-FI" smtClean="0"/>
              <a:t>Kasvatus- ja opetustoimi </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t>‹#›</a:t>
            </a:fld>
            <a:endParaRPr lang="fi-FI"/>
          </a:p>
        </p:txBody>
      </p:sp>
      <p:sp>
        <p:nvSpPr>
          <p:cNvPr id="12" name="Otsikko 11"/>
          <p:cNvSpPr>
            <a:spLocks noGrp="1"/>
          </p:cNvSpPr>
          <p:nvPr>
            <p:ph type="title"/>
          </p:nvPr>
        </p:nvSpPr>
        <p:spPr>
          <a:xfrm>
            <a:off x="684000" y="620688"/>
            <a:ext cx="3815992" cy="796950"/>
          </a:xfrm>
        </p:spPr>
        <p:txBody>
          <a:bodyPr>
            <a:normAutofit/>
          </a:bodyPr>
          <a:lstStyle>
            <a:lvl1pPr>
              <a:defRPr sz="2000">
                <a:solidFill>
                  <a:schemeClr val="tx2"/>
                </a:solidFill>
              </a:defRPr>
            </a:lvl1pPr>
          </a:lstStyle>
          <a:p>
            <a:r>
              <a:rPr lang="fi-FI" dirty="0" smtClean="0"/>
              <a:t>Muokkaa perustyylejä naps.</a:t>
            </a:r>
            <a:endParaRPr lang="fi-FI" dirty="0"/>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1"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6" name="Otsikko 11"/>
          <p:cNvSpPr txBox="1">
            <a:spLocks/>
          </p:cNvSpPr>
          <p:nvPr userDrawn="1"/>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sz="2000" b="1" i="0" dirty="0"/>
          </a:p>
        </p:txBody>
      </p:sp>
    </p:spTree>
    <p:extLst>
      <p:ext uri="{BB962C8B-B14F-4D97-AF65-F5344CB8AC3E}">
        <p14:creationId xmlns:p14="http://schemas.microsoft.com/office/powerpoint/2010/main" val="616875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itle Slide 1">
    <p:spTree>
      <p:nvGrpSpPr>
        <p:cNvPr id="1" name=""/>
        <p:cNvGrpSpPr/>
        <p:nvPr/>
      </p:nvGrpSpPr>
      <p:grpSpPr>
        <a:xfrm>
          <a:off x="0" y="0"/>
          <a:ext cx="0" cy="0"/>
          <a:chOff x="0" y="0"/>
          <a:chExt cx="0" cy="0"/>
        </a:xfrm>
      </p:grpSpPr>
      <p:pic>
        <p:nvPicPr>
          <p:cNvPr id="9" name="Picture 8" descr="88295854_crop.jpg"/>
          <p:cNvPicPr>
            <a:picLocks noChangeAspect="1"/>
          </p:cNvPicPr>
          <p:nvPr/>
        </p:nvPicPr>
        <p:blipFill>
          <a:blip r:embed="rId2" cstate="print"/>
          <a:stretch>
            <a:fillRect/>
          </a:stretch>
        </p:blipFill>
        <p:spPr>
          <a:xfrm>
            <a:off x="3517" y="527"/>
            <a:ext cx="9140482" cy="6859582"/>
          </a:xfrm>
          <a:prstGeom prst="rect">
            <a:avLst/>
          </a:prstGeom>
        </p:spPr>
      </p:pic>
      <p:sp>
        <p:nvSpPr>
          <p:cNvPr id="15" name="Freeform 41"/>
          <p:cNvSpPr>
            <a:spLocks/>
          </p:cNvSpPr>
          <p:nvPr/>
        </p:nvSpPr>
        <p:spPr bwMode="gray">
          <a:xfrm>
            <a:off x="1" y="0"/>
            <a:ext cx="4822581"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0"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Univers 45 Light" pitchFamily="2" charset="0"/>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noProof="0" smtClean="0"/>
              <a:t>Click to edit Master title style</a:t>
            </a:r>
            <a:endParaRPr lang="fi-FI" noProof="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Univers 45 Light" pitchFamily="2" charset="0"/>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noProof="0" smtClean="0"/>
              <a:t>Click to edit Master text styles</a:t>
            </a:r>
          </a:p>
        </p:txBody>
      </p:sp>
      <p:grpSp>
        <p:nvGrpSpPr>
          <p:cNvPr id="2" name="Group 19"/>
          <p:cNvGrpSpPr>
            <a:grpSpLocks/>
          </p:cNvGrpSpPr>
          <p:nvPr/>
        </p:nvGrpSpPr>
        <p:grpSpPr bwMode="gray">
          <a:xfrm>
            <a:off x="118583" y="0"/>
            <a:ext cx="2524858" cy="1530350"/>
            <a:chOff x="68" y="0"/>
            <a:chExt cx="1723" cy="964"/>
          </a:xfrm>
        </p:grpSpPr>
        <p:sp>
          <p:nvSpPr>
            <p:cNvPr id="13"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343504868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4" name="Freeform 41"/>
          <p:cNvSpPr>
            <a:spLocks/>
          </p:cNvSpPr>
          <p:nvPr/>
        </p:nvSpPr>
        <p:spPr bwMode="gray">
          <a:xfrm>
            <a:off x="1" y="0"/>
            <a:ext cx="4822581"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6"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Univers 45 Light" pitchFamily="2" charset="0"/>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noProof="0" smtClean="0"/>
              <a:t>Click to edit Master title style</a:t>
            </a:r>
            <a:endParaRPr lang="fi-FI" noProof="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Univers 45 Light" pitchFamily="2" charset="0"/>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noProof="0" smtClean="0"/>
              <a:t>Click to edit Master text styles</a:t>
            </a:r>
          </a:p>
        </p:txBody>
      </p:sp>
      <p:grpSp>
        <p:nvGrpSpPr>
          <p:cNvPr id="2" name="Group 19"/>
          <p:cNvGrpSpPr>
            <a:grpSpLocks/>
          </p:cNvGrpSpPr>
          <p:nvPr/>
        </p:nvGrpSpPr>
        <p:grpSpPr bwMode="gray">
          <a:xfrm>
            <a:off x="118583" y="0"/>
            <a:ext cx="2524858"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401634313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Letter 1">
    <p:spTree>
      <p:nvGrpSpPr>
        <p:cNvPr id="1" name=""/>
        <p:cNvGrpSpPr/>
        <p:nvPr/>
      </p:nvGrpSpPr>
      <p:grpSpPr>
        <a:xfrm>
          <a:off x="0" y="0"/>
          <a:ext cx="0" cy="0"/>
          <a:chOff x="0" y="0"/>
          <a:chExt cx="0" cy="0"/>
        </a:xfrm>
      </p:grpSpPr>
      <p:sp>
        <p:nvSpPr>
          <p:cNvPr id="20" name="Text Placeholder 4"/>
          <p:cNvSpPr>
            <a:spLocks noGrp="1"/>
          </p:cNvSpPr>
          <p:nvPr>
            <p:ph type="body" sz="quarter" idx="15" hasCustomPrompt="1"/>
          </p:nvPr>
        </p:nvSpPr>
        <p:spPr bwMode="gray">
          <a:xfrm>
            <a:off x="251521" y="1412776"/>
            <a:ext cx="2991102" cy="1080120"/>
          </a:xfrm>
          <a:ln>
            <a:noFill/>
          </a:ln>
        </p:spPr>
        <p:txBody>
          <a:bodyPr lIns="0" tIns="0" rIns="72000" bIns="72000">
            <a:normAutofit/>
          </a:bodyPr>
          <a:lstStyle>
            <a:lvl1pPr marL="0" indent="0" algn="l" defTabSz="914400" rtl="0" eaLnBrk="1" latinLnBrk="0" hangingPunct="1">
              <a:lnSpc>
                <a:spcPct val="100000"/>
              </a:lnSpc>
              <a:spcBef>
                <a:spcPts val="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sz="900">
                <a:solidFill>
                  <a:schemeClr val="tx1"/>
                </a:solidFill>
                <a:latin typeface="Univers 45 Light" pitchFamily="2" charset="0"/>
                <a:cs typeface="Times New Roman" pitchFamily="18"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fi-FI" noProof="0" smtClean="0"/>
              <a:t>Titteli</a:t>
            </a:r>
            <a:br>
              <a:rPr lang="fi-FI" noProof="0" smtClean="0"/>
            </a:br>
            <a:r>
              <a:rPr lang="fi-FI" noProof="0" smtClean="0"/>
              <a:t>Osoite</a:t>
            </a:r>
            <a:br>
              <a:rPr lang="fi-FI" noProof="0" smtClean="0"/>
            </a:br>
            <a:r>
              <a:rPr lang="fi-FI" noProof="0" smtClean="0"/>
              <a:t>Osoite</a:t>
            </a:r>
          </a:p>
          <a:p>
            <a:pPr lvl="0"/>
            <a:endParaRPr lang="fi-FI" noProof="0" smtClean="0"/>
          </a:p>
          <a:p>
            <a:pPr lvl="0"/>
            <a:endParaRPr lang="fi-FI" noProof="0" smtClean="0"/>
          </a:p>
          <a:p>
            <a:pPr lvl="0"/>
            <a:r>
              <a:rPr lang="fi-FI" noProof="0" smtClean="0"/>
              <a:t>Pvm.</a:t>
            </a:r>
          </a:p>
          <a:p>
            <a:pPr marL="0" lvl="0" indent="0" algn="l" defTabSz="914400" rtl="0" eaLnBrk="1" latinLnBrk="0" hangingPunct="1">
              <a:lnSpc>
                <a:spcPct val="100000"/>
              </a:lnSpc>
              <a:spcBef>
                <a:spcPts val="600"/>
              </a:spcBef>
              <a:buFont typeface="Arial" pitchFamily="34" charset="0"/>
              <a:buNone/>
              <a:tabLst>
                <a:tab pos="4572000" algn="r"/>
              </a:tabLst>
            </a:pPr>
            <a:endParaRPr lang="fi-FI" noProof="0" smtClean="0"/>
          </a:p>
        </p:txBody>
      </p:sp>
      <p:sp>
        <p:nvSpPr>
          <p:cNvPr id="12" name="Rectangle 8"/>
          <p:cNvSpPr>
            <a:spLocks noChangeArrowheads="1"/>
          </p:cNvSpPr>
          <p:nvPr/>
        </p:nvSpPr>
        <p:spPr bwMode="auto">
          <a:xfrm>
            <a:off x="4597131" y="6035254"/>
            <a:ext cx="1047750"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Y-tunnus 1805485-9</a:t>
            </a:r>
          </a:p>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Kotipaikka Helsinki</a:t>
            </a:r>
          </a:p>
          <a:p>
            <a:pPr defTabSz="762000" eaLnBrk="0" fontAlgn="base" hangingPunct="0">
              <a:spcBef>
                <a:spcPct val="0"/>
              </a:spcBef>
              <a:spcAft>
                <a:spcPct val="0"/>
              </a:spcAft>
              <a:tabLst>
                <a:tab pos="2636838" algn="ctr"/>
                <a:tab pos="5273675" algn="r"/>
              </a:tabLst>
            </a:pPr>
            <a:r>
              <a:rPr lang="fi-FI" sz="400" dirty="0" smtClean="0">
                <a:solidFill>
                  <a:srgbClr val="000000"/>
                </a:solidFill>
                <a:latin typeface="Univers 45 Light" pitchFamily="2" charset="0"/>
                <a:cs typeface="Times New Roman" pitchFamily="18" charset="0"/>
              </a:rPr>
              <a:t> </a:t>
            </a:r>
            <a:endParaRPr lang="fi-FI" sz="400" dirty="0">
              <a:solidFill>
                <a:srgbClr val="000000"/>
              </a:solidFill>
              <a:latin typeface="Univers 45 Light" pitchFamily="2" charset="0"/>
              <a:cs typeface="Times New Roman" pitchFamily="18" charset="0"/>
            </a:endParaRPr>
          </a:p>
        </p:txBody>
      </p:sp>
      <p:sp>
        <p:nvSpPr>
          <p:cNvPr id="5" name="Text Placeholder 4"/>
          <p:cNvSpPr>
            <a:spLocks noGrp="1"/>
          </p:cNvSpPr>
          <p:nvPr>
            <p:ph type="body" sz="quarter" idx="10"/>
          </p:nvPr>
        </p:nvSpPr>
        <p:spPr bwMode="gray">
          <a:xfrm>
            <a:off x="252048" y="2709392"/>
            <a:ext cx="4253484" cy="3095873"/>
          </a:xfrm>
        </p:spPr>
        <p:txBody>
          <a:bodyPr/>
          <a:lstStyle>
            <a:lvl1pPr>
              <a:tabLst>
                <a:tab pos="4572000" algn="r"/>
              </a:tabLst>
              <a:defRPr>
                <a:solidFill>
                  <a:schemeClr val="tx1"/>
                </a:solidFill>
                <a:latin typeface="Univers 45 Light" pitchFamily="2" charset="0"/>
                <a:cs typeface="Times New Roman" pitchFamily="18" charset="0"/>
              </a:defRPr>
            </a:lvl1pPr>
            <a:lvl2pPr>
              <a:tabLst>
                <a:tab pos="4572000" algn="r"/>
              </a:tabLst>
              <a:defRPr>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a:solidFill>
                  <a:schemeClr val="tx1"/>
                </a:solidFill>
                <a:latin typeface="Univers 45 Light" pitchFamily="2" charset="0"/>
                <a:cs typeface="Times New Roman" pitchFamily="18" charset="0"/>
              </a:defRPr>
            </a:lvl3pPr>
            <a:lvl4pPr>
              <a:buClrTx/>
              <a:tabLst>
                <a:tab pos="4572000" algn="r"/>
              </a:tabLst>
              <a:defRPr lang="fi-FI" sz="900" b="0" kern="1200" noProof="0" dirty="0" smtClean="0">
                <a:solidFill>
                  <a:schemeClr val="tx1"/>
                </a:solidFill>
                <a:latin typeface="Univers 45 Light" pitchFamily="2" charset="0"/>
                <a:ea typeface="+mn-ea"/>
                <a:cs typeface="Arial" pitchFamily="34" charset="0"/>
              </a:defRPr>
            </a:lvl4pPr>
            <a:lvl5pPr>
              <a:buClrTx/>
              <a:tabLst>
                <a:tab pos="4572000" algn="r"/>
              </a:tabLst>
              <a:defRPr lang="fi-FI" sz="900" b="0" kern="1200" baseline="0" noProof="0" dirty="0">
                <a:solidFill>
                  <a:schemeClr val="tx1"/>
                </a:solidFill>
                <a:latin typeface="Univers 45 Light" pitchFamily="2" charset="0"/>
                <a:ea typeface="+mn-ea"/>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4" name="Text Placeholder 4"/>
          <p:cNvSpPr>
            <a:spLocks noGrp="1"/>
          </p:cNvSpPr>
          <p:nvPr>
            <p:ph type="body" sz="quarter" idx="11"/>
          </p:nvPr>
        </p:nvSpPr>
        <p:spPr bwMode="gray">
          <a:xfrm>
            <a:off x="4647848" y="2709392"/>
            <a:ext cx="4113221" cy="3095873"/>
          </a:xfrm>
          <a:ln>
            <a:noFill/>
          </a:ln>
        </p:spPr>
        <p:txBody>
          <a:bodyPr lIns="72000" tIns="72000" rIns="72000" bIns="72000">
            <a:normAutofit/>
          </a:bodyPr>
          <a:lstStyle>
            <a:lvl1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lang="fi-FI"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marL="0" lvl="0" indent="0" algn="l" defTabSz="914400" rtl="0" eaLnBrk="1" latinLnBrk="0" hangingPunct="1">
              <a:lnSpc>
                <a:spcPct val="100000"/>
              </a:lnSpc>
              <a:spcBef>
                <a:spcPts val="600"/>
              </a:spcBef>
              <a:buFont typeface="Arial" pitchFamily="34" charset="0"/>
              <a:buNone/>
              <a:tabLst>
                <a:tab pos="4572000" algn="r"/>
              </a:tabLst>
            </a:pPr>
            <a:r>
              <a:rPr lang="en-US" noProof="0" smtClean="0"/>
              <a:t>Click to edit Master text styles</a:t>
            </a:r>
          </a:p>
          <a:p>
            <a:pPr marL="0" lvl="1" indent="0" algn="l" defTabSz="914400" rtl="0" eaLnBrk="1" latinLnBrk="0" hangingPunct="1">
              <a:lnSpc>
                <a:spcPct val="100000"/>
              </a:lnSpc>
              <a:spcBef>
                <a:spcPts val="600"/>
              </a:spcBef>
              <a:buFont typeface="Arial" pitchFamily="34" charset="0"/>
              <a:buNone/>
              <a:tabLst>
                <a:tab pos="4572000" algn="r"/>
              </a:tabLst>
            </a:pPr>
            <a:r>
              <a:rPr lang="en-US" noProof="0" smtClean="0"/>
              <a:t>Second level</a:t>
            </a:r>
          </a:p>
          <a:p>
            <a:pPr marL="0" lvl="2" indent="0" algn="l" defTabSz="914400" rtl="0" eaLnBrk="1" latinLnBrk="0" hangingPunct="1">
              <a:lnSpc>
                <a:spcPct val="100000"/>
              </a:lnSpc>
              <a:spcBef>
                <a:spcPts val="600"/>
              </a:spcBef>
              <a:buFont typeface="Arial" pitchFamily="34" charset="0"/>
              <a:buNone/>
              <a:tabLst>
                <a:tab pos="4572000" algn="r"/>
              </a:tabLst>
            </a:pPr>
            <a:r>
              <a:rPr lang="en-US" noProof="0" smtClean="0"/>
              <a:t>Third level</a:t>
            </a:r>
          </a:p>
          <a:p>
            <a:pPr marL="0" lvl="3" indent="0" algn="l" defTabSz="914400" rtl="0" eaLnBrk="1" latinLnBrk="0" hangingPunct="1">
              <a:lnSpc>
                <a:spcPct val="100000"/>
              </a:lnSpc>
              <a:spcBef>
                <a:spcPts val="600"/>
              </a:spcBef>
              <a:buFont typeface="Arial" pitchFamily="34" charset="0"/>
              <a:buNone/>
              <a:tabLst>
                <a:tab pos="4572000" algn="r"/>
              </a:tabLst>
            </a:pPr>
            <a:r>
              <a:rPr lang="en-US" noProof="0" smtClean="0"/>
              <a:t>Fourth level</a:t>
            </a:r>
          </a:p>
          <a:p>
            <a:pPr marL="0" lvl="4" indent="0" algn="l" defTabSz="914400" rtl="0" eaLnBrk="1" latinLnBrk="0" hangingPunct="1">
              <a:lnSpc>
                <a:spcPct val="100000"/>
              </a:lnSpc>
              <a:spcBef>
                <a:spcPts val="600"/>
              </a:spcBef>
              <a:buFont typeface="Arial" pitchFamily="34" charset="0"/>
              <a:buNone/>
              <a:tabLst>
                <a:tab pos="4572000" algn="r"/>
              </a:tabLst>
            </a:pPr>
            <a:r>
              <a:rPr lang="en-US" noProof="0" smtClean="0"/>
              <a:t>Fifth level</a:t>
            </a:r>
            <a:endParaRPr lang="fi-FI" noProof="0"/>
          </a:p>
        </p:txBody>
      </p:sp>
      <p:grpSp>
        <p:nvGrpSpPr>
          <p:cNvPr id="2" name="Group 18"/>
          <p:cNvGrpSpPr/>
          <p:nvPr/>
        </p:nvGrpSpPr>
        <p:grpSpPr bwMode="gray">
          <a:xfrm>
            <a:off x="162017" y="1"/>
            <a:ext cx="889489"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28" name="Text Placeholder 4"/>
          <p:cNvSpPr>
            <a:spLocks noGrp="1"/>
          </p:cNvSpPr>
          <p:nvPr>
            <p:ph type="body" sz="quarter" idx="13" hasCustomPrompt="1"/>
          </p:nvPr>
        </p:nvSpPr>
        <p:spPr bwMode="gray">
          <a:xfrm>
            <a:off x="3130451" y="547200"/>
            <a:ext cx="1242142" cy="678552"/>
          </a:xfrm>
        </p:spPr>
        <p:txBody>
          <a:bodyPr>
            <a:normAutofit/>
          </a:bodyPr>
          <a:lstStyle>
            <a:lvl1pPr>
              <a:lnSpc>
                <a:spcPct val="100000"/>
              </a:lnSpc>
              <a:spcBef>
                <a:spcPts val="0"/>
              </a:spcBef>
              <a:defRPr sz="700" b="0">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dirty="0" smtClean="0"/>
              <a:t>Käyntiosoite</a:t>
            </a:r>
            <a:endParaRPr lang="fi-FI" noProof="0" dirty="0"/>
          </a:p>
        </p:txBody>
      </p:sp>
      <p:sp>
        <p:nvSpPr>
          <p:cNvPr id="29" name="Text Placeholder 4"/>
          <p:cNvSpPr>
            <a:spLocks noGrp="1"/>
          </p:cNvSpPr>
          <p:nvPr>
            <p:ph type="body" sz="quarter" idx="12" hasCustomPrompt="1"/>
          </p:nvPr>
        </p:nvSpPr>
        <p:spPr bwMode="gray">
          <a:xfrm>
            <a:off x="1693069" y="547201"/>
            <a:ext cx="1283677" cy="504825"/>
          </a:xfrm>
        </p:spPr>
        <p:txBody>
          <a:bodyPr>
            <a:normAutofit/>
          </a:bodyPr>
          <a:lstStyle>
            <a:lvl1pPr>
              <a:lnSpc>
                <a:spcPct val="100000"/>
              </a:lnSpc>
              <a:spcBef>
                <a:spcPts val="0"/>
              </a:spcBef>
              <a:defRPr sz="700" b="1">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smtClean="0"/>
              <a:t>KPMG address</a:t>
            </a:r>
            <a:endParaRPr lang="fi-FI" noProof="0"/>
          </a:p>
        </p:txBody>
      </p:sp>
      <p:sp>
        <p:nvSpPr>
          <p:cNvPr id="15" name="Rectangle 5"/>
          <p:cNvSpPr>
            <a:spLocks noChangeArrowheads="1"/>
          </p:cNvSpPr>
          <p:nvPr userDrawn="1"/>
        </p:nvSpPr>
        <p:spPr bwMode="auto">
          <a:xfrm>
            <a:off x="1672499" y="6035254"/>
            <a:ext cx="2525819"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en-US" sz="600" dirty="0" smtClean="0">
                <a:solidFill>
                  <a:srgbClr val="000000"/>
                </a:solidFill>
                <a:latin typeface="Univers 45 Light" pitchFamily="2" charset="0"/>
                <a:cs typeface="Times New Roman" pitchFamily="18" charset="0"/>
              </a:rPr>
              <a:t>KPMG </a:t>
            </a:r>
            <a:r>
              <a:rPr lang="en-US" sz="600" dirty="0" err="1" smtClean="0">
                <a:solidFill>
                  <a:srgbClr val="000000"/>
                </a:solidFill>
                <a:latin typeface="Univers 45 Light" pitchFamily="2" charset="0"/>
                <a:cs typeface="Times New Roman" pitchFamily="18" charset="0"/>
              </a:rPr>
              <a:t>Oy</a:t>
            </a:r>
            <a:r>
              <a:rPr lang="en-US" sz="600" dirty="0" smtClean="0">
                <a:solidFill>
                  <a:srgbClr val="000000"/>
                </a:solidFill>
                <a:latin typeface="Univers 45 Light" pitchFamily="2" charset="0"/>
                <a:cs typeface="Times New Roman" pitchFamily="18" charset="0"/>
              </a:rPr>
              <a:t> </a:t>
            </a:r>
            <a:r>
              <a:rPr lang="en-US" sz="600" dirty="0" err="1" smtClean="0">
                <a:solidFill>
                  <a:srgbClr val="000000"/>
                </a:solidFill>
                <a:latin typeface="Univers 45 Light" pitchFamily="2" charset="0"/>
                <a:cs typeface="Times New Roman" pitchFamily="18" charset="0"/>
              </a:rPr>
              <a:t>Ab</a:t>
            </a:r>
            <a:r>
              <a:rPr lang="en-US" sz="600" dirty="0" smtClean="0">
                <a:solidFill>
                  <a:srgbClr val="000000"/>
                </a:solidFill>
                <a:latin typeface="Univers 45 Light" pitchFamily="2" charset="0"/>
                <a:cs typeface="Times New Roman" pitchFamily="18" charset="0"/>
              </a:rPr>
              <a:t>, a Finnish limited liability company and a member firm of the KPMG network of independent member firms affiliated with KPMG International Cooperative (“KPMG International”), a Swiss entity.</a:t>
            </a:r>
            <a:r>
              <a:rPr lang="en-US" sz="400" dirty="0" smtClean="0">
                <a:solidFill>
                  <a:srgbClr val="000000"/>
                </a:solidFill>
                <a:latin typeface="Univers 45 Light" pitchFamily="2" charset="0"/>
                <a:cs typeface="Times New Roman" pitchFamily="18" charset="0"/>
              </a:rPr>
              <a:t> </a:t>
            </a:r>
          </a:p>
          <a:p>
            <a:pPr defTabSz="762000" eaLnBrk="0" fontAlgn="base" hangingPunct="0">
              <a:spcBef>
                <a:spcPct val="0"/>
              </a:spcBef>
              <a:spcAft>
                <a:spcPct val="0"/>
              </a:spcAft>
              <a:tabLst>
                <a:tab pos="2636838" algn="ctr"/>
                <a:tab pos="5273675" algn="r"/>
              </a:tabLst>
            </a:pPr>
            <a:r>
              <a:rPr lang="en-US" sz="400" dirty="0" smtClean="0">
                <a:solidFill>
                  <a:srgbClr val="000000"/>
                </a:solidFill>
                <a:latin typeface="Univers 45 Light" pitchFamily="2" charset="0"/>
                <a:cs typeface="Times New Roman" pitchFamily="18" charset="0"/>
              </a:rPr>
              <a:t> </a:t>
            </a:r>
            <a:endParaRPr lang="en-US" sz="400" dirty="0">
              <a:solidFill>
                <a:srgbClr val="000000"/>
              </a:solidFill>
              <a:latin typeface="Univers 45 Light" pitchFamily="2" charset="0"/>
              <a:cs typeface="Times New Roman" pitchFamily="18" charset="0"/>
            </a:endParaRPr>
          </a:p>
        </p:txBody>
      </p:sp>
    </p:spTree>
    <p:extLst>
      <p:ext uri="{BB962C8B-B14F-4D97-AF65-F5344CB8AC3E}">
        <p14:creationId xmlns:p14="http://schemas.microsoft.com/office/powerpoint/2010/main" val="28997901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326738022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Four Text">
    <p:spTree>
      <p:nvGrpSpPr>
        <p:cNvPr id="1" name=""/>
        <p:cNvGrpSpPr/>
        <p:nvPr/>
      </p:nvGrpSpPr>
      <p:grpSpPr>
        <a:xfrm>
          <a:off x="0" y="0"/>
          <a:ext cx="0" cy="0"/>
          <a:chOff x="0" y="0"/>
          <a:chExt cx="0" cy="0"/>
        </a:xfrm>
      </p:grpSpPr>
      <p:sp>
        <p:nvSpPr>
          <p:cNvPr id="6"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2"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225551858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Two Tables One Text">
    <p:spTree>
      <p:nvGrpSpPr>
        <p:cNvPr id="1" name=""/>
        <p:cNvGrpSpPr/>
        <p:nvPr/>
      </p:nvGrpSpPr>
      <p:grpSpPr>
        <a:xfrm>
          <a:off x="0" y="0"/>
          <a:ext cx="0" cy="0"/>
          <a:chOff x="0" y="0"/>
          <a:chExt cx="0" cy="0"/>
        </a:xfrm>
      </p:grpSpPr>
      <p:sp>
        <p:nvSpPr>
          <p:cNvPr id="6"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3" name="Table Placeholder 12"/>
          <p:cNvSpPr>
            <a:spLocks noGrp="1"/>
          </p:cNvSpPr>
          <p:nvPr>
            <p:ph type="tbl" sz="quarter" idx="14"/>
          </p:nvPr>
        </p:nvSpPr>
        <p:spPr bwMode="gray">
          <a:xfrm>
            <a:off x="2113085" y="1196975"/>
            <a:ext cx="3323492" cy="2376488"/>
          </a:xfrm>
        </p:spPr>
        <p:txBody>
          <a:bodyPr anchor="ctr"/>
          <a:lstStyle>
            <a:lvl1pPr algn="ctr">
              <a:defRPr/>
            </a:lvl1pPr>
          </a:lstStyle>
          <a:p>
            <a:r>
              <a:rPr lang="en-US" smtClean="0"/>
              <a:t>Click icon to add table</a:t>
            </a:r>
            <a:endParaRPr lang="en-GB" dirty="0"/>
          </a:p>
        </p:txBody>
      </p:sp>
      <p:sp>
        <p:nvSpPr>
          <p:cNvPr id="15" name="Table Placeholder 12"/>
          <p:cNvSpPr>
            <a:spLocks noGrp="1"/>
          </p:cNvSpPr>
          <p:nvPr>
            <p:ph type="tbl" sz="quarter" idx="15"/>
          </p:nvPr>
        </p:nvSpPr>
        <p:spPr bwMode="gray">
          <a:xfrm>
            <a:off x="2113085" y="3716338"/>
            <a:ext cx="3323492"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83946075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2"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6"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5"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391201008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no background items">
    <p:spTree>
      <p:nvGrpSpPr>
        <p:cNvPr id="1" name=""/>
        <p:cNvGrpSpPr/>
        <p:nvPr/>
      </p:nvGrpSpPr>
      <p:grpSpPr>
        <a:xfrm>
          <a:off x="0" y="0"/>
          <a:ext cx="0" cy="0"/>
          <a:chOff x="0" y="0"/>
          <a:chExt cx="0" cy="0"/>
        </a:xfrm>
      </p:grpSpPr>
      <p:grpSp>
        <p:nvGrpSpPr>
          <p:cNvPr id="2" name="Group 1"/>
          <p:cNvGrpSpPr/>
          <p:nvPr/>
        </p:nvGrpSpPr>
        <p:grpSpPr bwMode="gray">
          <a:xfrm>
            <a:off x="249116" y="1193800"/>
            <a:ext cx="8642838"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fontAlgn="base">
                <a:spcBef>
                  <a:spcPct val="0"/>
                </a:spcBef>
                <a:spcAft>
                  <a:spcPct val="0"/>
                </a:spcAft>
              </a:pPr>
              <a:r>
                <a:rPr lang="en-GB" sz="700" dirty="0" smtClean="0">
                  <a:solidFill>
                    <a:srgbClr val="C84E00"/>
                  </a:solidFill>
                  <a:latin typeface="Univers 45 Light" pitchFamily="2" charset="0"/>
                </a:rPr>
                <a:t>Appendix layout grid: to remove go to slide Master select Grid object and delete</a:t>
              </a:r>
              <a:endParaRPr lang="en-GB" sz="700" dirty="0">
                <a:solidFill>
                  <a:srgbClr val="C84E00"/>
                </a:solidFill>
                <a:latin typeface="Univers 45 Light" pitchFamily="2" charset="0"/>
              </a:endParaRPr>
            </a:p>
          </p:txBody>
        </p:sp>
      </p:grpSp>
    </p:spTree>
    <p:extLst>
      <p:ext uri="{BB962C8B-B14F-4D97-AF65-F5344CB8AC3E}">
        <p14:creationId xmlns:p14="http://schemas.microsoft.com/office/powerpoint/2010/main" val="248932358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28" name="Text Placeholder 27"/>
          <p:cNvSpPr>
            <a:spLocks noGrp="1"/>
          </p:cNvSpPr>
          <p:nvPr>
            <p:ph type="body" sz="quarter" idx="14"/>
          </p:nvPr>
        </p:nvSpPr>
        <p:spPr bwMode="gray">
          <a:xfrm>
            <a:off x="251520" y="1196975"/>
            <a:ext cx="8640434"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138929568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1030" name="Freeform 6"/>
          <p:cNvSpPr>
            <a:spLocks/>
          </p:cNvSpPr>
          <p:nvPr/>
        </p:nvSpPr>
        <p:spPr bwMode="gray">
          <a:xfrm>
            <a:off x="-1466" y="0"/>
            <a:ext cx="4841632"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grpSp>
        <p:nvGrpSpPr>
          <p:cNvPr id="2" name="Group 19"/>
          <p:cNvGrpSpPr>
            <a:grpSpLocks/>
          </p:cNvGrpSpPr>
          <p:nvPr/>
        </p:nvGrpSpPr>
        <p:grpSpPr bwMode="gray">
          <a:xfrm>
            <a:off x="118583" y="0"/>
            <a:ext cx="2524858"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8" name="Text Placeholder 4"/>
          <p:cNvSpPr>
            <a:spLocks noGrp="1"/>
          </p:cNvSpPr>
          <p:nvPr>
            <p:ph type="body" sz="quarter" idx="10" hasCustomPrompt="1"/>
          </p:nvPr>
        </p:nvSpPr>
        <p:spPr bwMode="gray">
          <a:xfrm>
            <a:off x="252047" y="3686630"/>
            <a:ext cx="3646714" cy="2406196"/>
          </a:xfrm>
          <a:prstGeom prst="rect">
            <a:avLst/>
          </a:prstGeom>
          <a:noFill/>
          <a:ln w="9525">
            <a:noFill/>
            <a:miter lim="800000"/>
            <a:headEnd/>
            <a:tailEnd/>
          </a:ln>
        </p:spPr>
        <p:txBody>
          <a:bodyPr anchor="b">
            <a:norm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US" sz="900" b="0" dirty="0" smtClean="0">
                <a:solidFill>
                  <a:schemeClr val="tx1"/>
                </a:solidFill>
                <a:latin typeface="Univers 45 Light" pitchFamily="2" charset="0"/>
                <a:ea typeface="+mn-ea"/>
                <a:cs typeface="+mn-cs"/>
              </a:defRPr>
            </a:lvl1pPr>
          </a:lstStyle>
          <a:p>
            <a:r>
              <a:rPr lang="en-US" noProof="1" smtClean="0"/>
              <a:t>© 2011 KPMG Oy Ab, a Finnish limited liability company and a member firm of the KPMG network of independent member firms affiliated with KPMG International Cooperative (“KPMG International”), a Swiss entity. All rights reserved.</a:t>
            </a:r>
          </a:p>
          <a:p>
            <a:r>
              <a:rPr lang="en-US" noProof="1" smtClean="0">
                <a:latin typeface="Univers 45 Light" pitchFamily="2" charset="0"/>
              </a:rPr>
              <a:t>This proposal is made by KPMG Oy Ab a Finnish limited liability company and a member firm of the KPMG network of independent firms affiliated with KPMG International Cooperative (“KPMG International”), a Swiss entity, and is in all respects subject to the negotiation, agreement, and signing of a specific engagement letter or contract. KPMG International provides no client services. No member firm has any authority to obligate or bind KPMG International or any other member firm vis-à-vis third parties, nor does KPMG International have any such authority to obligate or bind any member firm.</a:t>
            </a:r>
            <a:endParaRPr lang="en-US" noProof="1" smtClean="0"/>
          </a:p>
          <a:p>
            <a:r>
              <a:rPr lang="en-GB" dirty="0" smtClean="0"/>
              <a:t>The KPMG name, logo and “cutting through complexity” are registered trademarks or trademarks of KPMG International.</a:t>
            </a:r>
            <a:endParaRPr lang="en-GB" dirty="0"/>
          </a:p>
        </p:txBody>
      </p:sp>
    </p:spTree>
    <p:extLst>
      <p:ext uri="{BB962C8B-B14F-4D97-AF65-F5344CB8AC3E}">
        <p14:creationId xmlns:p14="http://schemas.microsoft.com/office/powerpoint/2010/main" val="16996167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fld id="{CAA2A047-29A7-4F98-8A11-3201282A2842}" type="datetime1">
              <a:rPr lang="fi-FI" smtClean="0"/>
              <a:t>6.3.2012</a:t>
            </a:fld>
            <a:endParaRPr lang="fi-FI" dirty="0"/>
          </a:p>
        </p:txBody>
      </p:sp>
      <p:sp>
        <p:nvSpPr>
          <p:cNvPr id="7" name="Alatunnisteen paikkamerkki 6"/>
          <p:cNvSpPr>
            <a:spLocks noGrp="1"/>
          </p:cNvSpPr>
          <p:nvPr>
            <p:ph type="ftr" sz="quarter" idx="11"/>
          </p:nvPr>
        </p:nvSpPr>
        <p:spPr/>
        <p:txBody>
          <a:bodyPr/>
          <a:lstStyle/>
          <a:p>
            <a:r>
              <a:rPr lang="fi-FI" smtClean="0"/>
              <a:t>Kasvatus- ja opetustoimi </a:t>
            </a:r>
            <a:endParaRPr lang="fi-FI"/>
          </a:p>
        </p:txBody>
      </p:sp>
      <p:sp>
        <p:nvSpPr>
          <p:cNvPr id="8" name="Dian numeron paikkamerkki 7"/>
          <p:cNvSpPr>
            <a:spLocks noGrp="1"/>
          </p:cNvSpPr>
          <p:nvPr>
            <p:ph type="sldNum" sz="quarter" idx="12"/>
          </p:nvPr>
        </p:nvSpPr>
        <p:spPr/>
        <p:txBody>
          <a:bodyPr/>
          <a:lstStyle/>
          <a:p>
            <a:fld id="{5313BD74-EA17-574A-98E7-0901538991B3}" type="slidenum">
              <a:rPr lang="fi-FI" smtClean="0"/>
              <a:t>‹#›</a:t>
            </a:fld>
            <a:endParaRPr lang="fi-FI"/>
          </a:p>
        </p:txBody>
      </p:sp>
      <p:sp>
        <p:nvSpPr>
          <p:cNvPr id="9" name="Otsikko 8"/>
          <p:cNvSpPr>
            <a:spLocks noGrp="1"/>
          </p:cNvSpPr>
          <p:nvPr>
            <p:ph type="title"/>
          </p:nvPr>
        </p:nvSpPr>
        <p:spPr/>
        <p:txBody>
          <a:bodyPr/>
          <a:lstStyle/>
          <a:p>
            <a:r>
              <a:rPr lang="fi-FI" smtClean="0"/>
              <a:t>Muokkaa perustyylejä naps.</a:t>
            </a:r>
            <a:endParaRPr lang="fi-FI"/>
          </a:p>
        </p:txBody>
      </p:sp>
    </p:spTree>
    <p:extLst>
      <p:ext uri="{BB962C8B-B14F-4D97-AF65-F5344CB8AC3E}">
        <p14:creationId xmlns:p14="http://schemas.microsoft.com/office/powerpoint/2010/main" val="186129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Letter 1">
    <p:spTree>
      <p:nvGrpSpPr>
        <p:cNvPr id="1" name=""/>
        <p:cNvGrpSpPr/>
        <p:nvPr/>
      </p:nvGrpSpPr>
      <p:grpSpPr>
        <a:xfrm>
          <a:off x="0" y="0"/>
          <a:ext cx="0" cy="0"/>
          <a:chOff x="0" y="0"/>
          <a:chExt cx="0" cy="0"/>
        </a:xfrm>
      </p:grpSpPr>
      <p:sp>
        <p:nvSpPr>
          <p:cNvPr id="20" name="Text Placeholder 4"/>
          <p:cNvSpPr>
            <a:spLocks noGrp="1"/>
          </p:cNvSpPr>
          <p:nvPr>
            <p:ph type="body" sz="quarter" idx="15" hasCustomPrompt="1"/>
          </p:nvPr>
        </p:nvSpPr>
        <p:spPr bwMode="gray">
          <a:xfrm>
            <a:off x="251521" y="1412776"/>
            <a:ext cx="2991102" cy="1080120"/>
          </a:xfrm>
          <a:ln>
            <a:noFill/>
          </a:ln>
        </p:spPr>
        <p:txBody>
          <a:bodyPr lIns="0" tIns="0" rIns="72000" bIns="72000">
            <a:normAutofit/>
          </a:bodyPr>
          <a:lstStyle>
            <a:lvl1pPr marL="0" indent="0" algn="l" defTabSz="914400" rtl="0" eaLnBrk="1" latinLnBrk="0" hangingPunct="1">
              <a:lnSpc>
                <a:spcPct val="100000"/>
              </a:lnSpc>
              <a:spcBef>
                <a:spcPts val="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sz="900">
                <a:solidFill>
                  <a:schemeClr val="tx1"/>
                </a:solidFill>
                <a:latin typeface="Univers 45 Light" pitchFamily="2" charset="0"/>
                <a:cs typeface="Times New Roman" pitchFamily="18"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fi-FI" noProof="0" smtClean="0"/>
              <a:t>Titteli</a:t>
            </a:r>
            <a:br>
              <a:rPr lang="fi-FI" noProof="0" smtClean="0"/>
            </a:br>
            <a:r>
              <a:rPr lang="fi-FI" noProof="0" smtClean="0"/>
              <a:t>Osoite</a:t>
            </a:r>
            <a:br>
              <a:rPr lang="fi-FI" noProof="0" smtClean="0"/>
            </a:br>
            <a:r>
              <a:rPr lang="fi-FI" noProof="0" smtClean="0"/>
              <a:t>Osoite</a:t>
            </a:r>
          </a:p>
          <a:p>
            <a:pPr lvl="0"/>
            <a:endParaRPr lang="fi-FI" noProof="0" smtClean="0"/>
          </a:p>
          <a:p>
            <a:pPr lvl="0"/>
            <a:endParaRPr lang="fi-FI" noProof="0" smtClean="0"/>
          </a:p>
          <a:p>
            <a:pPr lvl="0"/>
            <a:r>
              <a:rPr lang="fi-FI" noProof="0" smtClean="0"/>
              <a:t>Pvm.</a:t>
            </a:r>
          </a:p>
          <a:p>
            <a:pPr marL="0" lvl="0" indent="0" algn="l" defTabSz="914400" rtl="0" eaLnBrk="1" latinLnBrk="0" hangingPunct="1">
              <a:lnSpc>
                <a:spcPct val="100000"/>
              </a:lnSpc>
              <a:spcBef>
                <a:spcPts val="600"/>
              </a:spcBef>
              <a:buFont typeface="Arial" pitchFamily="34" charset="0"/>
              <a:buNone/>
              <a:tabLst>
                <a:tab pos="4572000" algn="r"/>
              </a:tabLst>
            </a:pPr>
            <a:endParaRPr lang="fi-FI" noProof="0" smtClean="0"/>
          </a:p>
        </p:txBody>
      </p:sp>
      <p:sp>
        <p:nvSpPr>
          <p:cNvPr id="12" name="Rectangle 8"/>
          <p:cNvSpPr>
            <a:spLocks noChangeArrowheads="1"/>
          </p:cNvSpPr>
          <p:nvPr userDrawn="1"/>
        </p:nvSpPr>
        <p:spPr bwMode="auto">
          <a:xfrm>
            <a:off x="4597131" y="6035254"/>
            <a:ext cx="1047750"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Y-tunnus 1805485-9</a:t>
            </a:r>
          </a:p>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Kotipaikka Helsinki</a:t>
            </a:r>
          </a:p>
          <a:p>
            <a:pPr defTabSz="762000" eaLnBrk="0" fontAlgn="base" hangingPunct="0">
              <a:spcBef>
                <a:spcPct val="0"/>
              </a:spcBef>
              <a:spcAft>
                <a:spcPct val="0"/>
              </a:spcAft>
              <a:tabLst>
                <a:tab pos="2636838" algn="ctr"/>
                <a:tab pos="5273675" algn="r"/>
              </a:tabLst>
            </a:pPr>
            <a:r>
              <a:rPr lang="fi-FI" sz="400" dirty="0" smtClean="0">
                <a:solidFill>
                  <a:srgbClr val="000000"/>
                </a:solidFill>
                <a:latin typeface="Univers 45 Light" pitchFamily="2" charset="0"/>
                <a:cs typeface="Times New Roman" pitchFamily="18" charset="0"/>
              </a:rPr>
              <a:t> </a:t>
            </a:r>
            <a:endParaRPr lang="fi-FI" sz="400" dirty="0">
              <a:solidFill>
                <a:srgbClr val="000000"/>
              </a:solidFill>
              <a:latin typeface="Univers 45 Light" pitchFamily="2" charset="0"/>
              <a:cs typeface="Times New Roman" pitchFamily="18" charset="0"/>
            </a:endParaRPr>
          </a:p>
        </p:txBody>
      </p:sp>
      <p:sp>
        <p:nvSpPr>
          <p:cNvPr id="5" name="Text Placeholder 4"/>
          <p:cNvSpPr>
            <a:spLocks noGrp="1"/>
          </p:cNvSpPr>
          <p:nvPr>
            <p:ph type="body" sz="quarter" idx="10"/>
          </p:nvPr>
        </p:nvSpPr>
        <p:spPr bwMode="gray">
          <a:xfrm>
            <a:off x="252048" y="2709392"/>
            <a:ext cx="4253484" cy="3095873"/>
          </a:xfrm>
        </p:spPr>
        <p:txBody>
          <a:bodyPr/>
          <a:lstStyle>
            <a:lvl1pPr>
              <a:tabLst>
                <a:tab pos="4572000" algn="r"/>
              </a:tabLst>
              <a:defRPr>
                <a:solidFill>
                  <a:schemeClr val="tx1"/>
                </a:solidFill>
                <a:latin typeface="Univers 45 Light" pitchFamily="2" charset="0"/>
                <a:cs typeface="Times New Roman" pitchFamily="18" charset="0"/>
              </a:defRPr>
            </a:lvl1pPr>
            <a:lvl2pPr>
              <a:tabLst>
                <a:tab pos="4572000" algn="r"/>
              </a:tabLst>
              <a:defRPr>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a:solidFill>
                  <a:schemeClr val="tx1"/>
                </a:solidFill>
                <a:latin typeface="Univers 45 Light" pitchFamily="2" charset="0"/>
                <a:cs typeface="Times New Roman" pitchFamily="18" charset="0"/>
              </a:defRPr>
            </a:lvl3pPr>
            <a:lvl4pPr>
              <a:buClrTx/>
              <a:tabLst>
                <a:tab pos="4572000" algn="r"/>
              </a:tabLst>
              <a:defRPr lang="fi-FI" sz="900" b="0" kern="1200" noProof="0" dirty="0" smtClean="0">
                <a:solidFill>
                  <a:schemeClr val="tx1"/>
                </a:solidFill>
                <a:latin typeface="Univers 45 Light" pitchFamily="2" charset="0"/>
                <a:ea typeface="+mn-ea"/>
                <a:cs typeface="Arial" pitchFamily="34" charset="0"/>
              </a:defRPr>
            </a:lvl4pPr>
            <a:lvl5pPr>
              <a:buClrTx/>
              <a:tabLst>
                <a:tab pos="4572000" algn="r"/>
              </a:tabLst>
              <a:defRPr lang="fi-FI" sz="900" b="0" kern="1200" baseline="0" noProof="0" dirty="0">
                <a:solidFill>
                  <a:schemeClr val="tx1"/>
                </a:solidFill>
                <a:latin typeface="Univers 45 Light" pitchFamily="2" charset="0"/>
                <a:ea typeface="+mn-ea"/>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4" name="Text Placeholder 4"/>
          <p:cNvSpPr>
            <a:spLocks noGrp="1"/>
          </p:cNvSpPr>
          <p:nvPr>
            <p:ph type="body" sz="quarter" idx="11"/>
          </p:nvPr>
        </p:nvSpPr>
        <p:spPr bwMode="gray">
          <a:xfrm>
            <a:off x="4647848" y="2709392"/>
            <a:ext cx="4113221" cy="3095873"/>
          </a:xfrm>
          <a:ln>
            <a:noFill/>
          </a:ln>
        </p:spPr>
        <p:txBody>
          <a:bodyPr lIns="72000" tIns="72000" rIns="72000" bIns="72000">
            <a:normAutofit/>
          </a:bodyPr>
          <a:lstStyle>
            <a:lvl1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lang="fi-FI"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marL="0" lvl="0" indent="0" algn="l" defTabSz="914400" rtl="0" eaLnBrk="1" latinLnBrk="0" hangingPunct="1">
              <a:lnSpc>
                <a:spcPct val="100000"/>
              </a:lnSpc>
              <a:spcBef>
                <a:spcPts val="600"/>
              </a:spcBef>
              <a:buFont typeface="Arial" pitchFamily="34" charset="0"/>
              <a:buNone/>
              <a:tabLst>
                <a:tab pos="4572000" algn="r"/>
              </a:tabLst>
            </a:pPr>
            <a:r>
              <a:rPr lang="en-US" noProof="0" smtClean="0"/>
              <a:t>Click to edit Master text styles</a:t>
            </a:r>
          </a:p>
          <a:p>
            <a:pPr marL="0" lvl="1" indent="0" algn="l" defTabSz="914400" rtl="0" eaLnBrk="1" latinLnBrk="0" hangingPunct="1">
              <a:lnSpc>
                <a:spcPct val="100000"/>
              </a:lnSpc>
              <a:spcBef>
                <a:spcPts val="600"/>
              </a:spcBef>
              <a:buFont typeface="Arial" pitchFamily="34" charset="0"/>
              <a:buNone/>
              <a:tabLst>
                <a:tab pos="4572000" algn="r"/>
              </a:tabLst>
            </a:pPr>
            <a:r>
              <a:rPr lang="en-US" noProof="0" smtClean="0"/>
              <a:t>Second level</a:t>
            </a:r>
          </a:p>
          <a:p>
            <a:pPr marL="0" lvl="2" indent="0" algn="l" defTabSz="914400" rtl="0" eaLnBrk="1" latinLnBrk="0" hangingPunct="1">
              <a:lnSpc>
                <a:spcPct val="100000"/>
              </a:lnSpc>
              <a:spcBef>
                <a:spcPts val="600"/>
              </a:spcBef>
              <a:buFont typeface="Arial" pitchFamily="34" charset="0"/>
              <a:buNone/>
              <a:tabLst>
                <a:tab pos="4572000" algn="r"/>
              </a:tabLst>
            </a:pPr>
            <a:r>
              <a:rPr lang="en-US" noProof="0" smtClean="0"/>
              <a:t>Third level</a:t>
            </a:r>
          </a:p>
          <a:p>
            <a:pPr marL="0" lvl="3" indent="0" algn="l" defTabSz="914400" rtl="0" eaLnBrk="1" latinLnBrk="0" hangingPunct="1">
              <a:lnSpc>
                <a:spcPct val="100000"/>
              </a:lnSpc>
              <a:spcBef>
                <a:spcPts val="600"/>
              </a:spcBef>
              <a:buFont typeface="Arial" pitchFamily="34" charset="0"/>
              <a:buNone/>
              <a:tabLst>
                <a:tab pos="4572000" algn="r"/>
              </a:tabLst>
            </a:pPr>
            <a:r>
              <a:rPr lang="en-US" noProof="0" smtClean="0"/>
              <a:t>Fourth level</a:t>
            </a:r>
          </a:p>
          <a:p>
            <a:pPr marL="0" lvl="4" indent="0" algn="l" defTabSz="914400" rtl="0" eaLnBrk="1" latinLnBrk="0" hangingPunct="1">
              <a:lnSpc>
                <a:spcPct val="100000"/>
              </a:lnSpc>
              <a:spcBef>
                <a:spcPts val="600"/>
              </a:spcBef>
              <a:buFont typeface="Arial" pitchFamily="34" charset="0"/>
              <a:buNone/>
              <a:tabLst>
                <a:tab pos="4572000" algn="r"/>
              </a:tabLst>
            </a:pPr>
            <a:r>
              <a:rPr lang="en-US" noProof="0" smtClean="0"/>
              <a:t>Fifth level</a:t>
            </a:r>
            <a:endParaRPr lang="fi-FI" noProof="0"/>
          </a:p>
        </p:txBody>
      </p:sp>
      <p:grpSp>
        <p:nvGrpSpPr>
          <p:cNvPr id="2" name="Group 18"/>
          <p:cNvGrpSpPr/>
          <p:nvPr/>
        </p:nvGrpSpPr>
        <p:grpSpPr bwMode="gray">
          <a:xfrm>
            <a:off x="162017" y="1"/>
            <a:ext cx="889489"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28" name="Text Placeholder 4"/>
          <p:cNvSpPr>
            <a:spLocks noGrp="1"/>
          </p:cNvSpPr>
          <p:nvPr>
            <p:ph type="body" sz="quarter" idx="13" hasCustomPrompt="1"/>
          </p:nvPr>
        </p:nvSpPr>
        <p:spPr bwMode="gray">
          <a:xfrm>
            <a:off x="3130451" y="547200"/>
            <a:ext cx="1242142" cy="678552"/>
          </a:xfrm>
        </p:spPr>
        <p:txBody>
          <a:bodyPr>
            <a:normAutofit/>
          </a:bodyPr>
          <a:lstStyle>
            <a:lvl1pPr>
              <a:lnSpc>
                <a:spcPct val="100000"/>
              </a:lnSpc>
              <a:spcBef>
                <a:spcPts val="0"/>
              </a:spcBef>
              <a:defRPr sz="700" b="0">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dirty="0" smtClean="0"/>
              <a:t>Käyntiosoite</a:t>
            </a:r>
            <a:endParaRPr lang="fi-FI" noProof="0" dirty="0"/>
          </a:p>
        </p:txBody>
      </p:sp>
      <p:sp>
        <p:nvSpPr>
          <p:cNvPr id="29" name="Text Placeholder 4"/>
          <p:cNvSpPr>
            <a:spLocks noGrp="1"/>
          </p:cNvSpPr>
          <p:nvPr>
            <p:ph type="body" sz="quarter" idx="12" hasCustomPrompt="1"/>
          </p:nvPr>
        </p:nvSpPr>
        <p:spPr bwMode="gray">
          <a:xfrm>
            <a:off x="1693069" y="547201"/>
            <a:ext cx="1283677" cy="504825"/>
          </a:xfrm>
        </p:spPr>
        <p:txBody>
          <a:bodyPr>
            <a:normAutofit/>
          </a:bodyPr>
          <a:lstStyle>
            <a:lvl1pPr>
              <a:lnSpc>
                <a:spcPct val="100000"/>
              </a:lnSpc>
              <a:spcBef>
                <a:spcPts val="0"/>
              </a:spcBef>
              <a:defRPr sz="700" b="1">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smtClean="0"/>
              <a:t>KPMG address</a:t>
            </a:r>
            <a:endParaRPr lang="fi-FI" noProof="0"/>
          </a:p>
        </p:txBody>
      </p:sp>
      <p:sp>
        <p:nvSpPr>
          <p:cNvPr id="15" name="Rectangle 5"/>
          <p:cNvSpPr>
            <a:spLocks noChangeArrowheads="1"/>
          </p:cNvSpPr>
          <p:nvPr userDrawn="1"/>
        </p:nvSpPr>
        <p:spPr bwMode="auto">
          <a:xfrm>
            <a:off x="1672499" y="6035254"/>
            <a:ext cx="2525819"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en-US" sz="600" dirty="0" smtClean="0">
                <a:solidFill>
                  <a:srgbClr val="000000"/>
                </a:solidFill>
                <a:latin typeface="Univers 45 Light" pitchFamily="2" charset="0"/>
                <a:cs typeface="Times New Roman" pitchFamily="18" charset="0"/>
              </a:rPr>
              <a:t>KPMG </a:t>
            </a:r>
            <a:r>
              <a:rPr lang="en-US" sz="600" dirty="0" err="1" smtClean="0">
                <a:solidFill>
                  <a:srgbClr val="000000"/>
                </a:solidFill>
                <a:latin typeface="Univers 45 Light" pitchFamily="2" charset="0"/>
                <a:cs typeface="Times New Roman" pitchFamily="18" charset="0"/>
              </a:rPr>
              <a:t>Oy</a:t>
            </a:r>
            <a:r>
              <a:rPr lang="en-US" sz="600" dirty="0" smtClean="0">
                <a:solidFill>
                  <a:srgbClr val="000000"/>
                </a:solidFill>
                <a:latin typeface="Univers 45 Light" pitchFamily="2" charset="0"/>
                <a:cs typeface="Times New Roman" pitchFamily="18" charset="0"/>
              </a:rPr>
              <a:t> </a:t>
            </a:r>
            <a:r>
              <a:rPr lang="en-US" sz="600" dirty="0" err="1" smtClean="0">
                <a:solidFill>
                  <a:srgbClr val="000000"/>
                </a:solidFill>
                <a:latin typeface="Univers 45 Light" pitchFamily="2" charset="0"/>
                <a:cs typeface="Times New Roman" pitchFamily="18" charset="0"/>
              </a:rPr>
              <a:t>Ab</a:t>
            </a:r>
            <a:r>
              <a:rPr lang="en-US" sz="600" dirty="0" smtClean="0">
                <a:solidFill>
                  <a:srgbClr val="000000"/>
                </a:solidFill>
                <a:latin typeface="Univers 45 Light" pitchFamily="2" charset="0"/>
                <a:cs typeface="Times New Roman" pitchFamily="18" charset="0"/>
              </a:rPr>
              <a:t>, a Finnish limited liability company and a member firm of the KPMG network of independent member firms affiliated with KPMG International Cooperative (“KPMG International”), a Swiss entity.</a:t>
            </a:r>
            <a:r>
              <a:rPr lang="en-US" sz="400" dirty="0" smtClean="0">
                <a:solidFill>
                  <a:srgbClr val="000000"/>
                </a:solidFill>
                <a:latin typeface="Univers 45 Light" pitchFamily="2" charset="0"/>
                <a:cs typeface="Times New Roman" pitchFamily="18" charset="0"/>
              </a:rPr>
              <a:t> </a:t>
            </a:r>
          </a:p>
          <a:p>
            <a:pPr defTabSz="762000" eaLnBrk="0" fontAlgn="base" hangingPunct="0">
              <a:spcBef>
                <a:spcPct val="0"/>
              </a:spcBef>
              <a:spcAft>
                <a:spcPct val="0"/>
              </a:spcAft>
              <a:tabLst>
                <a:tab pos="2636838" algn="ctr"/>
                <a:tab pos="5273675" algn="r"/>
              </a:tabLst>
            </a:pPr>
            <a:r>
              <a:rPr lang="en-US" sz="400" dirty="0" smtClean="0">
                <a:solidFill>
                  <a:srgbClr val="000000"/>
                </a:solidFill>
                <a:latin typeface="Univers 45 Light" pitchFamily="2" charset="0"/>
                <a:cs typeface="Times New Roman" pitchFamily="18" charset="0"/>
              </a:rPr>
              <a:t> </a:t>
            </a:r>
            <a:endParaRPr lang="en-US" sz="400" dirty="0">
              <a:solidFill>
                <a:srgbClr val="000000"/>
              </a:solidFill>
              <a:latin typeface="Univers 45 Light" pitchFamily="2" charset="0"/>
              <a:cs typeface="Times New Roman" pitchFamily="18" charset="0"/>
            </a:endParaRPr>
          </a:p>
        </p:txBody>
      </p:sp>
    </p:spTree>
    <p:extLst>
      <p:ext uri="{BB962C8B-B14F-4D97-AF65-F5344CB8AC3E}">
        <p14:creationId xmlns:p14="http://schemas.microsoft.com/office/powerpoint/2010/main" val="40103008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alkoinen pohja">
    <p:spTree>
      <p:nvGrpSpPr>
        <p:cNvPr id="1" name=""/>
        <p:cNvGrpSpPr/>
        <p:nvPr/>
      </p:nvGrpSpPr>
      <p:grpSpPr>
        <a:xfrm>
          <a:off x="0" y="0"/>
          <a:ext cx="0" cy="0"/>
          <a:chOff x="0" y="0"/>
          <a:chExt cx="0" cy="0"/>
        </a:xfrm>
      </p:grpSpPr>
      <p:grpSp>
        <p:nvGrpSpPr>
          <p:cNvPr id="9" name="Ryhmitä 8"/>
          <p:cNvGrpSpPr/>
          <p:nvPr/>
        </p:nvGrpSpPr>
        <p:grpSpPr>
          <a:xfrm>
            <a:off x="0" y="6300000"/>
            <a:ext cx="9144000" cy="558000"/>
            <a:chOff x="0" y="6300000"/>
            <a:chExt cx="9144000" cy="558000"/>
          </a:xfrm>
        </p:grpSpPr>
        <p:sp>
          <p:nvSpPr>
            <p:cNvPr id="10" name="Suorakulmio 9"/>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1" name="Suora yhdysviiva 10"/>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5" name="Päivämäärän paikkamerkki 4"/>
          <p:cNvSpPr>
            <a:spLocks noGrp="1"/>
          </p:cNvSpPr>
          <p:nvPr>
            <p:ph type="dt" sz="half" idx="10"/>
          </p:nvPr>
        </p:nvSpPr>
        <p:spPr/>
        <p:txBody>
          <a:bodyPr/>
          <a:lstStyle/>
          <a:p>
            <a:fld id="{8E534AC2-4CEB-4F07-9E86-1B11A3D99A23}" type="datetime1">
              <a:rPr lang="fi-FI" smtClean="0"/>
              <a:t>6.3.2012</a:t>
            </a:fld>
            <a:endParaRPr lang="fi-FI" dirty="0"/>
          </a:p>
        </p:txBody>
      </p:sp>
      <p:sp>
        <p:nvSpPr>
          <p:cNvPr id="6" name="Alatunnisteen paikkamerkki 5"/>
          <p:cNvSpPr>
            <a:spLocks noGrp="1"/>
          </p:cNvSpPr>
          <p:nvPr>
            <p:ph type="ftr" sz="quarter" idx="11"/>
          </p:nvPr>
        </p:nvSpPr>
        <p:spPr/>
        <p:txBody>
          <a:bodyPr/>
          <a:lstStyle/>
          <a:p>
            <a:r>
              <a:rPr lang="fi-FI" smtClean="0"/>
              <a:t>Kasvatus- ja opetustoimi </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t>‹#›</a:t>
            </a:fld>
            <a:endParaRPr lang="fi-FI"/>
          </a:p>
        </p:txBody>
      </p:sp>
      <p:pic>
        <p:nvPicPr>
          <p:cNvPr id="8" name="Kuva 7" descr="Turku_vaakuna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600" y="184600"/>
            <a:ext cx="1332000" cy="381627"/>
          </a:xfrm>
          <a:prstGeom prst="rect">
            <a:avLst/>
          </a:prstGeom>
        </p:spPr>
      </p:pic>
      <p:sp>
        <p:nvSpPr>
          <p:cNvPr id="12" name="Otsikko 14"/>
          <p:cNvSpPr>
            <a:spLocks noGrp="1"/>
          </p:cNvSpPr>
          <p:nvPr>
            <p:ph type="title"/>
          </p:nvPr>
        </p:nvSpPr>
        <p:spPr>
          <a:xfrm>
            <a:off x="684000" y="620688"/>
            <a:ext cx="7776000" cy="796950"/>
          </a:xfrm>
        </p:spPr>
        <p:txBody>
          <a:bodyPr/>
          <a:lstStyle/>
          <a:p>
            <a:r>
              <a:rPr lang="fi-FI" smtClean="0"/>
              <a:t>Muokkaa perustyylejä naps.</a:t>
            </a:r>
            <a:endParaRPr lang="fi-FI" dirty="0"/>
          </a:p>
        </p:txBody>
      </p:sp>
      <p:sp>
        <p:nvSpPr>
          <p:cNvPr id="1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grpSp>
        <p:nvGrpSpPr>
          <p:cNvPr id="14" name="Ryhmitä 13"/>
          <p:cNvGrpSpPr/>
          <p:nvPr/>
        </p:nvGrpSpPr>
        <p:grpSpPr>
          <a:xfrm>
            <a:off x="0" y="6300000"/>
            <a:ext cx="9144000" cy="558000"/>
            <a:chOff x="0" y="6300000"/>
            <a:chExt cx="9144000" cy="558000"/>
          </a:xfrm>
        </p:grpSpPr>
        <p:sp>
          <p:nvSpPr>
            <p:cNvPr id="15" name="Suorakulmio 1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6" name="Suora yhdysviiva 15"/>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grpSp>
        <p:nvGrpSpPr>
          <p:cNvPr id="18" name="Ryhmitä 17"/>
          <p:cNvGrpSpPr/>
          <p:nvPr userDrawn="1"/>
        </p:nvGrpSpPr>
        <p:grpSpPr>
          <a:xfrm>
            <a:off x="0" y="6300000"/>
            <a:ext cx="9144000" cy="558000"/>
            <a:chOff x="0" y="6300000"/>
            <a:chExt cx="9144000" cy="558000"/>
          </a:xfrm>
        </p:grpSpPr>
        <p:sp>
          <p:nvSpPr>
            <p:cNvPr id="19" name="Suorakulmio 18"/>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20" name="Suora yhdysviiva 19"/>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08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9FF51DA3-7901-480E-867C-0963FC2B118D}" type="datetime1">
              <a:rPr lang="fi-FI" smtClean="0"/>
              <a:t>6.3.2012</a:t>
            </a:fld>
            <a:endParaRPr lang="fi-FI" dirty="0"/>
          </a:p>
        </p:txBody>
      </p:sp>
      <p:sp>
        <p:nvSpPr>
          <p:cNvPr id="6" name="Alatunnisteen paikkamerkki 5"/>
          <p:cNvSpPr>
            <a:spLocks noGrp="1"/>
          </p:cNvSpPr>
          <p:nvPr>
            <p:ph type="ftr" sz="quarter" idx="11"/>
          </p:nvPr>
        </p:nvSpPr>
        <p:spPr/>
        <p:txBody>
          <a:bodyPr/>
          <a:lstStyle/>
          <a:p>
            <a:r>
              <a:rPr lang="fi-FI" smtClean="0"/>
              <a:t>Kasvatus- ja opetustoimi </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t>‹#›</a:t>
            </a:fld>
            <a:endParaRPr lang="fi-FI"/>
          </a:p>
        </p:txBody>
      </p:sp>
    </p:spTree>
    <p:extLst>
      <p:ext uri="{BB962C8B-B14F-4D97-AF65-F5344CB8AC3E}">
        <p14:creationId xmlns:p14="http://schemas.microsoft.com/office/powerpoint/2010/main" val="348307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petus">
    <p:spTree>
      <p:nvGrpSpPr>
        <p:cNvPr id="1" name=""/>
        <p:cNvGrpSpPr/>
        <p:nvPr/>
      </p:nvGrpSpPr>
      <p:grpSpPr>
        <a:xfrm>
          <a:off x="0" y="0"/>
          <a:ext cx="0" cy="0"/>
          <a:chOff x="0" y="0"/>
          <a:chExt cx="0" cy="0"/>
        </a:xfrm>
      </p:grpSpPr>
      <p:pic>
        <p:nvPicPr>
          <p:cNvPr id="10" name="Kuva 9" descr="tku_powerpoint_piirrospohja_kokonaan.png"/>
          <p:cNvPicPr>
            <a:picLocks noChangeAspect="1"/>
          </p:cNvPicPr>
          <p:nvPr userDrawn="1"/>
        </p:nvPicPr>
        <p:blipFill rotWithShape="1">
          <a:blip r:embed="rId2">
            <a:extLst>
              <a:ext uri="{28A0092B-C50C-407E-A947-70E740481C1C}">
                <a14:useLocalDpi xmlns:a14="http://schemas.microsoft.com/office/drawing/2010/main" val="0"/>
              </a:ext>
            </a:extLst>
          </a:blip>
          <a:srcRect b="6139"/>
          <a:stretch/>
        </p:blipFill>
        <p:spPr>
          <a:xfrm>
            <a:off x="0" y="-188640"/>
            <a:ext cx="9144000" cy="6437040"/>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299B2F9C-7152-4DFE-86F3-FAD912E2DEDC}" type="datetime1">
              <a:rPr lang="fi-FI" smtClean="0"/>
              <a:t>6.3.2012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t>‹#›</a:t>
            </a:fld>
            <a:endParaRPr lang="fi-FI"/>
          </a:p>
        </p:txBody>
      </p:sp>
      <p:pic>
        <p:nvPicPr>
          <p:cNvPr id="11" name="Kuva 10" descr="Turku_Åbo__Eurooppalainen_m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105405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92600"/>
            <a:ext cx="9144000" cy="256540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pic>
        <p:nvPicPr>
          <p:cNvPr id="5"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476250"/>
            <a:ext cx="36687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1906588" y="3644900"/>
            <a:ext cx="5330825" cy="200025"/>
            <a:chOff x="1201" y="2205"/>
            <a:chExt cx="3358" cy="126"/>
          </a:xfrm>
        </p:grpSpPr>
        <p:sp>
          <p:nvSpPr>
            <p:cNvPr id="7" name="Freeform 10"/>
            <p:cNvSpPr>
              <a:spLocks noEditPoints="1"/>
            </p:cNvSpPr>
            <p:nvPr userDrawn="1"/>
          </p:nvSpPr>
          <p:spPr bwMode="auto">
            <a:xfrm>
              <a:off x="2547" y="2205"/>
              <a:ext cx="2012" cy="126"/>
            </a:xfrm>
            <a:custGeom>
              <a:avLst/>
              <a:gdLst/>
              <a:ahLst/>
              <a:cxnLst>
                <a:cxn ang="0">
                  <a:pos x="0" y="745"/>
                </a:cxn>
                <a:cxn ang="0">
                  <a:pos x="1036" y="342"/>
                </a:cxn>
                <a:cxn ang="0">
                  <a:pos x="2133" y="16"/>
                </a:cxn>
                <a:cxn ang="0">
                  <a:pos x="2416" y="745"/>
                </a:cxn>
                <a:cxn ang="0">
                  <a:pos x="3143" y="598"/>
                </a:cxn>
                <a:cxn ang="0">
                  <a:pos x="3111" y="745"/>
                </a:cxn>
                <a:cxn ang="0">
                  <a:pos x="3806" y="745"/>
                </a:cxn>
                <a:cxn ang="0">
                  <a:pos x="4817" y="167"/>
                </a:cxn>
                <a:cxn ang="0">
                  <a:pos x="4595" y="9"/>
                </a:cxn>
                <a:cxn ang="0">
                  <a:pos x="4305" y="64"/>
                </a:cxn>
                <a:cxn ang="0">
                  <a:pos x="4170" y="301"/>
                </a:cxn>
                <a:cxn ang="0">
                  <a:pos x="4214" y="592"/>
                </a:cxn>
                <a:cxn ang="0">
                  <a:pos x="4437" y="751"/>
                </a:cxn>
                <a:cxn ang="0">
                  <a:pos x="4726" y="696"/>
                </a:cxn>
                <a:cxn ang="0">
                  <a:pos x="4863" y="459"/>
                </a:cxn>
                <a:cxn ang="0">
                  <a:pos x="4734" y="517"/>
                </a:cxn>
                <a:cxn ang="0">
                  <a:pos x="4594" y="653"/>
                </a:cxn>
                <a:cxn ang="0">
                  <a:pos x="4393" y="633"/>
                </a:cxn>
                <a:cxn ang="0">
                  <a:pos x="4282" y="467"/>
                </a:cxn>
                <a:cxn ang="0">
                  <a:pos x="4298" y="243"/>
                </a:cxn>
                <a:cxn ang="0">
                  <a:pos x="4439" y="107"/>
                </a:cxn>
                <a:cxn ang="0">
                  <a:pos x="4637" y="127"/>
                </a:cxn>
                <a:cxn ang="0">
                  <a:pos x="4748" y="293"/>
                </a:cxn>
                <a:cxn ang="0">
                  <a:pos x="5179" y="745"/>
                </a:cxn>
                <a:cxn ang="0">
                  <a:pos x="5441" y="745"/>
                </a:cxn>
                <a:cxn ang="0">
                  <a:pos x="6704" y="16"/>
                </a:cxn>
                <a:cxn ang="0">
                  <a:pos x="6351" y="160"/>
                </a:cxn>
                <a:cxn ang="0">
                  <a:pos x="7959" y="745"/>
                </a:cxn>
                <a:cxn ang="0">
                  <a:pos x="7495" y="745"/>
                </a:cxn>
                <a:cxn ang="0">
                  <a:pos x="8629" y="16"/>
                </a:cxn>
                <a:cxn ang="0">
                  <a:pos x="9151" y="745"/>
                </a:cxn>
                <a:cxn ang="0">
                  <a:pos x="9554" y="475"/>
                </a:cxn>
                <a:cxn ang="0">
                  <a:pos x="10170" y="16"/>
                </a:cxn>
                <a:cxn ang="0">
                  <a:pos x="11503" y="340"/>
                </a:cxn>
                <a:cxn ang="0">
                  <a:pos x="11390" y="86"/>
                </a:cxn>
                <a:cxn ang="0">
                  <a:pos x="11111" y="3"/>
                </a:cxn>
                <a:cxn ang="0">
                  <a:pos x="10869" y="138"/>
                </a:cxn>
                <a:cxn ang="0">
                  <a:pos x="10802" y="421"/>
                </a:cxn>
                <a:cxn ang="0">
                  <a:pos x="10914" y="674"/>
                </a:cxn>
                <a:cxn ang="0">
                  <a:pos x="11193" y="756"/>
                </a:cxn>
                <a:cxn ang="0">
                  <a:pos x="11437" y="620"/>
                </a:cxn>
                <a:cxn ang="0">
                  <a:pos x="11395" y="380"/>
                </a:cxn>
                <a:cxn ang="0">
                  <a:pos x="11331" y="584"/>
                </a:cxn>
                <a:cxn ang="0">
                  <a:pos x="11152" y="665"/>
                </a:cxn>
                <a:cxn ang="0">
                  <a:pos x="10974" y="584"/>
                </a:cxn>
                <a:cxn ang="0">
                  <a:pos x="10909" y="380"/>
                </a:cxn>
                <a:cxn ang="0">
                  <a:pos x="10974" y="178"/>
                </a:cxn>
                <a:cxn ang="0">
                  <a:pos x="11152" y="95"/>
                </a:cxn>
                <a:cxn ang="0">
                  <a:pos x="11331" y="178"/>
                </a:cxn>
                <a:cxn ang="0">
                  <a:pos x="11395" y="380"/>
                </a:cxn>
                <a:cxn ang="0">
                  <a:pos x="12012" y="392"/>
                </a:cxn>
                <a:cxn ang="0">
                  <a:pos x="11778" y="241"/>
                </a:cxn>
                <a:cxn ang="0">
                  <a:pos x="11777" y="142"/>
                </a:cxn>
                <a:cxn ang="0">
                  <a:pos x="11908" y="95"/>
                </a:cxn>
                <a:cxn ang="0">
                  <a:pos x="11862" y="1"/>
                </a:cxn>
                <a:cxn ang="0">
                  <a:pos x="11691" y="77"/>
                </a:cxn>
                <a:cxn ang="0">
                  <a:pos x="11652" y="236"/>
                </a:cxn>
                <a:cxn ang="0">
                  <a:pos x="11824" y="399"/>
                </a:cxn>
                <a:cxn ang="0">
                  <a:pos x="11964" y="526"/>
                </a:cxn>
                <a:cxn ang="0">
                  <a:pos x="11871" y="657"/>
                </a:cxn>
                <a:cxn ang="0">
                  <a:pos x="11670" y="629"/>
                </a:cxn>
                <a:cxn ang="0">
                  <a:pos x="11858" y="755"/>
                </a:cxn>
                <a:cxn ang="0">
                  <a:pos x="12025" y="680"/>
                </a:cxn>
              </a:cxnLst>
              <a:rect l="0" t="0" r="r" b="b"/>
              <a:pathLst>
                <a:path w="12075" h="758">
                  <a:moveTo>
                    <a:pt x="571" y="745"/>
                  </a:moveTo>
                  <a:lnTo>
                    <a:pt x="571" y="16"/>
                  </a:lnTo>
                  <a:lnTo>
                    <a:pt x="462" y="16"/>
                  </a:lnTo>
                  <a:lnTo>
                    <a:pt x="462" y="314"/>
                  </a:lnTo>
                  <a:lnTo>
                    <a:pt x="106" y="314"/>
                  </a:lnTo>
                  <a:lnTo>
                    <a:pt x="106" y="16"/>
                  </a:lnTo>
                  <a:lnTo>
                    <a:pt x="0" y="16"/>
                  </a:lnTo>
                  <a:lnTo>
                    <a:pt x="0" y="745"/>
                  </a:lnTo>
                  <a:lnTo>
                    <a:pt x="106" y="745"/>
                  </a:lnTo>
                  <a:lnTo>
                    <a:pt x="106" y="407"/>
                  </a:lnTo>
                  <a:lnTo>
                    <a:pt x="462" y="407"/>
                  </a:lnTo>
                  <a:lnTo>
                    <a:pt x="462" y="745"/>
                  </a:lnTo>
                  <a:lnTo>
                    <a:pt x="571" y="745"/>
                  </a:lnTo>
                  <a:close/>
                  <a:moveTo>
                    <a:pt x="1379" y="16"/>
                  </a:moveTo>
                  <a:lnTo>
                    <a:pt x="1257" y="16"/>
                  </a:lnTo>
                  <a:lnTo>
                    <a:pt x="1036" y="342"/>
                  </a:lnTo>
                  <a:lnTo>
                    <a:pt x="816" y="16"/>
                  </a:lnTo>
                  <a:lnTo>
                    <a:pt x="692" y="16"/>
                  </a:lnTo>
                  <a:lnTo>
                    <a:pt x="981" y="444"/>
                  </a:lnTo>
                  <a:lnTo>
                    <a:pt x="981" y="745"/>
                  </a:lnTo>
                  <a:lnTo>
                    <a:pt x="1089" y="745"/>
                  </a:lnTo>
                  <a:lnTo>
                    <a:pt x="1089" y="444"/>
                  </a:lnTo>
                  <a:lnTo>
                    <a:pt x="1379" y="16"/>
                  </a:lnTo>
                  <a:close/>
                  <a:moveTo>
                    <a:pt x="2133" y="16"/>
                  </a:moveTo>
                  <a:lnTo>
                    <a:pt x="2019" y="16"/>
                  </a:lnTo>
                  <a:lnTo>
                    <a:pt x="1793" y="635"/>
                  </a:lnTo>
                  <a:lnTo>
                    <a:pt x="1568" y="16"/>
                  </a:lnTo>
                  <a:lnTo>
                    <a:pt x="1451" y="16"/>
                  </a:lnTo>
                  <a:lnTo>
                    <a:pt x="1722" y="745"/>
                  </a:lnTo>
                  <a:lnTo>
                    <a:pt x="1866" y="745"/>
                  </a:lnTo>
                  <a:lnTo>
                    <a:pt x="2133" y="16"/>
                  </a:lnTo>
                  <a:close/>
                  <a:moveTo>
                    <a:pt x="2416" y="745"/>
                  </a:moveTo>
                  <a:lnTo>
                    <a:pt x="2416" y="16"/>
                  </a:lnTo>
                  <a:lnTo>
                    <a:pt x="2310" y="16"/>
                  </a:lnTo>
                  <a:lnTo>
                    <a:pt x="2310" y="745"/>
                  </a:lnTo>
                  <a:lnTo>
                    <a:pt x="2416" y="745"/>
                  </a:lnTo>
                  <a:close/>
                  <a:moveTo>
                    <a:pt x="3251" y="745"/>
                  </a:moveTo>
                  <a:lnTo>
                    <a:pt x="3251" y="16"/>
                  </a:lnTo>
                  <a:lnTo>
                    <a:pt x="3143" y="16"/>
                  </a:lnTo>
                  <a:lnTo>
                    <a:pt x="3143" y="598"/>
                  </a:lnTo>
                  <a:lnTo>
                    <a:pt x="3139" y="598"/>
                  </a:lnTo>
                  <a:lnTo>
                    <a:pt x="2819" y="16"/>
                  </a:lnTo>
                  <a:lnTo>
                    <a:pt x="2679" y="16"/>
                  </a:lnTo>
                  <a:lnTo>
                    <a:pt x="2679" y="745"/>
                  </a:lnTo>
                  <a:lnTo>
                    <a:pt x="2787" y="745"/>
                  </a:lnTo>
                  <a:lnTo>
                    <a:pt x="2787" y="160"/>
                  </a:lnTo>
                  <a:lnTo>
                    <a:pt x="2791" y="160"/>
                  </a:lnTo>
                  <a:lnTo>
                    <a:pt x="3111" y="745"/>
                  </a:lnTo>
                  <a:lnTo>
                    <a:pt x="3251" y="745"/>
                  </a:lnTo>
                  <a:close/>
                  <a:moveTo>
                    <a:pt x="4075" y="16"/>
                  </a:moveTo>
                  <a:lnTo>
                    <a:pt x="3959" y="16"/>
                  </a:lnTo>
                  <a:lnTo>
                    <a:pt x="3735" y="635"/>
                  </a:lnTo>
                  <a:lnTo>
                    <a:pt x="3510" y="16"/>
                  </a:lnTo>
                  <a:lnTo>
                    <a:pt x="3391" y="16"/>
                  </a:lnTo>
                  <a:lnTo>
                    <a:pt x="3663" y="745"/>
                  </a:lnTo>
                  <a:lnTo>
                    <a:pt x="3806" y="745"/>
                  </a:lnTo>
                  <a:lnTo>
                    <a:pt x="4075" y="16"/>
                  </a:lnTo>
                  <a:close/>
                  <a:moveTo>
                    <a:pt x="4868" y="380"/>
                  </a:moveTo>
                  <a:lnTo>
                    <a:pt x="4867" y="340"/>
                  </a:lnTo>
                  <a:lnTo>
                    <a:pt x="4863" y="302"/>
                  </a:lnTo>
                  <a:lnTo>
                    <a:pt x="4856" y="265"/>
                  </a:lnTo>
                  <a:lnTo>
                    <a:pt x="4846" y="232"/>
                  </a:lnTo>
                  <a:lnTo>
                    <a:pt x="4833" y="199"/>
                  </a:lnTo>
                  <a:lnTo>
                    <a:pt x="4817" y="167"/>
                  </a:lnTo>
                  <a:lnTo>
                    <a:pt x="4799" y="139"/>
                  </a:lnTo>
                  <a:lnTo>
                    <a:pt x="4779" y="112"/>
                  </a:lnTo>
                  <a:lnTo>
                    <a:pt x="4754" y="86"/>
                  </a:lnTo>
                  <a:lnTo>
                    <a:pt x="4726" y="64"/>
                  </a:lnTo>
                  <a:lnTo>
                    <a:pt x="4696" y="45"/>
                  </a:lnTo>
                  <a:lnTo>
                    <a:pt x="4664" y="29"/>
                  </a:lnTo>
                  <a:lnTo>
                    <a:pt x="4630" y="18"/>
                  </a:lnTo>
                  <a:lnTo>
                    <a:pt x="4595" y="9"/>
                  </a:lnTo>
                  <a:lnTo>
                    <a:pt x="4557" y="3"/>
                  </a:lnTo>
                  <a:lnTo>
                    <a:pt x="4516" y="2"/>
                  </a:lnTo>
                  <a:lnTo>
                    <a:pt x="4475" y="3"/>
                  </a:lnTo>
                  <a:lnTo>
                    <a:pt x="4437" y="9"/>
                  </a:lnTo>
                  <a:lnTo>
                    <a:pt x="4400" y="18"/>
                  </a:lnTo>
                  <a:lnTo>
                    <a:pt x="4366" y="29"/>
                  </a:lnTo>
                  <a:lnTo>
                    <a:pt x="4335" y="45"/>
                  </a:lnTo>
                  <a:lnTo>
                    <a:pt x="4305" y="64"/>
                  </a:lnTo>
                  <a:lnTo>
                    <a:pt x="4278" y="86"/>
                  </a:lnTo>
                  <a:lnTo>
                    <a:pt x="4253" y="112"/>
                  </a:lnTo>
                  <a:lnTo>
                    <a:pt x="4232" y="138"/>
                  </a:lnTo>
                  <a:lnTo>
                    <a:pt x="4214" y="167"/>
                  </a:lnTo>
                  <a:lnTo>
                    <a:pt x="4198" y="198"/>
                  </a:lnTo>
                  <a:lnTo>
                    <a:pt x="4186" y="230"/>
                  </a:lnTo>
                  <a:lnTo>
                    <a:pt x="4177" y="265"/>
                  </a:lnTo>
                  <a:lnTo>
                    <a:pt x="4170" y="301"/>
                  </a:lnTo>
                  <a:lnTo>
                    <a:pt x="4166" y="340"/>
                  </a:lnTo>
                  <a:lnTo>
                    <a:pt x="4164" y="380"/>
                  </a:lnTo>
                  <a:lnTo>
                    <a:pt x="4166" y="421"/>
                  </a:lnTo>
                  <a:lnTo>
                    <a:pt x="4170" y="459"/>
                  </a:lnTo>
                  <a:lnTo>
                    <a:pt x="4177" y="495"/>
                  </a:lnTo>
                  <a:lnTo>
                    <a:pt x="4187" y="530"/>
                  </a:lnTo>
                  <a:lnTo>
                    <a:pt x="4200" y="561"/>
                  </a:lnTo>
                  <a:lnTo>
                    <a:pt x="4214" y="592"/>
                  </a:lnTo>
                  <a:lnTo>
                    <a:pt x="4232" y="621"/>
                  </a:lnTo>
                  <a:lnTo>
                    <a:pt x="4253" y="647"/>
                  </a:lnTo>
                  <a:lnTo>
                    <a:pt x="4278" y="674"/>
                  </a:lnTo>
                  <a:lnTo>
                    <a:pt x="4305" y="696"/>
                  </a:lnTo>
                  <a:lnTo>
                    <a:pt x="4335" y="715"/>
                  </a:lnTo>
                  <a:lnTo>
                    <a:pt x="4366" y="730"/>
                  </a:lnTo>
                  <a:lnTo>
                    <a:pt x="4400" y="742"/>
                  </a:lnTo>
                  <a:lnTo>
                    <a:pt x="4437" y="751"/>
                  </a:lnTo>
                  <a:lnTo>
                    <a:pt x="4475" y="756"/>
                  </a:lnTo>
                  <a:lnTo>
                    <a:pt x="4516" y="758"/>
                  </a:lnTo>
                  <a:lnTo>
                    <a:pt x="4557" y="756"/>
                  </a:lnTo>
                  <a:lnTo>
                    <a:pt x="4595" y="751"/>
                  </a:lnTo>
                  <a:lnTo>
                    <a:pt x="4630" y="742"/>
                  </a:lnTo>
                  <a:lnTo>
                    <a:pt x="4664" y="730"/>
                  </a:lnTo>
                  <a:lnTo>
                    <a:pt x="4696" y="715"/>
                  </a:lnTo>
                  <a:lnTo>
                    <a:pt x="4726" y="696"/>
                  </a:lnTo>
                  <a:lnTo>
                    <a:pt x="4754" y="674"/>
                  </a:lnTo>
                  <a:lnTo>
                    <a:pt x="4779" y="647"/>
                  </a:lnTo>
                  <a:lnTo>
                    <a:pt x="4799" y="620"/>
                  </a:lnTo>
                  <a:lnTo>
                    <a:pt x="4817" y="592"/>
                  </a:lnTo>
                  <a:lnTo>
                    <a:pt x="4833" y="561"/>
                  </a:lnTo>
                  <a:lnTo>
                    <a:pt x="4846" y="529"/>
                  </a:lnTo>
                  <a:lnTo>
                    <a:pt x="4856" y="495"/>
                  </a:lnTo>
                  <a:lnTo>
                    <a:pt x="4863" y="459"/>
                  </a:lnTo>
                  <a:lnTo>
                    <a:pt x="4867" y="421"/>
                  </a:lnTo>
                  <a:lnTo>
                    <a:pt x="4868" y="380"/>
                  </a:lnTo>
                  <a:close/>
                  <a:moveTo>
                    <a:pt x="4757" y="380"/>
                  </a:moveTo>
                  <a:lnTo>
                    <a:pt x="4756" y="410"/>
                  </a:lnTo>
                  <a:lnTo>
                    <a:pt x="4754" y="440"/>
                  </a:lnTo>
                  <a:lnTo>
                    <a:pt x="4748" y="467"/>
                  </a:lnTo>
                  <a:lnTo>
                    <a:pt x="4741" y="493"/>
                  </a:lnTo>
                  <a:lnTo>
                    <a:pt x="4734" y="517"/>
                  </a:lnTo>
                  <a:lnTo>
                    <a:pt x="4722" y="541"/>
                  </a:lnTo>
                  <a:lnTo>
                    <a:pt x="4710" y="562"/>
                  </a:lnTo>
                  <a:lnTo>
                    <a:pt x="4694" y="584"/>
                  </a:lnTo>
                  <a:lnTo>
                    <a:pt x="4677" y="603"/>
                  </a:lnTo>
                  <a:lnTo>
                    <a:pt x="4659" y="619"/>
                  </a:lnTo>
                  <a:lnTo>
                    <a:pt x="4638" y="633"/>
                  </a:lnTo>
                  <a:lnTo>
                    <a:pt x="4617" y="644"/>
                  </a:lnTo>
                  <a:lnTo>
                    <a:pt x="4594" y="653"/>
                  </a:lnTo>
                  <a:lnTo>
                    <a:pt x="4569" y="660"/>
                  </a:lnTo>
                  <a:lnTo>
                    <a:pt x="4543" y="664"/>
                  </a:lnTo>
                  <a:lnTo>
                    <a:pt x="4516" y="665"/>
                  </a:lnTo>
                  <a:lnTo>
                    <a:pt x="4489" y="664"/>
                  </a:lnTo>
                  <a:lnTo>
                    <a:pt x="4463" y="660"/>
                  </a:lnTo>
                  <a:lnTo>
                    <a:pt x="4438" y="653"/>
                  </a:lnTo>
                  <a:lnTo>
                    <a:pt x="4415" y="644"/>
                  </a:lnTo>
                  <a:lnTo>
                    <a:pt x="4393" y="633"/>
                  </a:lnTo>
                  <a:lnTo>
                    <a:pt x="4373" y="619"/>
                  </a:lnTo>
                  <a:lnTo>
                    <a:pt x="4355" y="603"/>
                  </a:lnTo>
                  <a:lnTo>
                    <a:pt x="4338" y="584"/>
                  </a:lnTo>
                  <a:lnTo>
                    <a:pt x="4322" y="562"/>
                  </a:lnTo>
                  <a:lnTo>
                    <a:pt x="4310" y="541"/>
                  </a:lnTo>
                  <a:lnTo>
                    <a:pt x="4298" y="517"/>
                  </a:lnTo>
                  <a:lnTo>
                    <a:pt x="4289" y="493"/>
                  </a:lnTo>
                  <a:lnTo>
                    <a:pt x="4282" y="467"/>
                  </a:lnTo>
                  <a:lnTo>
                    <a:pt x="4277" y="440"/>
                  </a:lnTo>
                  <a:lnTo>
                    <a:pt x="4274" y="410"/>
                  </a:lnTo>
                  <a:lnTo>
                    <a:pt x="4273" y="380"/>
                  </a:lnTo>
                  <a:lnTo>
                    <a:pt x="4274" y="350"/>
                  </a:lnTo>
                  <a:lnTo>
                    <a:pt x="4277" y="322"/>
                  </a:lnTo>
                  <a:lnTo>
                    <a:pt x="4282" y="293"/>
                  </a:lnTo>
                  <a:lnTo>
                    <a:pt x="4289" y="268"/>
                  </a:lnTo>
                  <a:lnTo>
                    <a:pt x="4298" y="243"/>
                  </a:lnTo>
                  <a:lnTo>
                    <a:pt x="4310" y="220"/>
                  </a:lnTo>
                  <a:lnTo>
                    <a:pt x="4322" y="198"/>
                  </a:lnTo>
                  <a:lnTo>
                    <a:pt x="4338" y="178"/>
                  </a:lnTo>
                  <a:lnTo>
                    <a:pt x="4355" y="158"/>
                  </a:lnTo>
                  <a:lnTo>
                    <a:pt x="4374" y="142"/>
                  </a:lnTo>
                  <a:lnTo>
                    <a:pt x="4393" y="127"/>
                  </a:lnTo>
                  <a:lnTo>
                    <a:pt x="4415" y="116"/>
                  </a:lnTo>
                  <a:lnTo>
                    <a:pt x="4439" y="107"/>
                  </a:lnTo>
                  <a:lnTo>
                    <a:pt x="4463" y="100"/>
                  </a:lnTo>
                  <a:lnTo>
                    <a:pt x="4489" y="97"/>
                  </a:lnTo>
                  <a:lnTo>
                    <a:pt x="4516" y="95"/>
                  </a:lnTo>
                  <a:lnTo>
                    <a:pt x="4543" y="97"/>
                  </a:lnTo>
                  <a:lnTo>
                    <a:pt x="4569" y="100"/>
                  </a:lnTo>
                  <a:lnTo>
                    <a:pt x="4593" y="107"/>
                  </a:lnTo>
                  <a:lnTo>
                    <a:pt x="4616" y="116"/>
                  </a:lnTo>
                  <a:lnTo>
                    <a:pt x="4637" y="127"/>
                  </a:lnTo>
                  <a:lnTo>
                    <a:pt x="4658" y="142"/>
                  </a:lnTo>
                  <a:lnTo>
                    <a:pt x="4677" y="158"/>
                  </a:lnTo>
                  <a:lnTo>
                    <a:pt x="4694" y="178"/>
                  </a:lnTo>
                  <a:lnTo>
                    <a:pt x="4710" y="198"/>
                  </a:lnTo>
                  <a:lnTo>
                    <a:pt x="4722" y="220"/>
                  </a:lnTo>
                  <a:lnTo>
                    <a:pt x="4734" y="243"/>
                  </a:lnTo>
                  <a:lnTo>
                    <a:pt x="4741" y="268"/>
                  </a:lnTo>
                  <a:lnTo>
                    <a:pt x="4748" y="293"/>
                  </a:lnTo>
                  <a:lnTo>
                    <a:pt x="4754" y="322"/>
                  </a:lnTo>
                  <a:lnTo>
                    <a:pt x="4756" y="350"/>
                  </a:lnTo>
                  <a:lnTo>
                    <a:pt x="4757" y="380"/>
                  </a:lnTo>
                  <a:close/>
                  <a:moveTo>
                    <a:pt x="5179" y="745"/>
                  </a:moveTo>
                  <a:lnTo>
                    <a:pt x="5179" y="16"/>
                  </a:lnTo>
                  <a:lnTo>
                    <a:pt x="5072" y="16"/>
                  </a:lnTo>
                  <a:lnTo>
                    <a:pt x="5072" y="745"/>
                  </a:lnTo>
                  <a:lnTo>
                    <a:pt x="5179" y="745"/>
                  </a:lnTo>
                  <a:close/>
                  <a:moveTo>
                    <a:pt x="6012" y="745"/>
                  </a:moveTo>
                  <a:lnTo>
                    <a:pt x="6012" y="16"/>
                  </a:lnTo>
                  <a:lnTo>
                    <a:pt x="5905" y="16"/>
                  </a:lnTo>
                  <a:lnTo>
                    <a:pt x="5905" y="598"/>
                  </a:lnTo>
                  <a:lnTo>
                    <a:pt x="5900" y="598"/>
                  </a:lnTo>
                  <a:lnTo>
                    <a:pt x="5580" y="16"/>
                  </a:lnTo>
                  <a:lnTo>
                    <a:pt x="5441" y="16"/>
                  </a:lnTo>
                  <a:lnTo>
                    <a:pt x="5441" y="745"/>
                  </a:lnTo>
                  <a:lnTo>
                    <a:pt x="5549" y="745"/>
                  </a:lnTo>
                  <a:lnTo>
                    <a:pt x="5549" y="160"/>
                  </a:lnTo>
                  <a:lnTo>
                    <a:pt x="5552" y="160"/>
                  </a:lnTo>
                  <a:lnTo>
                    <a:pt x="5873" y="745"/>
                  </a:lnTo>
                  <a:lnTo>
                    <a:pt x="6012" y="745"/>
                  </a:lnTo>
                  <a:close/>
                  <a:moveTo>
                    <a:pt x="6811" y="745"/>
                  </a:moveTo>
                  <a:lnTo>
                    <a:pt x="6811" y="16"/>
                  </a:lnTo>
                  <a:lnTo>
                    <a:pt x="6704" y="16"/>
                  </a:lnTo>
                  <a:lnTo>
                    <a:pt x="6704" y="598"/>
                  </a:lnTo>
                  <a:lnTo>
                    <a:pt x="6700" y="598"/>
                  </a:lnTo>
                  <a:lnTo>
                    <a:pt x="6381" y="16"/>
                  </a:lnTo>
                  <a:lnTo>
                    <a:pt x="6241" y="16"/>
                  </a:lnTo>
                  <a:lnTo>
                    <a:pt x="6241" y="745"/>
                  </a:lnTo>
                  <a:lnTo>
                    <a:pt x="6349" y="745"/>
                  </a:lnTo>
                  <a:lnTo>
                    <a:pt x="6349" y="160"/>
                  </a:lnTo>
                  <a:lnTo>
                    <a:pt x="6351" y="160"/>
                  </a:lnTo>
                  <a:lnTo>
                    <a:pt x="6672" y="745"/>
                  </a:lnTo>
                  <a:lnTo>
                    <a:pt x="6811" y="745"/>
                  </a:lnTo>
                  <a:close/>
                  <a:moveTo>
                    <a:pt x="7161" y="745"/>
                  </a:moveTo>
                  <a:lnTo>
                    <a:pt x="7161" y="16"/>
                  </a:lnTo>
                  <a:lnTo>
                    <a:pt x="7054" y="16"/>
                  </a:lnTo>
                  <a:lnTo>
                    <a:pt x="7054" y="745"/>
                  </a:lnTo>
                  <a:lnTo>
                    <a:pt x="7161" y="745"/>
                  </a:lnTo>
                  <a:close/>
                  <a:moveTo>
                    <a:pt x="7959" y="745"/>
                  </a:moveTo>
                  <a:lnTo>
                    <a:pt x="7959" y="16"/>
                  </a:lnTo>
                  <a:lnTo>
                    <a:pt x="7851" y="16"/>
                  </a:lnTo>
                  <a:lnTo>
                    <a:pt x="7851" y="598"/>
                  </a:lnTo>
                  <a:lnTo>
                    <a:pt x="7846" y="598"/>
                  </a:lnTo>
                  <a:lnTo>
                    <a:pt x="7527" y="16"/>
                  </a:lnTo>
                  <a:lnTo>
                    <a:pt x="7387" y="16"/>
                  </a:lnTo>
                  <a:lnTo>
                    <a:pt x="7387" y="745"/>
                  </a:lnTo>
                  <a:lnTo>
                    <a:pt x="7495" y="745"/>
                  </a:lnTo>
                  <a:lnTo>
                    <a:pt x="7495" y="160"/>
                  </a:lnTo>
                  <a:lnTo>
                    <a:pt x="7498" y="160"/>
                  </a:lnTo>
                  <a:lnTo>
                    <a:pt x="7819" y="745"/>
                  </a:lnTo>
                  <a:lnTo>
                    <a:pt x="7959" y="745"/>
                  </a:lnTo>
                  <a:close/>
                  <a:moveTo>
                    <a:pt x="8930" y="745"/>
                  </a:moveTo>
                  <a:lnTo>
                    <a:pt x="8930" y="651"/>
                  </a:lnTo>
                  <a:lnTo>
                    <a:pt x="8629" y="651"/>
                  </a:lnTo>
                  <a:lnTo>
                    <a:pt x="8629" y="16"/>
                  </a:lnTo>
                  <a:lnTo>
                    <a:pt x="8522" y="16"/>
                  </a:lnTo>
                  <a:lnTo>
                    <a:pt x="8522" y="745"/>
                  </a:lnTo>
                  <a:lnTo>
                    <a:pt x="8930" y="745"/>
                  </a:lnTo>
                  <a:close/>
                  <a:moveTo>
                    <a:pt x="9779" y="745"/>
                  </a:moveTo>
                  <a:lnTo>
                    <a:pt x="9458" y="16"/>
                  </a:lnTo>
                  <a:lnTo>
                    <a:pt x="9356" y="16"/>
                  </a:lnTo>
                  <a:lnTo>
                    <a:pt x="9036" y="745"/>
                  </a:lnTo>
                  <a:lnTo>
                    <a:pt x="9151" y="745"/>
                  </a:lnTo>
                  <a:lnTo>
                    <a:pt x="9227" y="558"/>
                  </a:lnTo>
                  <a:lnTo>
                    <a:pt x="9587" y="558"/>
                  </a:lnTo>
                  <a:lnTo>
                    <a:pt x="9665" y="745"/>
                  </a:lnTo>
                  <a:lnTo>
                    <a:pt x="9779" y="745"/>
                  </a:lnTo>
                  <a:close/>
                  <a:moveTo>
                    <a:pt x="9554" y="475"/>
                  </a:moveTo>
                  <a:lnTo>
                    <a:pt x="9262" y="475"/>
                  </a:lnTo>
                  <a:lnTo>
                    <a:pt x="9407" y="116"/>
                  </a:lnTo>
                  <a:lnTo>
                    <a:pt x="9554" y="475"/>
                  </a:lnTo>
                  <a:close/>
                  <a:moveTo>
                    <a:pt x="10024" y="745"/>
                  </a:moveTo>
                  <a:lnTo>
                    <a:pt x="10024" y="16"/>
                  </a:lnTo>
                  <a:lnTo>
                    <a:pt x="9918" y="16"/>
                  </a:lnTo>
                  <a:lnTo>
                    <a:pt x="9918" y="745"/>
                  </a:lnTo>
                  <a:lnTo>
                    <a:pt x="10024" y="745"/>
                  </a:lnTo>
                  <a:close/>
                  <a:moveTo>
                    <a:pt x="10726" y="107"/>
                  </a:moveTo>
                  <a:lnTo>
                    <a:pt x="10726" y="16"/>
                  </a:lnTo>
                  <a:lnTo>
                    <a:pt x="10170" y="16"/>
                  </a:lnTo>
                  <a:lnTo>
                    <a:pt x="10170" y="107"/>
                  </a:lnTo>
                  <a:lnTo>
                    <a:pt x="10395" y="107"/>
                  </a:lnTo>
                  <a:lnTo>
                    <a:pt x="10395" y="745"/>
                  </a:lnTo>
                  <a:lnTo>
                    <a:pt x="10502" y="745"/>
                  </a:lnTo>
                  <a:lnTo>
                    <a:pt x="10502" y="107"/>
                  </a:lnTo>
                  <a:lnTo>
                    <a:pt x="10726" y="107"/>
                  </a:lnTo>
                  <a:close/>
                  <a:moveTo>
                    <a:pt x="11505" y="380"/>
                  </a:moveTo>
                  <a:lnTo>
                    <a:pt x="11503" y="340"/>
                  </a:lnTo>
                  <a:lnTo>
                    <a:pt x="11499" y="302"/>
                  </a:lnTo>
                  <a:lnTo>
                    <a:pt x="11492" y="265"/>
                  </a:lnTo>
                  <a:lnTo>
                    <a:pt x="11482" y="232"/>
                  </a:lnTo>
                  <a:lnTo>
                    <a:pt x="11469" y="199"/>
                  </a:lnTo>
                  <a:lnTo>
                    <a:pt x="11454" y="167"/>
                  </a:lnTo>
                  <a:lnTo>
                    <a:pt x="11437" y="139"/>
                  </a:lnTo>
                  <a:lnTo>
                    <a:pt x="11415" y="112"/>
                  </a:lnTo>
                  <a:lnTo>
                    <a:pt x="11390" y="86"/>
                  </a:lnTo>
                  <a:lnTo>
                    <a:pt x="11363" y="64"/>
                  </a:lnTo>
                  <a:lnTo>
                    <a:pt x="11333" y="45"/>
                  </a:lnTo>
                  <a:lnTo>
                    <a:pt x="11302" y="29"/>
                  </a:lnTo>
                  <a:lnTo>
                    <a:pt x="11268" y="18"/>
                  </a:lnTo>
                  <a:lnTo>
                    <a:pt x="11231" y="9"/>
                  </a:lnTo>
                  <a:lnTo>
                    <a:pt x="11193" y="3"/>
                  </a:lnTo>
                  <a:lnTo>
                    <a:pt x="11152" y="2"/>
                  </a:lnTo>
                  <a:lnTo>
                    <a:pt x="11111" y="3"/>
                  </a:lnTo>
                  <a:lnTo>
                    <a:pt x="11073" y="9"/>
                  </a:lnTo>
                  <a:lnTo>
                    <a:pt x="11036" y="18"/>
                  </a:lnTo>
                  <a:lnTo>
                    <a:pt x="11002" y="29"/>
                  </a:lnTo>
                  <a:lnTo>
                    <a:pt x="10971" y="45"/>
                  </a:lnTo>
                  <a:lnTo>
                    <a:pt x="10941" y="64"/>
                  </a:lnTo>
                  <a:lnTo>
                    <a:pt x="10914" y="86"/>
                  </a:lnTo>
                  <a:lnTo>
                    <a:pt x="10889" y="112"/>
                  </a:lnTo>
                  <a:lnTo>
                    <a:pt x="10869" y="138"/>
                  </a:lnTo>
                  <a:lnTo>
                    <a:pt x="10851" y="167"/>
                  </a:lnTo>
                  <a:lnTo>
                    <a:pt x="10835" y="198"/>
                  </a:lnTo>
                  <a:lnTo>
                    <a:pt x="10822" y="230"/>
                  </a:lnTo>
                  <a:lnTo>
                    <a:pt x="10813" y="265"/>
                  </a:lnTo>
                  <a:lnTo>
                    <a:pt x="10806" y="301"/>
                  </a:lnTo>
                  <a:lnTo>
                    <a:pt x="10802" y="340"/>
                  </a:lnTo>
                  <a:lnTo>
                    <a:pt x="10801" y="380"/>
                  </a:lnTo>
                  <a:lnTo>
                    <a:pt x="10802" y="421"/>
                  </a:lnTo>
                  <a:lnTo>
                    <a:pt x="10806" y="459"/>
                  </a:lnTo>
                  <a:lnTo>
                    <a:pt x="10813" y="495"/>
                  </a:lnTo>
                  <a:lnTo>
                    <a:pt x="10823" y="530"/>
                  </a:lnTo>
                  <a:lnTo>
                    <a:pt x="10836" y="561"/>
                  </a:lnTo>
                  <a:lnTo>
                    <a:pt x="10851" y="592"/>
                  </a:lnTo>
                  <a:lnTo>
                    <a:pt x="10869" y="621"/>
                  </a:lnTo>
                  <a:lnTo>
                    <a:pt x="10889" y="647"/>
                  </a:lnTo>
                  <a:lnTo>
                    <a:pt x="10914" y="674"/>
                  </a:lnTo>
                  <a:lnTo>
                    <a:pt x="10941" y="696"/>
                  </a:lnTo>
                  <a:lnTo>
                    <a:pt x="10971" y="715"/>
                  </a:lnTo>
                  <a:lnTo>
                    <a:pt x="11002" y="730"/>
                  </a:lnTo>
                  <a:lnTo>
                    <a:pt x="11036" y="742"/>
                  </a:lnTo>
                  <a:lnTo>
                    <a:pt x="11073" y="751"/>
                  </a:lnTo>
                  <a:lnTo>
                    <a:pt x="11111" y="756"/>
                  </a:lnTo>
                  <a:lnTo>
                    <a:pt x="11152" y="758"/>
                  </a:lnTo>
                  <a:lnTo>
                    <a:pt x="11193" y="756"/>
                  </a:lnTo>
                  <a:lnTo>
                    <a:pt x="11231" y="751"/>
                  </a:lnTo>
                  <a:lnTo>
                    <a:pt x="11268" y="742"/>
                  </a:lnTo>
                  <a:lnTo>
                    <a:pt x="11302" y="730"/>
                  </a:lnTo>
                  <a:lnTo>
                    <a:pt x="11333" y="715"/>
                  </a:lnTo>
                  <a:lnTo>
                    <a:pt x="11363" y="696"/>
                  </a:lnTo>
                  <a:lnTo>
                    <a:pt x="11390" y="674"/>
                  </a:lnTo>
                  <a:lnTo>
                    <a:pt x="11415" y="647"/>
                  </a:lnTo>
                  <a:lnTo>
                    <a:pt x="11437" y="620"/>
                  </a:lnTo>
                  <a:lnTo>
                    <a:pt x="11454" y="592"/>
                  </a:lnTo>
                  <a:lnTo>
                    <a:pt x="11469" y="561"/>
                  </a:lnTo>
                  <a:lnTo>
                    <a:pt x="11482" y="529"/>
                  </a:lnTo>
                  <a:lnTo>
                    <a:pt x="11492" y="495"/>
                  </a:lnTo>
                  <a:lnTo>
                    <a:pt x="11499" y="459"/>
                  </a:lnTo>
                  <a:lnTo>
                    <a:pt x="11503" y="421"/>
                  </a:lnTo>
                  <a:lnTo>
                    <a:pt x="11505" y="380"/>
                  </a:lnTo>
                  <a:close/>
                  <a:moveTo>
                    <a:pt x="11395" y="380"/>
                  </a:moveTo>
                  <a:lnTo>
                    <a:pt x="11394" y="410"/>
                  </a:lnTo>
                  <a:lnTo>
                    <a:pt x="11390" y="440"/>
                  </a:lnTo>
                  <a:lnTo>
                    <a:pt x="11386" y="467"/>
                  </a:lnTo>
                  <a:lnTo>
                    <a:pt x="11379" y="493"/>
                  </a:lnTo>
                  <a:lnTo>
                    <a:pt x="11370" y="517"/>
                  </a:lnTo>
                  <a:lnTo>
                    <a:pt x="11358" y="541"/>
                  </a:lnTo>
                  <a:lnTo>
                    <a:pt x="11346" y="562"/>
                  </a:lnTo>
                  <a:lnTo>
                    <a:pt x="11331" y="584"/>
                  </a:lnTo>
                  <a:lnTo>
                    <a:pt x="11313" y="603"/>
                  </a:lnTo>
                  <a:lnTo>
                    <a:pt x="11295" y="619"/>
                  </a:lnTo>
                  <a:lnTo>
                    <a:pt x="11274" y="633"/>
                  </a:lnTo>
                  <a:lnTo>
                    <a:pt x="11253" y="644"/>
                  </a:lnTo>
                  <a:lnTo>
                    <a:pt x="11230" y="653"/>
                  </a:lnTo>
                  <a:lnTo>
                    <a:pt x="11205" y="660"/>
                  </a:lnTo>
                  <a:lnTo>
                    <a:pt x="11179" y="664"/>
                  </a:lnTo>
                  <a:lnTo>
                    <a:pt x="11152" y="665"/>
                  </a:lnTo>
                  <a:lnTo>
                    <a:pt x="11125" y="664"/>
                  </a:lnTo>
                  <a:lnTo>
                    <a:pt x="11099" y="660"/>
                  </a:lnTo>
                  <a:lnTo>
                    <a:pt x="11075" y="653"/>
                  </a:lnTo>
                  <a:lnTo>
                    <a:pt x="11051" y="644"/>
                  </a:lnTo>
                  <a:lnTo>
                    <a:pt x="11030" y="633"/>
                  </a:lnTo>
                  <a:lnTo>
                    <a:pt x="11009" y="619"/>
                  </a:lnTo>
                  <a:lnTo>
                    <a:pt x="10991" y="603"/>
                  </a:lnTo>
                  <a:lnTo>
                    <a:pt x="10974" y="584"/>
                  </a:lnTo>
                  <a:lnTo>
                    <a:pt x="10959" y="562"/>
                  </a:lnTo>
                  <a:lnTo>
                    <a:pt x="10946" y="541"/>
                  </a:lnTo>
                  <a:lnTo>
                    <a:pt x="10934" y="517"/>
                  </a:lnTo>
                  <a:lnTo>
                    <a:pt x="10925" y="493"/>
                  </a:lnTo>
                  <a:lnTo>
                    <a:pt x="10919" y="467"/>
                  </a:lnTo>
                  <a:lnTo>
                    <a:pt x="10914" y="440"/>
                  </a:lnTo>
                  <a:lnTo>
                    <a:pt x="10911" y="410"/>
                  </a:lnTo>
                  <a:lnTo>
                    <a:pt x="10909" y="380"/>
                  </a:lnTo>
                  <a:lnTo>
                    <a:pt x="10911" y="350"/>
                  </a:lnTo>
                  <a:lnTo>
                    <a:pt x="10914" y="322"/>
                  </a:lnTo>
                  <a:lnTo>
                    <a:pt x="10919" y="293"/>
                  </a:lnTo>
                  <a:lnTo>
                    <a:pt x="10925" y="268"/>
                  </a:lnTo>
                  <a:lnTo>
                    <a:pt x="10934" y="243"/>
                  </a:lnTo>
                  <a:lnTo>
                    <a:pt x="10946" y="220"/>
                  </a:lnTo>
                  <a:lnTo>
                    <a:pt x="10959" y="198"/>
                  </a:lnTo>
                  <a:lnTo>
                    <a:pt x="10974" y="178"/>
                  </a:lnTo>
                  <a:lnTo>
                    <a:pt x="10991" y="158"/>
                  </a:lnTo>
                  <a:lnTo>
                    <a:pt x="11010" y="142"/>
                  </a:lnTo>
                  <a:lnTo>
                    <a:pt x="11030" y="127"/>
                  </a:lnTo>
                  <a:lnTo>
                    <a:pt x="11051" y="116"/>
                  </a:lnTo>
                  <a:lnTo>
                    <a:pt x="11075" y="107"/>
                  </a:lnTo>
                  <a:lnTo>
                    <a:pt x="11099" y="100"/>
                  </a:lnTo>
                  <a:lnTo>
                    <a:pt x="11125" y="97"/>
                  </a:lnTo>
                  <a:lnTo>
                    <a:pt x="11152" y="95"/>
                  </a:lnTo>
                  <a:lnTo>
                    <a:pt x="11179" y="97"/>
                  </a:lnTo>
                  <a:lnTo>
                    <a:pt x="11205" y="100"/>
                  </a:lnTo>
                  <a:lnTo>
                    <a:pt x="11229" y="107"/>
                  </a:lnTo>
                  <a:lnTo>
                    <a:pt x="11252" y="116"/>
                  </a:lnTo>
                  <a:lnTo>
                    <a:pt x="11273" y="127"/>
                  </a:lnTo>
                  <a:lnTo>
                    <a:pt x="11294" y="142"/>
                  </a:lnTo>
                  <a:lnTo>
                    <a:pt x="11313" y="158"/>
                  </a:lnTo>
                  <a:lnTo>
                    <a:pt x="11331" y="178"/>
                  </a:lnTo>
                  <a:lnTo>
                    <a:pt x="11346" y="198"/>
                  </a:lnTo>
                  <a:lnTo>
                    <a:pt x="11358" y="220"/>
                  </a:lnTo>
                  <a:lnTo>
                    <a:pt x="11370" y="243"/>
                  </a:lnTo>
                  <a:lnTo>
                    <a:pt x="11379" y="268"/>
                  </a:lnTo>
                  <a:lnTo>
                    <a:pt x="11386" y="293"/>
                  </a:lnTo>
                  <a:lnTo>
                    <a:pt x="11390" y="322"/>
                  </a:lnTo>
                  <a:lnTo>
                    <a:pt x="11394" y="350"/>
                  </a:lnTo>
                  <a:lnTo>
                    <a:pt x="11395" y="380"/>
                  </a:lnTo>
                  <a:close/>
                  <a:moveTo>
                    <a:pt x="12075" y="548"/>
                  </a:moveTo>
                  <a:lnTo>
                    <a:pt x="12074" y="522"/>
                  </a:lnTo>
                  <a:lnTo>
                    <a:pt x="12070" y="498"/>
                  </a:lnTo>
                  <a:lnTo>
                    <a:pt x="12063" y="475"/>
                  </a:lnTo>
                  <a:lnTo>
                    <a:pt x="12054" y="452"/>
                  </a:lnTo>
                  <a:lnTo>
                    <a:pt x="12043" y="432"/>
                  </a:lnTo>
                  <a:lnTo>
                    <a:pt x="12029" y="412"/>
                  </a:lnTo>
                  <a:lnTo>
                    <a:pt x="12012" y="392"/>
                  </a:lnTo>
                  <a:lnTo>
                    <a:pt x="11993" y="374"/>
                  </a:lnTo>
                  <a:lnTo>
                    <a:pt x="11973" y="361"/>
                  </a:lnTo>
                  <a:lnTo>
                    <a:pt x="11941" y="342"/>
                  </a:lnTo>
                  <a:lnTo>
                    <a:pt x="11840" y="286"/>
                  </a:lnTo>
                  <a:lnTo>
                    <a:pt x="11821" y="274"/>
                  </a:lnTo>
                  <a:lnTo>
                    <a:pt x="11804" y="263"/>
                  </a:lnTo>
                  <a:lnTo>
                    <a:pt x="11789" y="252"/>
                  </a:lnTo>
                  <a:lnTo>
                    <a:pt x="11778" y="241"/>
                  </a:lnTo>
                  <a:lnTo>
                    <a:pt x="11769" y="230"/>
                  </a:lnTo>
                  <a:lnTo>
                    <a:pt x="11762" y="219"/>
                  </a:lnTo>
                  <a:lnTo>
                    <a:pt x="11760" y="214"/>
                  </a:lnTo>
                  <a:lnTo>
                    <a:pt x="11757" y="208"/>
                  </a:lnTo>
                  <a:lnTo>
                    <a:pt x="11756" y="198"/>
                  </a:lnTo>
                  <a:lnTo>
                    <a:pt x="11759" y="178"/>
                  </a:lnTo>
                  <a:lnTo>
                    <a:pt x="11765" y="160"/>
                  </a:lnTo>
                  <a:lnTo>
                    <a:pt x="11777" y="142"/>
                  </a:lnTo>
                  <a:lnTo>
                    <a:pt x="11785" y="134"/>
                  </a:lnTo>
                  <a:lnTo>
                    <a:pt x="11793" y="126"/>
                  </a:lnTo>
                  <a:lnTo>
                    <a:pt x="11812" y="111"/>
                  </a:lnTo>
                  <a:lnTo>
                    <a:pt x="11822" y="106"/>
                  </a:lnTo>
                  <a:lnTo>
                    <a:pt x="11833" y="101"/>
                  </a:lnTo>
                  <a:lnTo>
                    <a:pt x="11857" y="95"/>
                  </a:lnTo>
                  <a:lnTo>
                    <a:pt x="11884" y="93"/>
                  </a:lnTo>
                  <a:lnTo>
                    <a:pt x="11908" y="95"/>
                  </a:lnTo>
                  <a:lnTo>
                    <a:pt x="11940" y="101"/>
                  </a:lnTo>
                  <a:lnTo>
                    <a:pt x="12029" y="127"/>
                  </a:lnTo>
                  <a:lnTo>
                    <a:pt x="12048" y="26"/>
                  </a:lnTo>
                  <a:lnTo>
                    <a:pt x="12007" y="14"/>
                  </a:lnTo>
                  <a:lnTo>
                    <a:pt x="11966" y="7"/>
                  </a:lnTo>
                  <a:lnTo>
                    <a:pt x="11925" y="1"/>
                  </a:lnTo>
                  <a:lnTo>
                    <a:pt x="11884" y="0"/>
                  </a:lnTo>
                  <a:lnTo>
                    <a:pt x="11862" y="1"/>
                  </a:lnTo>
                  <a:lnTo>
                    <a:pt x="11840" y="3"/>
                  </a:lnTo>
                  <a:lnTo>
                    <a:pt x="11819" y="7"/>
                  </a:lnTo>
                  <a:lnTo>
                    <a:pt x="11798" y="11"/>
                  </a:lnTo>
                  <a:lnTo>
                    <a:pt x="11760" y="27"/>
                  </a:lnTo>
                  <a:lnTo>
                    <a:pt x="11742" y="37"/>
                  </a:lnTo>
                  <a:lnTo>
                    <a:pt x="11723" y="48"/>
                  </a:lnTo>
                  <a:lnTo>
                    <a:pt x="11705" y="63"/>
                  </a:lnTo>
                  <a:lnTo>
                    <a:pt x="11691" y="77"/>
                  </a:lnTo>
                  <a:lnTo>
                    <a:pt x="11677" y="94"/>
                  </a:lnTo>
                  <a:lnTo>
                    <a:pt x="11666" y="113"/>
                  </a:lnTo>
                  <a:lnTo>
                    <a:pt x="11658" y="133"/>
                  </a:lnTo>
                  <a:lnTo>
                    <a:pt x="11652" y="153"/>
                  </a:lnTo>
                  <a:lnTo>
                    <a:pt x="11647" y="174"/>
                  </a:lnTo>
                  <a:lnTo>
                    <a:pt x="11646" y="198"/>
                  </a:lnTo>
                  <a:lnTo>
                    <a:pt x="11649" y="224"/>
                  </a:lnTo>
                  <a:lnTo>
                    <a:pt x="11652" y="236"/>
                  </a:lnTo>
                  <a:lnTo>
                    <a:pt x="11655" y="248"/>
                  </a:lnTo>
                  <a:lnTo>
                    <a:pt x="11667" y="273"/>
                  </a:lnTo>
                  <a:lnTo>
                    <a:pt x="11681" y="296"/>
                  </a:lnTo>
                  <a:lnTo>
                    <a:pt x="11701" y="318"/>
                  </a:lnTo>
                  <a:lnTo>
                    <a:pt x="11726" y="340"/>
                  </a:lnTo>
                  <a:lnTo>
                    <a:pt x="11754" y="360"/>
                  </a:lnTo>
                  <a:lnTo>
                    <a:pt x="11786" y="379"/>
                  </a:lnTo>
                  <a:lnTo>
                    <a:pt x="11824" y="399"/>
                  </a:lnTo>
                  <a:lnTo>
                    <a:pt x="11863" y="418"/>
                  </a:lnTo>
                  <a:lnTo>
                    <a:pt x="11905" y="445"/>
                  </a:lnTo>
                  <a:lnTo>
                    <a:pt x="11922" y="458"/>
                  </a:lnTo>
                  <a:lnTo>
                    <a:pt x="11934" y="470"/>
                  </a:lnTo>
                  <a:lnTo>
                    <a:pt x="11941" y="479"/>
                  </a:lnTo>
                  <a:lnTo>
                    <a:pt x="11948" y="488"/>
                  </a:lnTo>
                  <a:lnTo>
                    <a:pt x="11958" y="506"/>
                  </a:lnTo>
                  <a:lnTo>
                    <a:pt x="11964" y="526"/>
                  </a:lnTo>
                  <a:lnTo>
                    <a:pt x="11966" y="548"/>
                  </a:lnTo>
                  <a:lnTo>
                    <a:pt x="11963" y="571"/>
                  </a:lnTo>
                  <a:lnTo>
                    <a:pt x="11955" y="594"/>
                  </a:lnTo>
                  <a:lnTo>
                    <a:pt x="11941" y="614"/>
                  </a:lnTo>
                  <a:lnTo>
                    <a:pt x="11922" y="631"/>
                  </a:lnTo>
                  <a:lnTo>
                    <a:pt x="11898" y="646"/>
                  </a:lnTo>
                  <a:lnTo>
                    <a:pt x="11884" y="651"/>
                  </a:lnTo>
                  <a:lnTo>
                    <a:pt x="11871" y="657"/>
                  </a:lnTo>
                  <a:lnTo>
                    <a:pt x="11856" y="660"/>
                  </a:lnTo>
                  <a:lnTo>
                    <a:pt x="11840" y="662"/>
                  </a:lnTo>
                  <a:lnTo>
                    <a:pt x="11807" y="665"/>
                  </a:lnTo>
                  <a:lnTo>
                    <a:pt x="11770" y="662"/>
                  </a:lnTo>
                  <a:lnTo>
                    <a:pt x="11753" y="659"/>
                  </a:lnTo>
                  <a:lnTo>
                    <a:pt x="11735" y="656"/>
                  </a:lnTo>
                  <a:lnTo>
                    <a:pt x="11702" y="644"/>
                  </a:lnTo>
                  <a:lnTo>
                    <a:pt x="11670" y="629"/>
                  </a:lnTo>
                  <a:lnTo>
                    <a:pt x="11655" y="729"/>
                  </a:lnTo>
                  <a:lnTo>
                    <a:pt x="11703" y="745"/>
                  </a:lnTo>
                  <a:lnTo>
                    <a:pt x="11734" y="752"/>
                  </a:lnTo>
                  <a:lnTo>
                    <a:pt x="11747" y="755"/>
                  </a:lnTo>
                  <a:lnTo>
                    <a:pt x="11765" y="757"/>
                  </a:lnTo>
                  <a:lnTo>
                    <a:pt x="11807" y="758"/>
                  </a:lnTo>
                  <a:lnTo>
                    <a:pt x="11833" y="757"/>
                  </a:lnTo>
                  <a:lnTo>
                    <a:pt x="11858" y="755"/>
                  </a:lnTo>
                  <a:lnTo>
                    <a:pt x="11882" y="751"/>
                  </a:lnTo>
                  <a:lnTo>
                    <a:pt x="11905" y="747"/>
                  </a:lnTo>
                  <a:lnTo>
                    <a:pt x="11926" y="740"/>
                  </a:lnTo>
                  <a:lnTo>
                    <a:pt x="11947" y="732"/>
                  </a:lnTo>
                  <a:lnTo>
                    <a:pt x="11967" y="723"/>
                  </a:lnTo>
                  <a:lnTo>
                    <a:pt x="11985" y="712"/>
                  </a:lnTo>
                  <a:lnTo>
                    <a:pt x="12007" y="696"/>
                  </a:lnTo>
                  <a:lnTo>
                    <a:pt x="12025" y="680"/>
                  </a:lnTo>
                  <a:lnTo>
                    <a:pt x="12041" y="661"/>
                  </a:lnTo>
                  <a:lnTo>
                    <a:pt x="12053" y="642"/>
                  </a:lnTo>
                  <a:lnTo>
                    <a:pt x="12062" y="621"/>
                  </a:lnTo>
                  <a:lnTo>
                    <a:pt x="12070" y="598"/>
                  </a:lnTo>
                  <a:lnTo>
                    <a:pt x="12074" y="574"/>
                  </a:lnTo>
                  <a:lnTo>
                    <a:pt x="12075" y="548"/>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8" name="Freeform 11"/>
            <p:cNvSpPr>
              <a:spLocks noEditPoints="1"/>
            </p:cNvSpPr>
            <p:nvPr userDrawn="1"/>
          </p:nvSpPr>
          <p:spPr bwMode="auto">
            <a:xfrm>
              <a:off x="1201" y="2206"/>
              <a:ext cx="1271" cy="124"/>
            </a:xfrm>
            <a:custGeom>
              <a:avLst/>
              <a:gdLst/>
              <a:ahLst/>
              <a:cxnLst>
                <a:cxn ang="0">
                  <a:pos x="331" y="91"/>
                </a:cxn>
                <a:cxn ang="0">
                  <a:pos x="814" y="635"/>
                </a:cxn>
                <a:cxn ang="0">
                  <a:pos x="1849" y="635"/>
                </a:cxn>
                <a:cxn ang="0">
                  <a:pos x="1793" y="617"/>
                </a:cxn>
                <a:cxn ang="0">
                  <a:pos x="1715" y="480"/>
                </a:cxn>
                <a:cxn ang="0">
                  <a:pos x="1678" y="354"/>
                </a:cxn>
                <a:cxn ang="0">
                  <a:pos x="1757" y="288"/>
                </a:cxn>
                <a:cxn ang="0">
                  <a:pos x="1789" y="203"/>
                </a:cxn>
                <a:cxn ang="0">
                  <a:pos x="1778" y="120"/>
                </a:cxn>
                <a:cxn ang="0">
                  <a:pos x="1732" y="57"/>
                </a:cxn>
                <a:cxn ang="0">
                  <a:pos x="1653" y="12"/>
                </a:cxn>
                <a:cxn ang="0">
                  <a:pos x="1318" y="0"/>
                </a:cxn>
                <a:cxn ang="0">
                  <a:pos x="1535" y="411"/>
                </a:cxn>
                <a:cxn ang="0">
                  <a:pos x="1581" y="450"/>
                </a:cxn>
                <a:cxn ang="0">
                  <a:pos x="1697" y="665"/>
                </a:cxn>
                <a:cxn ang="0">
                  <a:pos x="1765" y="717"/>
                </a:cxn>
                <a:cxn ang="0">
                  <a:pos x="1677" y="190"/>
                </a:cxn>
                <a:cxn ang="0">
                  <a:pos x="1646" y="266"/>
                </a:cxn>
                <a:cxn ang="0">
                  <a:pos x="1584" y="309"/>
                </a:cxn>
                <a:cxn ang="0">
                  <a:pos x="1559" y="91"/>
                </a:cxn>
                <a:cxn ang="0">
                  <a:pos x="1645" y="123"/>
                </a:cxn>
                <a:cxn ang="0">
                  <a:pos x="1673" y="167"/>
                </a:cxn>
                <a:cxn ang="0">
                  <a:pos x="1902" y="0"/>
                </a:cxn>
                <a:cxn ang="0">
                  <a:pos x="3146" y="729"/>
                </a:cxn>
                <a:cxn ang="0">
                  <a:pos x="3148" y="91"/>
                </a:cxn>
                <a:cxn ang="0">
                  <a:pos x="3646" y="729"/>
                </a:cxn>
                <a:cxn ang="0">
                  <a:pos x="4650" y="276"/>
                </a:cxn>
                <a:cxn ang="0">
                  <a:pos x="4596" y="150"/>
                </a:cxn>
                <a:cxn ang="0">
                  <a:pos x="4510" y="62"/>
                </a:cxn>
                <a:cxn ang="0">
                  <a:pos x="4381" y="6"/>
                </a:cxn>
                <a:cxn ang="0">
                  <a:pos x="4326" y="729"/>
                </a:cxn>
                <a:cxn ang="0">
                  <a:pos x="4465" y="695"/>
                </a:cxn>
                <a:cxn ang="0">
                  <a:pos x="4575" y="609"/>
                </a:cxn>
                <a:cxn ang="0">
                  <a:pos x="4635" y="507"/>
                </a:cxn>
                <a:cxn ang="0">
                  <a:pos x="4659" y="368"/>
                </a:cxn>
                <a:cxn ang="0">
                  <a:pos x="4539" y="459"/>
                </a:cxn>
                <a:cxn ang="0">
                  <a:pos x="4494" y="546"/>
                </a:cxn>
                <a:cxn ang="0">
                  <a:pos x="4417" y="611"/>
                </a:cxn>
                <a:cxn ang="0">
                  <a:pos x="4320" y="635"/>
                </a:cxn>
                <a:cxn ang="0">
                  <a:pos x="4359" y="98"/>
                </a:cxn>
                <a:cxn ang="0">
                  <a:pos x="4443" y="136"/>
                </a:cxn>
                <a:cxn ang="0">
                  <a:pos x="4507" y="208"/>
                </a:cxn>
                <a:cxn ang="0">
                  <a:pos x="4546" y="301"/>
                </a:cxn>
                <a:cxn ang="0">
                  <a:pos x="4825" y="0"/>
                </a:cxn>
                <a:cxn ang="0">
                  <a:pos x="4931" y="302"/>
                </a:cxn>
                <a:cxn ang="0">
                  <a:pos x="5583" y="0"/>
                </a:cxn>
                <a:cxn ang="0">
                  <a:pos x="6765" y="527"/>
                </a:cxn>
                <a:cxn ang="0">
                  <a:pos x="6652" y="571"/>
                </a:cxn>
                <a:cxn ang="0">
                  <a:pos x="6604" y="632"/>
                </a:cxn>
                <a:cxn ang="0">
                  <a:pos x="6507" y="649"/>
                </a:cxn>
                <a:cxn ang="0">
                  <a:pos x="6487" y="731"/>
                </a:cxn>
                <a:cxn ang="0">
                  <a:pos x="6590" y="741"/>
                </a:cxn>
                <a:cxn ang="0">
                  <a:pos x="6676" y="713"/>
                </a:cxn>
                <a:cxn ang="0">
                  <a:pos x="6731" y="658"/>
                </a:cxn>
                <a:cxn ang="0">
                  <a:pos x="6762" y="572"/>
                </a:cxn>
                <a:cxn ang="0">
                  <a:pos x="6884" y="729"/>
                </a:cxn>
                <a:cxn ang="0">
                  <a:pos x="7256" y="100"/>
                </a:cxn>
              </a:cxnLst>
              <a:rect l="0" t="0" r="r" b="b"/>
              <a:pathLst>
                <a:path w="7628" h="742">
                  <a:moveTo>
                    <a:pt x="555" y="91"/>
                  </a:moveTo>
                  <a:lnTo>
                    <a:pt x="555" y="0"/>
                  </a:lnTo>
                  <a:lnTo>
                    <a:pt x="0" y="0"/>
                  </a:lnTo>
                  <a:lnTo>
                    <a:pt x="0" y="91"/>
                  </a:lnTo>
                  <a:lnTo>
                    <a:pt x="224" y="91"/>
                  </a:lnTo>
                  <a:lnTo>
                    <a:pt x="224" y="729"/>
                  </a:lnTo>
                  <a:lnTo>
                    <a:pt x="331" y="729"/>
                  </a:lnTo>
                  <a:lnTo>
                    <a:pt x="331" y="91"/>
                  </a:lnTo>
                  <a:lnTo>
                    <a:pt x="555" y="91"/>
                  </a:lnTo>
                  <a:close/>
                  <a:moveTo>
                    <a:pt x="1121" y="91"/>
                  </a:moveTo>
                  <a:lnTo>
                    <a:pt x="1121" y="0"/>
                  </a:lnTo>
                  <a:lnTo>
                    <a:pt x="707" y="0"/>
                  </a:lnTo>
                  <a:lnTo>
                    <a:pt x="707" y="729"/>
                  </a:lnTo>
                  <a:lnTo>
                    <a:pt x="1120" y="729"/>
                  </a:lnTo>
                  <a:lnTo>
                    <a:pt x="1120" y="635"/>
                  </a:lnTo>
                  <a:lnTo>
                    <a:pt x="814" y="635"/>
                  </a:lnTo>
                  <a:lnTo>
                    <a:pt x="814" y="396"/>
                  </a:lnTo>
                  <a:lnTo>
                    <a:pt x="1094" y="396"/>
                  </a:lnTo>
                  <a:lnTo>
                    <a:pt x="1094" y="302"/>
                  </a:lnTo>
                  <a:lnTo>
                    <a:pt x="814" y="302"/>
                  </a:lnTo>
                  <a:lnTo>
                    <a:pt x="814" y="91"/>
                  </a:lnTo>
                  <a:lnTo>
                    <a:pt x="1121" y="91"/>
                  </a:lnTo>
                  <a:close/>
                  <a:moveTo>
                    <a:pt x="1849" y="729"/>
                  </a:moveTo>
                  <a:lnTo>
                    <a:pt x="1849" y="635"/>
                  </a:lnTo>
                  <a:lnTo>
                    <a:pt x="1827" y="635"/>
                  </a:lnTo>
                  <a:lnTo>
                    <a:pt x="1823" y="635"/>
                  </a:lnTo>
                  <a:lnTo>
                    <a:pt x="1818" y="634"/>
                  </a:lnTo>
                  <a:lnTo>
                    <a:pt x="1813" y="632"/>
                  </a:lnTo>
                  <a:lnTo>
                    <a:pt x="1808" y="630"/>
                  </a:lnTo>
                  <a:lnTo>
                    <a:pt x="1804" y="626"/>
                  </a:lnTo>
                  <a:lnTo>
                    <a:pt x="1798" y="622"/>
                  </a:lnTo>
                  <a:lnTo>
                    <a:pt x="1793" y="617"/>
                  </a:lnTo>
                  <a:lnTo>
                    <a:pt x="1788" y="611"/>
                  </a:lnTo>
                  <a:lnTo>
                    <a:pt x="1783" y="605"/>
                  </a:lnTo>
                  <a:lnTo>
                    <a:pt x="1778" y="597"/>
                  </a:lnTo>
                  <a:lnTo>
                    <a:pt x="1767" y="580"/>
                  </a:lnTo>
                  <a:lnTo>
                    <a:pt x="1756" y="560"/>
                  </a:lnTo>
                  <a:lnTo>
                    <a:pt x="1743" y="537"/>
                  </a:lnTo>
                  <a:lnTo>
                    <a:pt x="1730" y="507"/>
                  </a:lnTo>
                  <a:lnTo>
                    <a:pt x="1715" y="480"/>
                  </a:lnTo>
                  <a:lnTo>
                    <a:pt x="1703" y="454"/>
                  </a:lnTo>
                  <a:lnTo>
                    <a:pt x="1689" y="433"/>
                  </a:lnTo>
                  <a:lnTo>
                    <a:pt x="1677" y="413"/>
                  </a:lnTo>
                  <a:lnTo>
                    <a:pt x="1665" y="396"/>
                  </a:lnTo>
                  <a:lnTo>
                    <a:pt x="1654" y="382"/>
                  </a:lnTo>
                  <a:lnTo>
                    <a:pt x="1644" y="371"/>
                  </a:lnTo>
                  <a:lnTo>
                    <a:pt x="1661" y="362"/>
                  </a:lnTo>
                  <a:lnTo>
                    <a:pt x="1678" y="354"/>
                  </a:lnTo>
                  <a:lnTo>
                    <a:pt x="1692" y="344"/>
                  </a:lnTo>
                  <a:lnTo>
                    <a:pt x="1707" y="335"/>
                  </a:lnTo>
                  <a:lnTo>
                    <a:pt x="1721" y="325"/>
                  </a:lnTo>
                  <a:lnTo>
                    <a:pt x="1726" y="320"/>
                  </a:lnTo>
                  <a:lnTo>
                    <a:pt x="1732" y="315"/>
                  </a:lnTo>
                  <a:lnTo>
                    <a:pt x="1743" y="305"/>
                  </a:lnTo>
                  <a:lnTo>
                    <a:pt x="1753" y="293"/>
                  </a:lnTo>
                  <a:lnTo>
                    <a:pt x="1757" y="288"/>
                  </a:lnTo>
                  <a:lnTo>
                    <a:pt x="1762" y="281"/>
                  </a:lnTo>
                  <a:lnTo>
                    <a:pt x="1768" y="270"/>
                  </a:lnTo>
                  <a:lnTo>
                    <a:pt x="1775" y="257"/>
                  </a:lnTo>
                  <a:lnTo>
                    <a:pt x="1780" y="244"/>
                  </a:lnTo>
                  <a:lnTo>
                    <a:pt x="1784" y="231"/>
                  </a:lnTo>
                  <a:lnTo>
                    <a:pt x="1787" y="218"/>
                  </a:lnTo>
                  <a:lnTo>
                    <a:pt x="1788" y="211"/>
                  </a:lnTo>
                  <a:lnTo>
                    <a:pt x="1789" y="203"/>
                  </a:lnTo>
                  <a:lnTo>
                    <a:pt x="1789" y="190"/>
                  </a:lnTo>
                  <a:lnTo>
                    <a:pt x="1789" y="179"/>
                  </a:lnTo>
                  <a:lnTo>
                    <a:pt x="1788" y="168"/>
                  </a:lnTo>
                  <a:lnTo>
                    <a:pt x="1787" y="157"/>
                  </a:lnTo>
                  <a:lnTo>
                    <a:pt x="1785" y="148"/>
                  </a:lnTo>
                  <a:lnTo>
                    <a:pt x="1783" y="138"/>
                  </a:lnTo>
                  <a:lnTo>
                    <a:pt x="1780" y="129"/>
                  </a:lnTo>
                  <a:lnTo>
                    <a:pt x="1778" y="120"/>
                  </a:lnTo>
                  <a:lnTo>
                    <a:pt x="1773" y="111"/>
                  </a:lnTo>
                  <a:lnTo>
                    <a:pt x="1768" y="102"/>
                  </a:lnTo>
                  <a:lnTo>
                    <a:pt x="1764" y="94"/>
                  </a:lnTo>
                  <a:lnTo>
                    <a:pt x="1759" y="86"/>
                  </a:lnTo>
                  <a:lnTo>
                    <a:pt x="1753" y="78"/>
                  </a:lnTo>
                  <a:lnTo>
                    <a:pt x="1747" y="72"/>
                  </a:lnTo>
                  <a:lnTo>
                    <a:pt x="1740" y="64"/>
                  </a:lnTo>
                  <a:lnTo>
                    <a:pt x="1732" y="57"/>
                  </a:lnTo>
                  <a:lnTo>
                    <a:pt x="1724" y="51"/>
                  </a:lnTo>
                  <a:lnTo>
                    <a:pt x="1716" y="45"/>
                  </a:lnTo>
                  <a:lnTo>
                    <a:pt x="1708" y="39"/>
                  </a:lnTo>
                  <a:lnTo>
                    <a:pt x="1699" y="33"/>
                  </a:lnTo>
                  <a:lnTo>
                    <a:pt x="1691" y="29"/>
                  </a:lnTo>
                  <a:lnTo>
                    <a:pt x="1682" y="23"/>
                  </a:lnTo>
                  <a:lnTo>
                    <a:pt x="1672" y="20"/>
                  </a:lnTo>
                  <a:lnTo>
                    <a:pt x="1653" y="12"/>
                  </a:lnTo>
                  <a:lnTo>
                    <a:pt x="1643" y="10"/>
                  </a:lnTo>
                  <a:lnTo>
                    <a:pt x="1632" y="6"/>
                  </a:lnTo>
                  <a:lnTo>
                    <a:pt x="1621" y="4"/>
                  </a:lnTo>
                  <a:lnTo>
                    <a:pt x="1610" y="3"/>
                  </a:lnTo>
                  <a:lnTo>
                    <a:pt x="1598" y="2"/>
                  </a:lnTo>
                  <a:lnTo>
                    <a:pt x="1587" y="1"/>
                  </a:lnTo>
                  <a:lnTo>
                    <a:pt x="1563" y="0"/>
                  </a:lnTo>
                  <a:lnTo>
                    <a:pt x="1318" y="0"/>
                  </a:lnTo>
                  <a:lnTo>
                    <a:pt x="1318" y="729"/>
                  </a:lnTo>
                  <a:lnTo>
                    <a:pt x="1426" y="729"/>
                  </a:lnTo>
                  <a:lnTo>
                    <a:pt x="1426" y="406"/>
                  </a:lnTo>
                  <a:lnTo>
                    <a:pt x="1508" y="406"/>
                  </a:lnTo>
                  <a:lnTo>
                    <a:pt x="1515" y="407"/>
                  </a:lnTo>
                  <a:lnTo>
                    <a:pt x="1521" y="407"/>
                  </a:lnTo>
                  <a:lnTo>
                    <a:pt x="1528" y="409"/>
                  </a:lnTo>
                  <a:lnTo>
                    <a:pt x="1535" y="411"/>
                  </a:lnTo>
                  <a:lnTo>
                    <a:pt x="1542" y="415"/>
                  </a:lnTo>
                  <a:lnTo>
                    <a:pt x="1549" y="418"/>
                  </a:lnTo>
                  <a:lnTo>
                    <a:pt x="1554" y="423"/>
                  </a:lnTo>
                  <a:lnTo>
                    <a:pt x="1561" y="427"/>
                  </a:lnTo>
                  <a:lnTo>
                    <a:pt x="1567" y="433"/>
                  </a:lnTo>
                  <a:lnTo>
                    <a:pt x="1573" y="440"/>
                  </a:lnTo>
                  <a:lnTo>
                    <a:pt x="1579" y="446"/>
                  </a:lnTo>
                  <a:lnTo>
                    <a:pt x="1581" y="450"/>
                  </a:lnTo>
                  <a:lnTo>
                    <a:pt x="1585" y="453"/>
                  </a:lnTo>
                  <a:lnTo>
                    <a:pt x="1590" y="462"/>
                  </a:lnTo>
                  <a:lnTo>
                    <a:pt x="1596" y="470"/>
                  </a:lnTo>
                  <a:lnTo>
                    <a:pt x="1606" y="490"/>
                  </a:lnTo>
                  <a:lnTo>
                    <a:pt x="1645" y="568"/>
                  </a:lnTo>
                  <a:lnTo>
                    <a:pt x="1682" y="645"/>
                  </a:lnTo>
                  <a:lnTo>
                    <a:pt x="1689" y="656"/>
                  </a:lnTo>
                  <a:lnTo>
                    <a:pt x="1697" y="665"/>
                  </a:lnTo>
                  <a:lnTo>
                    <a:pt x="1705" y="674"/>
                  </a:lnTo>
                  <a:lnTo>
                    <a:pt x="1713" y="681"/>
                  </a:lnTo>
                  <a:lnTo>
                    <a:pt x="1721" y="689"/>
                  </a:lnTo>
                  <a:lnTo>
                    <a:pt x="1729" y="696"/>
                  </a:lnTo>
                  <a:lnTo>
                    <a:pt x="1738" y="702"/>
                  </a:lnTo>
                  <a:lnTo>
                    <a:pt x="1747" y="707"/>
                  </a:lnTo>
                  <a:lnTo>
                    <a:pt x="1756" y="713"/>
                  </a:lnTo>
                  <a:lnTo>
                    <a:pt x="1765" y="717"/>
                  </a:lnTo>
                  <a:lnTo>
                    <a:pt x="1775" y="721"/>
                  </a:lnTo>
                  <a:lnTo>
                    <a:pt x="1784" y="723"/>
                  </a:lnTo>
                  <a:lnTo>
                    <a:pt x="1795" y="725"/>
                  </a:lnTo>
                  <a:lnTo>
                    <a:pt x="1806" y="728"/>
                  </a:lnTo>
                  <a:lnTo>
                    <a:pt x="1816" y="729"/>
                  </a:lnTo>
                  <a:lnTo>
                    <a:pt x="1827" y="729"/>
                  </a:lnTo>
                  <a:lnTo>
                    <a:pt x="1849" y="729"/>
                  </a:lnTo>
                  <a:close/>
                  <a:moveTo>
                    <a:pt x="1677" y="190"/>
                  </a:moveTo>
                  <a:lnTo>
                    <a:pt x="1675" y="201"/>
                  </a:lnTo>
                  <a:lnTo>
                    <a:pt x="1674" y="213"/>
                  </a:lnTo>
                  <a:lnTo>
                    <a:pt x="1672" y="219"/>
                  </a:lnTo>
                  <a:lnTo>
                    <a:pt x="1671" y="225"/>
                  </a:lnTo>
                  <a:lnTo>
                    <a:pt x="1666" y="236"/>
                  </a:lnTo>
                  <a:lnTo>
                    <a:pt x="1661" y="246"/>
                  </a:lnTo>
                  <a:lnTo>
                    <a:pt x="1654" y="257"/>
                  </a:lnTo>
                  <a:lnTo>
                    <a:pt x="1646" y="266"/>
                  </a:lnTo>
                  <a:lnTo>
                    <a:pt x="1641" y="272"/>
                  </a:lnTo>
                  <a:lnTo>
                    <a:pt x="1637" y="276"/>
                  </a:lnTo>
                  <a:lnTo>
                    <a:pt x="1628" y="285"/>
                  </a:lnTo>
                  <a:lnTo>
                    <a:pt x="1618" y="292"/>
                  </a:lnTo>
                  <a:lnTo>
                    <a:pt x="1606" y="299"/>
                  </a:lnTo>
                  <a:lnTo>
                    <a:pt x="1595" y="305"/>
                  </a:lnTo>
                  <a:lnTo>
                    <a:pt x="1589" y="307"/>
                  </a:lnTo>
                  <a:lnTo>
                    <a:pt x="1584" y="309"/>
                  </a:lnTo>
                  <a:lnTo>
                    <a:pt x="1578" y="310"/>
                  </a:lnTo>
                  <a:lnTo>
                    <a:pt x="1571" y="311"/>
                  </a:lnTo>
                  <a:lnTo>
                    <a:pt x="1559" y="314"/>
                  </a:lnTo>
                  <a:lnTo>
                    <a:pt x="1545" y="314"/>
                  </a:lnTo>
                  <a:lnTo>
                    <a:pt x="1426" y="314"/>
                  </a:lnTo>
                  <a:lnTo>
                    <a:pt x="1426" y="91"/>
                  </a:lnTo>
                  <a:lnTo>
                    <a:pt x="1545" y="91"/>
                  </a:lnTo>
                  <a:lnTo>
                    <a:pt x="1559" y="91"/>
                  </a:lnTo>
                  <a:lnTo>
                    <a:pt x="1570" y="92"/>
                  </a:lnTo>
                  <a:lnTo>
                    <a:pt x="1583" y="94"/>
                  </a:lnTo>
                  <a:lnTo>
                    <a:pt x="1594" y="98"/>
                  </a:lnTo>
                  <a:lnTo>
                    <a:pt x="1605" y="101"/>
                  </a:lnTo>
                  <a:lnTo>
                    <a:pt x="1615" y="105"/>
                  </a:lnTo>
                  <a:lnTo>
                    <a:pt x="1626" y="110"/>
                  </a:lnTo>
                  <a:lnTo>
                    <a:pt x="1635" y="116"/>
                  </a:lnTo>
                  <a:lnTo>
                    <a:pt x="1645" y="123"/>
                  </a:lnTo>
                  <a:lnTo>
                    <a:pt x="1649" y="127"/>
                  </a:lnTo>
                  <a:lnTo>
                    <a:pt x="1653" y="131"/>
                  </a:lnTo>
                  <a:lnTo>
                    <a:pt x="1660" y="139"/>
                  </a:lnTo>
                  <a:lnTo>
                    <a:pt x="1663" y="144"/>
                  </a:lnTo>
                  <a:lnTo>
                    <a:pt x="1666" y="148"/>
                  </a:lnTo>
                  <a:lnTo>
                    <a:pt x="1671" y="157"/>
                  </a:lnTo>
                  <a:lnTo>
                    <a:pt x="1672" y="163"/>
                  </a:lnTo>
                  <a:lnTo>
                    <a:pt x="1673" y="167"/>
                  </a:lnTo>
                  <a:lnTo>
                    <a:pt x="1675" y="179"/>
                  </a:lnTo>
                  <a:lnTo>
                    <a:pt x="1677" y="184"/>
                  </a:lnTo>
                  <a:lnTo>
                    <a:pt x="1677" y="190"/>
                  </a:lnTo>
                  <a:close/>
                  <a:moveTo>
                    <a:pt x="2586" y="0"/>
                  </a:moveTo>
                  <a:lnTo>
                    <a:pt x="2470" y="0"/>
                  </a:lnTo>
                  <a:lnTo>
                    <a:pt x="2246" y="620"/>
                  </a:lnTo>
                  <a:lnTo>
                    <a:pt x="2020" y="0"/>
                  </a:lnTo>
                  <a:lnTo>
                    <a:pt x="1902" y="0"/>
                  </a:lnTo>
                  <a:lnTo>
                    <a:pt x="2173" y="729"/>
                  </a:lnTo>
                  <a:lnTo>
                    <a:pt x="2317" y="729"/>
                  </a:lnTo>
                  <a:lnTo>
                    <a:pt x="2586" y="0"/>
                  </a:lnTo>
                  <a:close/>
                  <a:moveTo>
                    <a:pt x="3148" y="91"/>
                  </a:moveTo>
                  <a:lnTo>
                    <a:pt x="3148" y="0"/>
                  </a:lnTo>
                  <a:lnTo>
                    <a:pt x="2734" y="0"/>
                  </a:lnTo>
                  <a:lnTo>
                    <a:pt x="2734" y="729"/>
                  </a:lnTo>
                  <a:lnTo>
                    <a:pt x="3146" y="729"/>
                  </a:lnTo>
                  <a:lnTo>
                    <a:pt x="3146" y="635"/>
                  </a:lnTo>
                  <a:lnTo>
                    <a:pt x="2841" y="635"/>
                  </a:lnTo>
                  <a:lnTo>
                    <a:pt x="2841" y="396"/>
                  </a:lnTo>
                  <a:lnTo>
                    <a:pt x="3121" y="396"/>
                  </a:lnTo>
                  <a:lnTo>
                    <a:pt x="3121" y="302"/>
                  </a:lnTo>
                  <a:lnTo>
                    <a:pt x="2841" y="302"/>
                  </a:lnTo>
                  <a:lnTo>
                    <a:pt x="2841" y="91"/>
                  </a:lnTo>
                  <a:lnTo>
                    <a:pt x="3148" y="91"/>
                  </a:lnTo>
                  <a:close/>
                  <a:moveTo>
                    <a:pt x="3935" y="0"/>
                  </a:moveTo>
                  <a:lnTo>
                    <a:pt x="3812" y="0"/>
                  </a:lnTo>
                  <a:lnTo>
                    <a:pt x="3592" y="327"/>
                  </a:lnTo>
                  <a:lnTo>
                    <a:pt x="3372" y="0"/>
                  </a:lnTo>
                  <a:lnTo>
                    <a:pt x="3249" y="0"/>
                  </a:lnTo>
                  <a:lnTo>
                    <a:pt x="3538" y="428"/>
                  </a:lnTo>
                  <a:lnTo>
                    <a:pt x="3538" y="729"/>
                  </a:lnTo>
                  <a:lnTo>
                    <a:pt x="3646" y="729"/>
                  </a:lnTo>
                  <a:lnTo>
                    <a:pt x="3646" y="428"/>
                  </a:lnTo>
                  <a:lnTo>
                    <a:pt x="3935" y="0"/>
                  </a:lnTo>
                  <a:close/>
                  <a:moveTo>
                    <a:pt x="4659" y="368"/>
                  </a:moveTo>
                  <a:lnTo>
                    <a:pt x="4659" y="348"/>
                  </a:lnTo>
                  <a:lnTo>
                    <a:pt x="4658" y="330"/>
                  </a:lnTo>
                  <a:lnTo>
                    <a:pt x="4656" y="311"/>
                  </a:lnTo>
                  <a:lnTo>
                    <a:pt x="4653" y="294"/>
                  </a:lnTo>
                  <a:lnTo>
                    <a:pt x="4650" y="276"/>
                  </a:lnTo>
                  <a:lnTo>
                    <a:pt x="4646" y="260"/>
                  </a:lnTo>
                  <a:lnTo>
                    <a:pt x="4641" y="243"/>
                  </a:lnTo>
                  <a:lnTo>
                    <a:pt x="4635" y="227"/>
                  </a:lnTo>
                  <a:lnTo>
                    <a:pt x="4629" y="211"/>
                  </a:lnTo>
                  <a:lnTo>
                    <a:pt x="4622" y="195"/>
                  </a:lnTo>
                  <a:lnTo>
                    <a:pt x="4614" y="180"/>
                  </a:lnTo>
                  <a:lnTo>
                    <a:pt x="4606" y="165"/>
                  </a:lnTo>
                  <a:lnTo>
                    <a:pt x="4596" y="150"/>
                  </a:lnTo>
                  <a:lnTo>
                    <a:pt x="4591" y="144"/>
                  </a:lnTo>
                  <a:lnTo>
                    <a:pt x="4585" y="137"/>
                  </a:lnTo>
                  <a:lnTo>
                    <a:pt x="4575" y="123"/>
                  </a:lnTo>
                  <a:lnTo>
                    <a:pt x="4563" y="110"/>
                  </a:lnTo>
                  <a:lnTo>
                    <a:pt x="4550" y="96"/>
                  </a:lnTo>
                  <a:lnTo>
                    <a:pt x="4538" y="84"/>
                  </a:lnTo>
                  <a:lnTo>
                    <a:pt x="4524" y="73"/>
                  </a:lnTo>
                  <a:lnTo>
                    <a:pt x="4510" y="62"/>
                  </a:lnTo>
                  <a:lnTo>
                    <a:pt x="4495" y="51"/>
                  </a:lnTo>
                  <a:lnTo>
                    <a:pt x="4480" y="42"/>
                  </a:lnTo>
                  <a:lnTo>
                    <a:pt x="4465" y="35"/>
                  </a:lnTo>
                  <a:lnTo>
                    <a:pt x="4449" y="27"/>
                  </a:lnTo>
                  <a:lnTo>
                    <a:pt x="4432" y="21"/>
                  </a:lnTo>
                  <a:lnTo>
                    <a:pt x="4417" y="15"/>
                  </a:lnTo>
                  <a:lnTo>
                    <a:pt x="4400" y="11"/>
                  </a:lnTo>
                  <a:lnTo>
                    <a:pt x="4381" y="6"/>
                  </a:lnTo>
                  <a:lnTo>
                    <a:pt x="4363" y="3"/>
                  </a:lnTo>
                  <a:lnTo>
                    <a:pt x="4345" y="2"/>
                  </a:lnTo>
                  <a:lnTo>
                    <a:pt x="4326" y="0"/>
                  </a:lnTo>
                  <a:lnTo>
                    <a:pt x="4307" y="0"/>
                  </a:lnTo>
                  <a:lnTo>
                    <a:pt x="4047" y="0"/>
                  </a:lnTo>
                  <a:lnTo>
                    <a:pt x="4047" y="729"/>
                  </a:lnTo>
                  <a:lnTo>
                    <a:pt x="4307" y="729"/>
                  </a:lnTo>
                  <a:lnTo>
                    <a:pt x="4326" y="729"/>
                  </a:lnTo>
                  <a:lnTo>
                    <a:pt x="4345" y="728"/>
                  </a:lnTo>
                  <a:lnTo>
                    <a:pt x="4363" y="725"/>
                  </a:lnTo>
                  <a:lnTo>
                    <a:pt x="4381" y="722"/>
                  </a:lnTo>
                  <a:lnTo>
                    <a:pt x="4400" y="719"/>
                  </a:lnTo>
                  <a:lnTo>
                    <a:pt x="4417" y="714"/>
                  </a:lnTo>
                  <a:lnTo>
                    <a:pt x="4432" y="708"/>
                  </a:lnTo>
                  <a:lnTo>
                    <a:pt x="4449" y="702"/>
                  </a:lnTo>
                  <a:lnTo>
                    <a:pt x="4465" y="695"/>
                  </a:lnTo>
                  <a:lnTo>
                    <a:pt x="4480" y="687"/>
                  </a:lnTo>
                  <a:lnTo>
                    <a:pt x="4495" y="678"/>
                  </a:lnTo>
                  <a:lnTo>
                    <a:pt x="4510" y="669"/>
                  </a:lnTo>
                  <a:lnTo>
                    <a:pt x="4524" y="658"/>
                  </a:lnTo>
                  <a:lnTo>
                    <a:pt x="4538" y="647"/>
                  </a:lnTo>
                  <a:lnTo>
                    <a:pt x="4550" y="635"/>
                  </a:lnTo>
                  <a:lnTo>
                    <a:pt x="4563" y="622"/>
                  </a:lnTo>
                  <a:lnTo>
                    <a:pt x="4575" y="609"/>
                  </a:lnTo>
                  <a:lnTo>
                    <a:pt x="4585" y="596"/>
                  </a:lnTo>
                  <a:lnTo>
                    <a:pt x="4596" y="581"/>
                  </a:lnTo>
                  <a:lnTo>
                    <a:pt x="4606" y="568"/>
                  </a:lnTo>
                  <a:lnTo>
                    <a:pt x="4609" y="560"/>
                  </a:lnTo>
                  <a:lnTo>
                    <a:pt x="4614" y="553"/>
                  </a:lnTo>
                  <a:lnTo>
                    <a:pt x="4622" y="539"/>
                  </a:lnTo>
                  <a:lnTo>
                    <a:pt x="4629" y="523"/>
                  </a:lnTo>
                  <a:lnTo>
                    <a:pt x="4635" y="507"/>
                  </a:lnTo>
                  <a:lnTo>
                    <a:pt x="4641" y="491"/>
                  </a:lnTo>
                  <a:lnTo>
                    <a:pt x="4646" y="474"/>
                  </a:lnTo>
                  <a:lnTo>
                    <a:pt x="4650" y="458"/>
                  </a:lnTo>
                  <a:lnTo>
                    <a:pt x="4653" y="441"/>
                  </a:lnTo>
                  <a:lnTo>
                    <a:pt x="4656" y="423"/>
                  </a:lnTo>
                  <a:lnTo>
                    <a:pt x="4658" y="405"/>
                  </a:lnTo>
                  <a:lnTo>
                    <a:pt x="4659" y="387"/>
                  </a:lnTo>
                  <a:lnTo>
                    <a:pt x="4659" y="368"/>
                  </a:lnTo>
                  <a:close/>
                  <a:moveTo>
                    <a:pt x="4553" y="368"/>
                  </a:moveTo>
                  <a:lnTo>
                    <a:pt x="4553" y="381"/>
                  </a:lnTo>
                  <a:lnTo>
                    <a:pt x="4551" y="395"/>
                  </a:lnTo>
                  <a:lnTo>
                    <a:pt x="4550" y="408"/>
                  </a:lnTo>
                  <a:lnTo>
                    <a:pt x="4548" y="420"/>
                  </a:lnTo>
                  <a:lnTo>
                    <a:pt x="4546" y="434"/>
                  </a:lnTo>
                  <a:lnTo>
                    <a:pt x="4544" y="446"/>
                  </a:lnTo>
                  <a:lnTo>
                    <a:pt x="4539" y="459"/>
                  </a:lnTo>
                  <a:lnTo>
                    <a:pt x="4536" y="470"/>
                  </a:lnTo>
                  <a:lnTo>
                    <a:pt x="4531" y="482"/>
                  </a:lnTo>
                  <a:lnTo>
                    <a:pt x="4527" y="494"/>
                  </a:lnTo>
                  <a:lnTo>
                    <a:pt x="4521" y="505"/>
                  </a:lnTo>
                  <a:lnTo>
                    <a:pt x="4514" y="515"/>
                  </a:lnTo>
                  <a:lnTo>
                    <a:pt x="4507" y="526"/>
                  </a:lnTo>
                  <a:lnTo>
                    <a:pt x="4500" y="536"/>
                  </a:lnTo>
                  <a:lnTo>
                    <a:pt x="4494" y="546"/>
                  </a:lnTo>
                  <a:lnTo>
                    <a:pt x="4485" y="555"/>
                  </a:lnTo>
                  <a:lnTo>
                    <a:pt x="4477" y="566"/>
                  </a:lnTo>
                  <a:lnTo>
                    <a:pt x="4468" y="575"/>
                  </a:lnTo>
                  <a:lnTo>
                    <a:pt x="4457" y="584"/>
                  </a:lnTo>
                  <a:lnTo>
                    <a:pt x="4448" y="591"/>
                  </a:lnTo>
                  <a:lnTo>
                    <a:pt x="4438" y="598"/>
                  </a:lnTo>
                  <a:lnTo>
                    <a:pt x="4428" y="605"/>
                  </a:lnTo>
                  <a:lnTo>
                    <a:pt x="4417" y="611"/>
                  </a:lnTo>
                  <a:lnTo>
                    <a:pt x="4406" y="616"/>
                  </a:lnTo>
                  <a:lnTo>
                    <a:pt x="4395" y="621"/>
                  </a:lnTo>
                  <a:lnTo>
                    <a:pt x="4383" y="624"/>
                  </a:lnTo>
                  <a:lnTo>
                    <a:pt x="4371" y="627"/>
                  </a:lnTo>
                  <a:lnTo>
                    <a:pt x="4359" y="631"/>
                  </a:lnTo>
                  <a:lnTo>
                    <a:pt x="4346" y="633"/>
                  </a:lnTo>
                  <a:lnTo>
                    <a:pt x="4334" y="634"/>
                  </a:lnTo>
                  <a:lnTo>
                    <a:pt x="4320" y="635"/>
                  </a:lnTo>
                  <a:lnTo>
                    <a:pt x="4307" y="635"/>
                  </a:lnTo>
                  <a:lnTo>
                    <a:pt x="4156" y="635"/>
                  </a:lnTo>
                  <a:lnTo>
                    <a:pt x="4156" y="93"/>
                  </a:lnTo>
                  <a:lnTo>
                    <a:pt x="4307" y="93"/>
                  </a:lnTo>
                  <a:lnTo>
                    <a:pt x="4320" y="93"/>
                  </a:lnTo>
                  <a:lnTo>
                    <a:pt x="4334" y="94"/>
                  </a:lnTo>
                  <a:lnTo>
                    <a:pt x="4346" y="95"/>
                  </a:lnTo>
                  <a:lnTo>
                    <a:pt x="4359" y="98"/>
                  </a:lnTo>
                  <a:lnTo>
                    <a:pt x="4371" y="101"/>
                  </a:lnTo>
                  <a:lnTo>
                    <a:pt x="4383" y="104"/>
                  </a:lnTo>
                  <a:lnTo>
                    <a:pt x="4395" y="109"/>
                  </a:lnTo>
                  <a:lnTo>
                    <a:pt x="4406" y="113"/>
                  </a:lnTo>
                  <a:lnTo>
                    <a:pt x="4417" y="119"/>
                  </a:lnTo>
                  <a:lnTo>
                    <a:pt x="4428" y="126"/>
                  </a:lnTo>
                  <a:lnTo>
                    <a:pt x="4438" y="132"/>
                  </a:lnTo>
                  <a:lnTo>
                    <a:pt x="4443" y="136"/>
                  </a:lnTo>
                  <a:lnTo>
                    <a:pt x="4448" y="140"/>
                  </a:lnTo>
                  <a:lnTo>
                    <a:pt x="4457" y="148"/>
                  </a:lnTo>
                  <a:lnTo>
                    <a:pt x="4468" y="157"/>
                  </a:lnTo>
                  <a:lnTo>
                    <a:pt x="4477" y="166"/>
                  </a:lnTo>
                  <a:lnTo>
                    <a:pt x="4485" y="176"/>
                  </a:lnTo>
                  <a:lnTo>
                    <a:pt x="4494" y="186"/>
                  </a:lnTo>
                  <a:lnTo>
                    <a:pt x="4500" y="197"/>
                  </a:lnTo>
                  <a:lnTo>
                    <a:pt x="4507" y="208"/>
                  </a:lnTo>
                  <a:lnTo>
                    <a:pt x="4514" y="218"/>
                  </a:lnTo>
                  <a:lnTo>
                    <a:pt x="4521" y="229"/>
                  </a:lnTo>
                  <a:lnTo>
                    <a:pt x="4527" y="240"/>
                  </a:lnTo>
                  <a:lnTo>
                    <a:pt x="4531" y="252"/>
                  </a:lnTo>
                  <a:lnTo>
                    <a:pt x="4536" y="264"/>
                  </a:lnTo>
                  <a:lnTo>
                    <a:pt x="4539" y="275"/>
                  </a:lnTo>
                  <a:lnTo>
                    <a:pt x="4544" y="288"/>
                  </a:lnTo>
                  <a:lnTo>
                    <a:pt x="4546" y="301"/>
                  </a:lnTo>
                  <a:lnTo>
                    <a:pt x="4548" y="314"/>
                  </a:lnTo>
                  <a:lnTo>
                    <a:pt x="4550" y="327"/>
                  </a:lnTo>
                  <a:lnTo>
                    <a:pt x="4551" y="339"/>
                  </a:lnTo>
                  <a:lnTo>
                    <a:pt x="4553" y="354"/>
                  </a:lnTo>
                  <a:lnTo>
                    <a:pt x="4553" y="368"/>
                  </a:lnTo>
                  <a:close/>
                  <a:moveTo>
                    <a:pt x="5238" y="91"/>
                  </a:moveTo>
                  <a:lnTo>
                    <a:pt x="5238" y="0"/>
                  </a:lnTo>
                  <a:lnTo>
                    <a:pt x="4825" y="0"/>
                  </a:lnTo>
                  <a:lnTo>
                    <a:pt x="4825" y="729"/>
                  </a:lnTo>
                  <a:lnTo>
                    <a:pt x="5236" y="729"/>
                  </a:lnTo>
                  <a:lnTo>
                    <a:pt x="5236" y="635"/>
                  </a:lnTo>
                  <a:lnTo>
                    <a:pt x="4931" y="635"/>
                  </a:lnTo>
                  <a:lnTo>
                    <a:pt x="4931" y="396"/>
                  </a:lnTo>
                  <a:lnTo>
                    <a:pt x="5211" y="396"/>
                  </a:lnTo>
                  <a:lnTo>
                    <a:pt x="5211" y="302"/>
                  </a:lnTo>
                  <a:lnTo>
                    <a:pt x="4931" y="302"/>
                  </a:lnTo>
                  <a:lnTo>
                    <a:pt x="4931" y="91"/>
                  </a:lnTo>
                  <a:lnTo>
                    <a:pt x="5238" y="91"/>
                  </a:lnTo>
                  <a:close/>
                  <a:moveTo>
                    <a:pt x="6015" y="729"/>
                  </a:moveTo>
                  <a:lnTo>
                    <a:pt x="6015" y="0"/>
                  </a:lnTo>
                  <a:lnTo>
                    <a:pt x="5907" y="0"/>
                  </a:lnTo>
                  <a:lnTo>
                    <a:pt x="5907" y="584"/>
                  </a:lnTo>
                  <a:lnTo>
                    <a:pt x="5903" y="584"/>
                  </a:lnTo>
                  <a:lnTo>
                    <a:pt x="5583" y="0"/>
                  </a:lnTo>
                  <a:lnTo>
                    <a:pt x="5444" y="0"/>
                  </a:lnTo>
                  <a:lnTo>
                    <a:pt x="5444" y="729"/>
                  </a:lnTo>
                  <a:lnTo>
                    <a:pt x="5551" y="729"/>
                  </a:lnTo>
                  <a:lnTo>
                    <a:pt x="5551" y="144"/>
                  </a:lnTo>
                  <a:lnTo>
                    <a:pt x="5555" y="144"/>
                  </a:lnTo>
                  <a:lnTo>
                    <a:pt x="5876" y="729"/>
                  </a:lnTo>
                  <a:lnTo>
                    <a:pt x="6015" y="729"/>
                  </a:lnTo>
                  <a:close/>
                  <a:moveTo>
                    <a:pt x="6765" y="527"/>
                  </a:moveTo>
                  <a:lnTo>
                    <a:pt x="6765" y="0"/>
                  </a:lnTo>
                  <a:lnTo>
                    <a:pt x="6658" y="0"/>
                  </a:lnTo>
                  <a:lnTo>
                    <a:pt x="6658" y="527"/>
                  </a:lnTo>
                  <a:lnTo>
                    <a:pt x="6658" y="541"/>
                  </a:lnTo>
                  <a:lnTo>
                    <a:pt x="6655" y="554"/>
                  </a:lnTo>
                  <a:lnTo>
                    <a:pt x="6654" y="560"/>
                  </a:lnTo>
                  <a:lnTo>
                    <a:pt x="6653" y="566"/>
                  </a:lnTo>
                  <a:lnTo>
                    <a:pt x="6652" y="571"/>
                  </a:lnTo>
                  <a:lnTo>
                    <a:pt x="6650" y="577"/>
                  </a:lnTo>
                  <a:lnTo>
                    <a:pt x="6645" y="588"/>
                  </a:lnTo>
                  <a:lnTo>
                    <a:pt x="6640" y="598"/>
                  </a:lnTo>
                  <a:lnTo>
                    <a:pt x="6634" y="607"/>
                  </a:lnTo>
                  <a:lnTo>
                    <a:pt x="6626" y="615"/>
                  </a:lnTo>
                  <a:lnTo>
                    <a:pt x="6618" y="623"/>
                  </a:lnTo>
                  <a:lnTo>
                    <a:pt x="6609" y="630"/>
                  </a:lnTo>
                  <a:lnTo>
                    <a:pt x="6604" y="632"/>
                  </a:lnTo>
                  <a:lnTo>
                    <a:pt x="6600" y="635"/>
                  </a:lnTo>
                  <a:lnTo>
                    <a:pt x="6590" y="640"/>
                  </a:lnTo>
                  <a:lnTo>
                    <a:pt x="6578" y="643"/>
                  </a:lnTo>
                  <a:lnTo>
                    <a:pt x="6566" y="645"/>
                  </a:lnTo>
                  <a:lnTo>
                    <a:pt x="6553" y="648"/>
                  </a:lnTo>
                  <a:lnTo>
                    <a:pt x="6540" y="649"/>
                  </a:lnTo>
                  <a:lnTo>
                    <a:pt x="6517" y="649"/>
                  </a:lnTo>
                  <a:lnTo>
                    <a:pt x="6507" y="649"/>
                  </a:lnTo>
                  <a:lnTo>
                    <a:pt x="6498" y="648"/>
                  </a:lnTo>
                  <a:lnTo>
                    <a:pt x="6489" y="645"/>
                  </a:lnTo>
                  <a:lnTo>
                    <a:pt x="6482" y="643"/>
                  </a:lnTo>
                  <a:lnTo>
                    <a:pt x="6475" y="641"/>
                  </a:lnTo>
                  <a:lnTo>
                    <a:pt x="6468" y="638"/>
                  </a:lnTo>
                  <a:lnTo>
                    <a:pt x="6468" y="722"/>
                  </a:lnTo>
                  <a:lnTo>
                    <a:pt x="6477" y="728"/>
                  </a:lnTo>
                  <a:lnTo>
                    <a:pt x="6487" y="731"/>
                  </a:lnTo>
                  <a:lnTo>
                    <a:pt x="6498" y="734"/>
                  </a:lnTo>
                  <a:lnTo>
                    <a:pt x="6509" y="738"/>
                  </a:lnTo>
                  <a:lnTo>
                    <a:pt x="6523" y="740"/>
                  </a:lnTo>
                  <a:lnTo>
                    <a:pt x="6536" y="741"/>
                  </a:lnTo>
                  <a:lnTo>
                    <a:pt x="6551" y="742"/>
                  </a:lnTo>
                  <a:lnTo>
                    <a:pt x="6567" y="742"/>
                  </a:lnTo>
                  <a:lnTo>
                    <a:pt x="6578" y="742"/>
                  </a:lnTo>
                  <a:lnTo>
                    <a:pt x="6590" y="741"/>
                  </a:lnTo>
                  <a:lnTo>
                    <a:pt x="6600" y="740"/>
                  </a:lnTo>
                  <a:lnTo>
                    <a:pt x="6610" y="738"/>
                  </a:lnTo>
                  <a:lnTo>
                    <a:pt x="6630" y="733"/>
                  </a:lnTo>
                  <a:lnTo>
                    <a:pt x="6641" y="730"/>
                  </a:lnTo>
                  <a:lnTo>
                    <a:pt x="6650" y="726"/>
                  </a:lnTo>
                  <a:lnTo>
                    <a:pt x="6659" y="722"/>
                  </a:lnTo>
                  <a:lnTo>
                    <a:pt x="6667" y="717"/>
                  </a:lnTo>
                  <a:lnTo>
                    <a:pt x="6676" y="713"/>
                  </a:lnTo>
                  <a:lnTo>
                    <a:pt x="6684" y="707"/>
                  </a:lnTo>
                  <a:lnTo>
                    <a:pt x="6692" y="702"/>
                  </a:lnTo>
                  <a:lnTo>
                    <a:pt x="6700" y="695"/>
                  </a:lnTo>
                  <a:lnTo>
                    <a:pt x="6706" y="688"/>
                  </a:lnTo>
                  <a:lnTo>
                    <a:pt x="6713" y="680"/>
                  </a:lnTo>
                  <a:lnTo>
                    <a:pt x="6720" y="674"/>
                  </a:lnTo>
                  <a:lnTo>
                    <a:pt x="6726" y="666"/>
                  </a:lnTo>
                  <a:lnTo>
                    <a:pt x="6731" y="658"/>
                  </a:lnTo>
                  <a:lnTo>
                    <a:pt x="6737" y="649"/>
                  </a:lnTo>
                  <a:lnTo>
                    <a:pt x="6742" y="641"/>
                  </a:lnTo>
                  <a:lnTo>
                    <a:pt x="6745" y="632"/>
                  </a:lnTo>
                  <a:lnTo>
                    <a:pt x="6753" y="613"/>
                  </a:lnTo>
                  <a:lnTo>
                    <a:pt x="6755" y="604"/>
                  </a:lnTo>
                  <a:lnTo>
                    <a:pt x="6759" y="594"/>
                  </a:lnTo>
                  <a:lnTo>
                    <a:pt x="6761" y="584"/>
                  </a:lnTo>
                  <a:lnTo>
                    <a:pt x="6762" y="572"/>
                  </a:lnTo>
                  <a:lnTo>
                    <a:pt x="6763" y="562"/>
                  </a:lnTo>
                  <a:lnTo>
                    <a:pt x="6764" y="551"/>
                  </a:lnTo>
                  <a:lnTo>
                    <a:pt x="6765" y="540"/>
                  </a:lnTo>
                  <a:lnTo>
                    <a:pt x="6765" y="527"/>
                  </a:lnTo>
                  <a:close/>
                  <a:moveTo>
                    <a:pt x="7628" y="729"/>
                  </a:moveTo>
                  <a:lnTo>
                    <a:pt x="7307" y="0"/>
                  </a:lnTo>
                  <a:lnTo>
                    <a:pt x="7205" y="0"/>
                  </a:lnTo>
                  <a:lnTo>
                    <a:pt x="6884" y="729"/>
                  </a:lnTo>
                  <a:lnTo>
                    <a:pt x="7000" y="729"/>
                  </a:lnTo>
                  <a:lnTo>
                    <a:pt x="7076" y="542"/>
                  </a:lnTo>
                  <a:lnTo>
                    <a:pt x="7436" y="542"/>
                  </a:lnTo>
                  <a:lnTo>
                    <a:pt x="7512" y="729"/>
                  </a:lnTo>
                  <a:lnTo>
                    <a:pt x="7628" y="729"/>
                  </a:lnTo>
                  <a:close/>
                  <a:moveTo>
                    <a:pt x="7402" y="459"/>
                  </a:moveTo>
                  <a:lnTo>
                    <a:pt x="7111" y="459"/>
                  </a:lnTo>
                  <a:lnTo>
                    <a:pt x="7256" y="100"/>
                  </a:lnTo>
                  <a:lnTo>
                    <a:pt x="7402" y="459"/>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
        <p:nvSpPr>
          <p:cNvPr id="36867" name="Rectangle 3"/>
          <p:cNvSpPr>
            <a:spLocks noGrp="1" noChangeArrowheads="1"/>
          </p:cNvSpPr>
          <p:nvPr>
            <p:ph type="ctrTitle"/>
          </p:nvPr>
        </p:nvSpPr>
        <p:spPr>
          <a:xfrm>
            <a:off x="468313" y="4437063"/>
            <a:ext cx="8207375" cy="1152525"/>
          </a:xfrm>
        </p:spPr>
        <p:txBody>
          <a:bodyPr/>
          <a:lstStyle>
            <a:lvl1pPr algn="ctr">
              <a:defRPr sz="2800">
                <a:solidFill>
                  <a:schemeClr val="bg1"/>
                </a:solidFill>
              </a:defRPr>
            </a:lvl1pPr>
          </a:lstStyle>
          <a:p>
            <a:r>
              <a:rPr lang="fi-FI" smtClean="0"/>
              <a:t>Muokkaa perustyyl. napsautt.</a:t>
            </a:r>
            <a:endParaRPr lang="fi-FI"/>
          </a:p>
        </p:txBody>
      </p:sp>
      <p:sp>
        <p:nvSpPr>
          <p:cNvPr id="36868" name="Rectangle 4"/>
          <p:cNvSpPr>
            <a:spLocks noGrp="1" noChangeArrowheads="1"/>
          </p:cNvSpPr>
          <p:nvPr>
            <p:ph type="subTitle" idx="1"/>
          </p:nvPr>
        </p:nvSpPr>
        <p:spPr>
          <a:xfrm>
            <a:off x="468313" y="5589588"/>
            <a:ext cx="8207375" cy="863600"/>
          </a:xfrm>
        </p:spPr>
        <p:txBody>
          <a:bodyPr/>
          <a:lstStyle>
            <a:lvl1pPr marL="0" indent="0" algn="ctr">
              <a:buFontTx/>
              <a:buNone/>
              <a:defRPr sz="1800">
                <a:solidFill>
                  <a:schemeClr val="bg1"/>
                </a:solidFill>
              </a:defRPr>
            </a:lvl1pPr>
          </a:lstStyle>
          <a:p>
            <a:r>
              <a:rPr lang="fi-FI" smtClean="0"/>
              <a:t>Muokkaa alaotsikon perustyyliä napsautt.</a:t>
            </a:r>
            <a:endParaRPr lang="fi-FI"/>
          </a:p>
        </p:txBody>
      </p:sp>
      <p:sp>
        <p:nvSpPr>
          <p:cNvPr id="9" name="Rectangle 5"/>
          <p:cNvSpPr>
            <a:spLocks noGrp="1" noChangeArrowheads="1"/>
          </p:cNvSpPr>
          <p:nvPr>
            <p:ph type="dt" sz="half" idx="10"/>
          </p:nvPr>
        </p:nvSpPr>
        <p:spPr/>
        <p:txBody>
          <a:bodyPr/>
          <a:lstStyle>
            <a:lvl1pPr>
              <a:defRPr/>
            </a:lvl1pPr>
          </a:lstStyle>
          <a:p>
            <a:pPr>
              <a:defRPr/>
            </a:pPr>
            <a:fld id="{E601F14C-1684-45DC-9E10-7A157176D353}" type="datetime1">
              <a:rPr lang="fi-FI" smtClean="0">
                <a:solidFill>
                  <a:srgbClr val="FFFFFF"/>
                </a:solidFill>
              </a:rPr>
              <a:t>6.3.2012</a:t>
            </a:fld>
            <a:endParaRPr lang="fi-FI">
              <a:solidFill>
                <a:srgbClr val="FFFFFF"/>
              </a:solidFill>
            </a:endParaRPr>
          </a:p>
        </p:txBody>
      </p:sp>
      <p:sp>
        <p:nvSpPr>
          <p:cNvPr id="10" name="Rectangle 6"/>
          <p:cNvSpPr>
            <a:spLocks noGrp="1" noChangeArrowheads="1"/>
          </p:cNvSpPr>
          <p:nvPr>
            <p:ph type="ftr" sz="quarter" idx="11"/>
          </p:nvPr>
        </p:nvSpPr>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11" name="Rectangle 7"/>
          <p:cNvSpPr>
            <a:spLocks noGrp="1" noChangeArrowheads="1"/>
          </p:cNvSpPr>
          <p:nvPr>
            <p:ph type="sldNum" sz="quarter" idx="12"/>
          </p:nvPr>
        </p:nvSpPr>
        <p:spPr/>
        <p:txBody>
          <a:bodyPr/>
          <a:lstStyle>
            <a:lvl1pPr>
              <a:defRPr/>
            </a:lvl1pPr>
          </a:lstStyle>
          <a:p>
            <a:pPr>
              <a:defRPr/>
            </a:pPr>
            <a:fld id="{1E5460D7-1177-4B10-B88C-CBC0257073C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35494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9.pn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tku_powerpoint_piirrospohja_kulma.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07902" y="2816932"/>
            <a:ext cx="5040562" cy="3780420"/>
          </a:xfrm>
          <a:prstGeom prst="rect">
            <a:avLst/>
          </a:prstGeom>
        </p:spPr>
      </p:pic>
      <p:grpSp>
        <p:nvGrpSpPr>
          <p:cNvPr id="18" name="Ryhmitä 17"/>
          <p:cNvGrpSpPr/>
          <p:nvPr/>
        </p:nvGrpSpPr>
        <p:grpSpPr>
          <a:xfrm>
            <a:off x="0" y="6300000"/>
            <a:ext cx="9144000" cy="558000"/>
            <a:chOff x="0" y="6300000"/>
            <a:chExt cx="9144000" cy="558000"/>
          </a:xfrm>
        </p:grpSpPr>
        <p:sp>
          <p:nvSpPr>
            <p:cNvPr id="5" name="Suorakulmio 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5" name="Suora yhdysviiva 14"/>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3" name="Tekstin paikkamerkki 2"/>
          <p:cNvSpPr>
            <a:spLocks noGrp="1"/>
          </p:cNvSpPr>
          <p:nvPr>
            <p:ph type="body" idx="1"/>
          </p:nvPr>
        </p:nvSpPr>
        <p:spPr>
          <a:xfrm>
            <a:off x="684000" y="1627200"/>
            <a:ext cx="7776000" cy="4206863"/>
          </a:xfrm>
          <a:prstGeom prst="rect">
            <a:avLst/>
          </a:prstGeom>
        </p:spPr>
        <p:txBody>
          <a:bodyPr vert="horz" lIns="0" tIns="0" rIns="0" bIns="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11" name="Päivämäärän paikkamerkki 10"/>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EB52B-A2B3-4DB6-8789-D1889B42A4CB}" type="datetime1">
              <a:rPr lang="fi-FI" smtClean="0"/>
              <a:t>6.3.2012</a:t>
            </a:fld>
            <a:endParaRPr lang="fi-FI" dirty="0"/>
          </a:p>
        </p:txBody>
      </p:sp>
      <p:sp>
        <p:nvSpPr>
          <p:cNvPr id="12" name="Alatunnisteen paikkamerkki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Kasvatus- ja opetustoimi </a:t>
            </a:r>
            <a:endParaRPr lang="fi-FI" dirty="0"/>
          </a:p>
        </p:txBody>
      </p:sp>
      <p:sp>
        <p:nvSpPr>
          <p:cNvPr id="13" name="Dian numeron paikkamerkki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BD74-EA17-574A-98E7-0901538991B3}" type="slidenum">
              <a:rPr lang="fi-FI" smtClean="0"/>
              <a:t>‹#›</a:t>
            </a:fld>
            <a:endParaRPr lang="fi-FI"/>
          </a:p>
        </p:txBody>
      </p:sp>
      <p:pic>
        <p:nvPicPr>
          <p:cNvPr id="19" name="Kuva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84600" y="184600"/>
            <a:ext cx="1332000" cy="381626"/>
          </a:xfrm>
          <a:prstGeom prst="rect">
            <a:avLst/>
          </a:prstGeom>
        </p:spPr>
      </p:pic>
      <p:sp>
        <p:nvSpPr>
          <p:cNvPr id="33" name="Otsikon paikkamerkki 32"/>
          <p:cNvSpPr>
            <a:spLocks noGrp="1"/>
          </p:cNvSpPr>
          <p:nvPr>
            <p:ph type="title"/>
          </p:nvPr>
        </p:nvSpPr>
        <p:spPr>
          <a:xfrm>
            <a:off x="684000" y="620688"/>
            <a:ext cx="7776000" cy="796950"/>
          </a:xfrm>
          <a:prstGeom prst="rect">
            <a:avLst/>
          </a:prstGeom>
        </p:spPr>
        <p:txBody>
          <a:bodyPr vert="horz" lIns="0" tIns="0" rIns="0" bIns="0" rtlCol="0" anchor="b" anchorCtr="0">
            <a:normAutofit/>
          </a:bodyPr>
          <a:lstStyle/>
          <a:p>
            <a:r>
              <a:rPr lang="fi-FI" dirty="0" smtClean="0"/>
              <a:t>Muokkaa perustyylejä naps.</a:t>
            </a:r>
            <a:endParaRPr lang="fi-FI" dirty="0"/>
          </a:p>
        </p:txBody>
      </p:sp>
      <p:pic>
        <p:nvPicPr>
          <p:cNvPr id="6" name="Kuva 5" descr="Turku_Åbo__Eurooppalainen_mv.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9100849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p:txStyles>
    <p:titleStyle>
      <a:lvl1pPr algn="l" defTabSz="914400" rtl="0" eaLnBrk="1" latinLnBrk="0" hangingPunct="1">
        <a:spcBef>
          <a:spcPct val="0"/>
        </a:spcBef>
        <a:buNone/>
        <a:defRPr sz="3200" b="1" kern="1200">
          <a:solidFill>
            <a:srgbClr val="00468B"/>
          </a:solidFill>
          <a:latin typeface="+mj-lt"/>
          <a:ea typeface="+mj-ea"/>
          <a:cs typeface="+mj-cs"/>
        </a:defRPr>
      </a:lvl1pPr>
    </p:titleStyle>
    <p:bodyStyle>
      <a:lvl1pPr marL="285750" indent="-285750" algn="l" defTabSz="914400" rtl="0" eaLnBrk="1" latinLnBrk="0" hangingPunct="1">
        <a:spcBef>
          <a:spcPts val="24"/>
        </a:spcBef>
        <a:buClr>
          <a:srgbClr val="00468B"/>
        </a:buClr>
        <a:buSzPct val="120000"/>
        <a:buFont typeface="Arial"/>
        <a:buChar char="•"/>
        <a:defRPr sz="2000" b="1" i="0" kern="1200">
          <a:solidFill>
            <a:srgbClr val="000000"/>
          </a:solidFill>
          <a:latin typeface="+mn-lt"/>
          <a:ea typeface="+mn-ea"/>
          <a:cs typeface="+mn-cs"/>
        </a:defRPr>
      </a:lvl1pPr>
      <a:lvl2pPr marL="742950" indent="-28575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HL_helmi_BI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8288" y="5661025"/>
            <a:ext cx="10763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0" y="6561138"/>
            <a:ext cx="9144000" cy="29686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sp>
        <p:nvSpPr>
          <p:cNvPr id="1028" name="Rectangle 4"/>
          <p:cNvSpPr>
            <a:spLocks noGrp="1" noChangeArrowheads="1"/>
          </p:cNvSpPr>
          <p:nvPr>
            <p:ph type="title"/>
          </p:nvPr>
        </p:nvSpPr>
        <p:spPr bwMode="auto">
          <a:xfrm>
            <a:off x="468313" y="26035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5"/>
          <p:cNvSpPr>
            <a:spLocks noGrp="1" noChangeArrowheads="1"/>
          </p:cNvSpPr>
          <p:nvPr>
            <p:ph type="body" idx="1"/>
          </p:nvPr>
        </p:nvSpPr>
        <p:spPr bwMode="auto">
          <a:xfrm>
            <a:off x="457200" y="1484313"/>
            <a:ext cx="82184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35846" name="Rectangle 6"/>
          <p:cNvSpPr>
            <a:spLocks noGrp="1" noChangeArrowheads="1"/>
          </p:cNvSpPr>
          <p:nvPr>
            <p:ph type="dt" sz="half" idx="2"/>
          </p:nvPr>
        </p:nvSpPr>
        <p:spPr bwMode="auto">
          <a:xfrm>
            <a:off x="457200" y="6589713"/>
            <a:ext cx="1090613" cy="223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bg1"/>
                </a:solidFill>
              </a:defRPr>
            </a:lvl1pPr>
          </a:lstStyle>
          <a:p>
            <a:pPr fontAlgn="base">
              <a:spcBef>
                <a:spcPct val="0"/>
              </a:spcBef>
              <a:spcAft>
                <a:spcPct val="0"/>
              </a:spcAft>
              <a:defRPr/>
            </a:pPr>
            <a:fld id="{CE430A13-F5A0-4DF5-BF47-7DF834EE28C3}" type="datetime1">
              <a:rPr lang="fi-FI" smtClean="0">
                <a:solidFill>
                  <a:srgbClr val="FFFFFF"/>
                </a:solidFill>
              </a:rPr>
              <a:t>6.3.2012</a:t>
            </a:fld>
            <a:endParaRPr lang="fi-FI">
              <a:solidFill>
                <a:srgbClr val="FFFFFF"/>
              </a:solidFill>
            </a:endParaRPr>
          </a:p>
        </p:txBody>
      </p:sp>
      <p:sp>
        <p:nvSpPr>
          <p:cNvPr id="35847" name="Rectangle 7"/>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pPr fontAlgn="base">
              <a:spcBef>
                <a:spcPct val="0"/>
              </a:spcBef>
              <a:spcAft>
                <a:spcPct val="0"/>
              </a:spcAft>
              <a:defRPr/>
            </a:pPr>
            <a:r>
              <a:rPr lang="fi-FI" smtClean="0">
                <a:solidFill>
                  <a:srgbClr val="FFFFFF"/>
                </a:solidFill>
              </a:rPr>
              <a:t>Kasvatus- ja opetustoimi </a:t>
            </a:r>
            <a:endParaRPr lang="fi-FI">
              <a:solidFill>
                <a:srgbClr val="FFFFFF"/>
              </a:solidFill>
            </a:endParaRPr>
          </a:p>
        </p:txBody>
      </p:sp>
      <p:sp>
        <p:nvSpPr>
          <p:cNvPr id="35848" name="Rectangle 8"/>
          <p:cNvSpPr>
            <a:spLocks noGrp="1" noChangeArrowheads="1"/>
          </p:cNvSpPr>
          <p:nvPr>
            <p:ph type="sldNum" sz="quarter" idx="4"/>
          </p:nvPr>
        </p:nvSpPr>
        <p:spPr bwMode="auto">
          <a:xfrm>
            <a:off x="7596188" y="6597650"/>
            <a:ext cx="10795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defRPr/>
            </a:pPr>
            <a:fld id="{B8C6D50B-7E5B-430E-BEF6-CE8B10714F7E}" type="slidenum">
              <a:rPr lang="fi-FI">
                <a:solidFill>
                  <a:srgbClr val="FFFFFF"/>
                </a:solidFill>
              </a:rPr>
              <a:pPr fontAlgn="base">
                <a:spcBef>
                  <a:spcPct val="0"/>
                </a:spcBef>
                <a:spcAft>
                  <a:spcPct val="0"/>
                </a:spcAft>
                <a:defRPr/>
              </a:pPr>
              <a:t>‹#›</a:t>
            </a:fld>
            <a:endParaRPr lang="fi-FI">
              <a:solidFill>
                <a:srgbClr val="FFFFFF"/>
              </a:solidFill>
            </a:endParaRPr>
          </a:p>
        </p:txBody>
      </p:sp>
      <p:grpSp>
        <p:nvGrpSpPr>
          <p:cNvPr id="1033" name="Group 9"/>
          <p:cNvGrpSpPr>
            <a:grpSpLocks/>
          </p:cNvGrpSpPr>
          <p:nvPr/>
        </p:nvGrpSpPr>
        <p:grpSpPr bwMode="auto">
          <a:xfrm>
            <a:off x="539750" y="6311900"/>
            <a:ext cx="2773363" cy="104775"/>
            <a:chOff x="340" y="3906"/>
            <a:chExt cx="1747" cy="66"/>
          </a:xfrm>
        </p:grpSpPr>
        <p:sp>
          <p:nvSpPr>
            <p:cNvPr id="35850" name="Freeform 10"/>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35851" name="Freeform 11"/>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Tree>
    <p:extLst>
      <p:ext uri="{BB962C8B-B14F-4D97-AF65-F5344CB8AC3E}">
        <p14:creationId xmlns:p14="http://schemas.microsoft.com/office/powerpoint/2010/main" val="28885835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eaLnBrk="1" fontAlgn="base" hangingPunct="1">
        <a:lnSpc>
          <a:spcPct val="85000"/>
        </a:lnSpc>
        <a:spcBef>
          <a:spcPct val="0"/>
        </a:spcBef>
        <a:spcAft>
          <a:spcPct val="0"/>
        </a:spcAft>
        <a:defRPr sz="3400" b="1">
          <a:solidFill>
            <a:schemeClr val="accent1"/>
          </a:solidFill>
          <a:latin typeface="Arial" charset="0"/>
        </a:defRPr>
      </a:lvl6pPr>
      <a:lvl7pPr marL="914400" algn="l" rtl="0" eaLnBrk="1" fontAlgn="base" hangingPunct="1">
        <a:lnSpc>
          <a:spcPct val="85000"/>
        </a:lnSpc>
        <a:spcBef>
          <a:spcPct val="0"/>
        </a:spcBef>
        <a:spcAft>
          <a:spcPct val="0"/>
        </a:spcAft>
        <a:defRPr sz="3400" b="1">
          <a:solidFill>
            <a:schemeClr val="accent1"/>
          </a:solidFill>
          <a:latin typeface="Arial" charset="0"/>
        </a:defRPr>
      </a:lvl7pPr>
      <a:lvl8pPr marL="1371600" algn="l" rtl="0" eaLnBrk="1" fontAlgn="base" hangingPunct="1">
        <a:lnSpc>
          <a:spcPct val="85000"/>
        </a:lnSpc>
        <a:spcBef>
          <a:spcPct val="0"/>
        </a:spcBef>
        <a:spcAft>
          <a:spcPct val="0"/>
        </a:spcAft>
        <a:defRPr sz="3400" b="1">
          <a:solidFill>
            <a:schemeClr val="accent1"/>
          </a:solidFill>
          <a:latin typeface="Arial" charset="0"/>
        </a:defRPr>
      </a:lvl8pPr>
      <a:lvl9pPr marL="1828800" algn="l" rtl="0" eaLnBrk="1" fontAlgn="base" hangingPunct="1">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eaLnBrk="1" fontAlgn="base" hangingPunct="1">
        <a:lnSpc>
          <a:spcPct val="85000"/>
        </a:lnSpc>
        <a:spcBef>
          <a:spcPct val="25000"/>
        </a:spcBef>
        <a:spcAft>
          <a:spcPct val="0"/>
        </a:spcAft>
        <a:buChar char="»"/>
        <a:defRPr sz="2200">
          <a:solidFill>
            <a:schemeClr val="tx1"/>
          </a:solidFill>
          <a:latin typeface="+mn-lt"/>
        </a:defRPr>
      </a:lvl6pPr>
      <a:lvl7pPr marL="3065463" indent="-265113" algn="l" rtl="0" eaLnBrk="1" fontAlgn="base" hangingPunct="1">
        <a:lnSpc>
          <a:spcPct val="85000"/>
        </a:lnSpc>
        <a:spcBef>
          <a:spcPct val="25000"/>
        </a:spcBef>
        <a:spcAft>
          <a:spcPct val="0"/>
        </a:spcAft>
        <a:buChar char="»"/>
        <a:defRPr sz="2200">
          <a:solidFill>
            <a:schemeClr val="tx1"/>
          </a:solidFill>
          <a:latin typeface="+mn-lt"/>
        </a:defRPr>
      </a:lvl7pPr>
      <a:lvl8pPr marL="3522663" indent="-265113" algn="l" rtl="0" eaLnBrk="1" fontAlgn="base" hangingPunct="1">
        <a:lnSpc>
          <a:spcPct val="85000"/>
        </a:lnSpc>
        <a:spcBef>
          <a:spcPct val="25000"/>
        </a:spcBef>
        <a:spcAft>
          <a:spcPct val="0"/>
        </a:spcAft>
        <a:buChar char="»"/>
        <a:defRPr sz="2200">
          <a:solidFill>
            <a:schemeClr val="tx1"/>
          </a:solidFill>
          <a:latin typeface="+mn-lt"/>
        </a:defRPr>
      </a:lvl8pPr>
      <a:lvl9pPr marL="3979863" indent="-265113" algn="l" rtl="0" eaLnBrk="1" fontAlgn="base" hangingPunct="1">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HL_helmi_BI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8288" y="5661025"/>
            <a:ext cx="10763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0" y="6561138"/>
            <a:ext cx="9144000" cy="29686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sp>
        <p:nvSpPr>
          <p:cNvPr id="1028" name="Rectangle 4"/>
          <p:cNvSpPr>
            <a:spLocks noGrp="1" noChangeArrowheads="1"/>
          </p:cNvSpPr>
          <p:nvPr>
            <p:ph type="title"/>
          </p:nvPr>
        </p:nvSpPr>
        <p:spPr bwMode="auto">
          <a:xfrm>
            <a:off x="468313" y="26035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5"/>
          <p:cNvSpPr>
            <a:spLocks noGrp="1" noChangeArrowheads="1"/>
          </p:cNvSpPr>
          <p:nvPr>
            <p:ph type="body" idx="1"/>
          </p:nvPr>
        </p:nvSpPr>
        <p:spPr bwMode="auto">
          <a:xfrm>
            <a:off x="457200" y="1484313"/>
            <a:ext cx="82184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35846" name="Rectangle 6"/>
          <p:cNvSpPr>
            <a:spLocks noGrp="1" noChangeArrowheads="1"/>
          </p:cNvSpPr>
          <p:nvPr>
            <p:ph type="dt" sz="half" idx="2"/>
          </p:nvPr>
        </p:nvSpPr>
        <p:spPr bwMode="auto">
          <a:xfrm>
            <a:off x="457200" y="6589713"/>
            <a:ext cx="1090613" cy="223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bg1"/>
                </a:solidFill>
              </a:defRPr>
            </a:lvl1pPr>
          </a:lstStyle>
          <a:p>
            <a:pPr fontAlgn="base">
              <a:spcBef>
                <a:spcPct val="0"/>
              </a:spcBef>
              <a:spcAft>
                <a:spcPct val="0"/>
              </a:spcAft>
              <a:defRPr/>
            </a:pPr>
            <a:fld id="{993F635E-AE93-4DBF-91E5-7953EAF046E3}" type="datetime1">
              <a:rPr lang="fi-FI" smtClean="0">
                <a:solidFill>
                  <a:srgbClr val="FFFFFF"/>
                </a:solidFill>
              </a:rPr>
              <a:t>6.3.2012</a:t>
            </a:fld>
            <a:endParaRPr lang="fi-FI">
              <a:solidFill>
                <a:srgbClr val="FFFFFF"/>
              </a:solidFill>
            </a:endParaRPr>
          </a:p>
        </p:txBody>
      </p:sp>
      <p:sp>
        <p:nvSpPr>
          <p:cNvPr id="35847" name="Rectangle 7"/>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pPr fontAlgn="base">
              <a:spcBef>
                <a:spcPct val="0"/>
              </a:spcBef>
              <a:spcAft>
                <a:spcPct val="0"/>
              </a:spcAft>
              <a:defRPr/>
            </a:pPr>
            <a:r>
              <a:rPr lang="fi-FI" smtClean="0">
                <a:solidFill>
                  <a:srgbClr val="FFFFFF"/>
                </a:solidFill>
              </a:rPr>
              <a:t>Kasvatus- ja opetustoimi </a:t>
            </a:r>
            <a:endParaRPr lang="fi-FI">
              <a:solidFill>
                <a:srgbClr val="FFFFFF"/>
              </a:solidFill>
            </a:endParaRPr>
          </a:p>
        </p:txBody>
      </p:sp>
      <p:sp>
        <p:nvSpPr>
          <p:cNvPr id="35848" name="Rectangle 8"/>
          <p:cNvSpPr>
            <a:spLocks noGrp="1" noChangeArrowheads="1"/>
          </p:cNvSpPr>
          <p:nvPr>
            <p:ph type="sldNum" sz="quarter" idx="4"/>
          </p:nvPr>
        </p:nvSpPr>
        <p:spPr bwMode="auto">
          <a:xfrm>
            <a:off x="7596188" y="6597650"/>
            <a:ext cx="10795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defRPr/>
            </a:pPr>
            <a:fld id="{B8C6D50B-7E5B-430E-BEF6-CE8B10714F7E}" type="slidenum">
              <a:rPr lang="fi-FI">
                <a:solidFill>
                  <a:srgbClr val="FFFFFF"/>
                </a:solidFill>
              </a:rPr>
              <a:pPr fontAlgn="base">
                <a:spcBef>
                  <a:spcPct val="0"/>
                </a:spcBef>
                <a:spcAft>
                  <a:spcPct val="0"/>
                </a:spcAft>
                <a:defRPr/>
              </a:pPr>
              <a:t>‹#›</a:t>
            </a:fld>
            <a:endParaRPr lang="fi-FI">
              <a:solidFill>
                <a:srgbClr val="FFFFFF"/>
              </a:solidFill>
            </a:endParaRPr>
          </a:p>
        </p:txBody>
      </p:sp>
      <p:grpSp>
        <p:nvGrpSpPr>
          <p:cNvPr id="1033" name="Group 9"/>
          <p:cNvGrpSpPr>
            <a:grpSpLocks/>
          </p:cNvGrpSpPr>
          <p:nvPr/>
        </p:nvGrpSpPr>
        <p:grpSpPr bwMode="auto">
          <a:xfrm>
            <a:off x="539750" y="6311900"/>
            <a:ext cx="2773363" cy="104775"/>
            <a:chOff x="340" y="3906"/>
            <a:chExt cx="1747" cy="66"/>
          </a:xfrm>
        </p:grpSpPr>
        <p:sp>
          <p:nvSpPr>
            <p:cNvPr id="35850" name="Freeform 10"/>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35851" name="Freeform 11"/>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Tree>
    <p:extLst>
      <p:ext uri="{BB962C8B-B14F-4D97-AF65-F5344CB8AC3E}">
        <p14:creationId xmlns:p14="http://schemas.microsoft.com/office/powerpoint/2010/main" val="30920883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eaLnBrk="1" fontAlgn="base" hangingPunct="1">
        <a:lnSpc>
          <a:spcPct val="85000"/>
        </a:lnSpc>
        <a:spcBef>
          <a:spcPct val="0"/>
        </a:spcBef>
        <a:spcAft>
          <a:spcPct val="0"/>
        </a:spcAft>
        <a:defRPr sz="3400" b="1">
          <a:solidFill>
            <a:schemeClr val="accent1"/>
          </a:solidFill>
          <a:latin typeface="Arial" charset="0"/>
        </a:defRPr>
      </a:lvl6pPr>
      <a:lvl7pPr marL="914400" algn="l" rtl="0" eaLnBrk="1" fontAlgn="base" hangingPunct="1">
        <a:lnSpc>
          <a:spcPct val="85000"/>
        </a:lnSpc>
        <a:spcBef>
          <a:spcPct val="0"/>
        </a:spcBef>
        <a:spcAft>
          <a:spcPct val="0"/>
        </a:spcAft>
        <a:defRPr sz="3400" b="1">
          <a:solidFill>
            <a:schemeClr val="accent1"/>
          </a:solidFill>
          <a:latin typeface="Arial" charset="0"/>
        </a:defRPr>
      </a:lvl7pPr>
      <a:lvl8pPr marL="1371600" algn="l" rtl="0" eaLnBrk="1" fontAlgn="base" hangingPunct="1">
        <a:lnSpc>
          <a:spcPct val="85000"/>
        </a:lnSpc>
        <a:spcBef>
          <a:spcPct val="0"/>
        </a:spcBef>
        <a:spcAft>
          <a:spcPct val="0"/>
        </a:spcAft>
        <a:defRPr sz="3400" b="1">
          <a:solidFill>
            <a:schemeClr val="accent1"/>
          </a:solidFill>
          <a:latin typeface="Arial" charset="0"/>
        </a:defRPr>
      </a:lvl8pPr>
      <a:lvl9pPr marL="1828800" algn="l" rtl="0" eaLnBrk="1" fontAlgn="base" hangingPunct="1">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eaLnBrk="1" fontAlgn="base" hangingPunct="1">
        <a:lnSpc>
          <a:spcPct val="85000"/>
        </a:lnSpc>
        <a:spcBef>
          <a:spcPct val="25000"/>
        </a:spcBef>
        <a:spcAft>
          <a:spcPct val="0"/>
        </a:spcAft>
        <a:buChar char="»"/>
        <a:defRPr sz="2200">
          <a:solidFill>
            <a:schemeClr val="tx1"/>
          </a:solidFill>
          <a:latin typeface="+mn-lt"/>
        </a:defRPr>
      </a:lvl6pPr>
      <a:lvl7pPr marL="3065463" indent="-265113" algn="l" rtl="0" eaLnBrk="1" fontAlgn="base" hangingPunct="1">
        <a:lnSpc>
          <a:spcPct val="85000"/>
        </a:lnSpc>
        <a:spcBef>
          <a:spcPct val="25000"/>
        </a:spcBef>
        <a:spcAft>
          <a:spcPct val="0"/>
        </a:spcAft>
        <a:buChar char="»"/>
        <a:defRPr sz="2200">
          <a:solidFill>
            <a:schemeClr val="tx1"/>
          </a:solidFill>
          <a:latin typeface="+mn-lt"/>
        </a:defRPr>
      </a:lvl7pPr>
      <a:lvl8pPr marL="3522663" indent="-265113" algn="l" rtl="0" eaLnBrk="1" fontAlgn="base" hangingPunct="1">
        <a:lnSpc>
          <a:spcPct val="85000"/>
        </a:lnSpc>
        <a:spcBef>
          <a:spcPct val="25000"/>
        </a:spcBef>
        <a:spcAft>
          <a:spcPct val="0"/>
        </a:spcAft>
        <a:buChar char="»"/>
        <a:defRPr sz="2200">
          <a:solidFill>
            <a:schemeClr val="tx1"/>
          </a:solidFill>
          <a:latin typeface="+mn-lt"/>
        </a:defRPr>
      </a:lvl8pPr>
      <a:lvl9pPr marL="3979863" indent="-265113" algn="l" rtl="0" eaLnBrk="1" fontAlgn="base" hangingPunct="1">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bwMode="black">
          <a:xfrm>
            <a:off x="0" y="0"/>
            <a:ext cx="9144000" cy="1188000"/>
          </a:xfrm>
          <a:prstGeom prst="rect">
            <a:avLst/>
          </a:prstGeom>
          <a:noFill/>
          <a:ln w="9525">
            <a:noFill/>
            <a:miter lim="800000"/>
            <a:headEnd/>
            <a:tailEnd/>
          </a:ln>
        </p:spPr>
        <p:txBody>
          <a:bodyPr vert="horz" wrap="square" lIns="72000" tIns="252000" rIns="72000" bIns="36000" numCol="1" anchor="ctr" anchorCtr="0" compatLnSpc="1">
            <a:prstTxWarp prst="textNoShape">
              <a:avLst/>
            </a:prstTxWarp>
          </a:bodyPr>
          <a:lstStyle/>
          <a:p>
            <a:pPr lvl="0"/>
            <a:r>
              <a:rPr lang="fi-FI" noProof="0" smtClean="0"/>
              <a:t>Click to edit Master title style</a:t>
            </a:r>
            <a:endParaRPr lang="en-US" noProof="0" smtClean="0"/>
          </a:p>
        </p:txBody>
      </p:sp>
      <p:pic>
        <p:nvPicPr>
          <p:cNvPr id="21" name="Picture 12" descr="OK_Capgemini"/>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196357" y="6381751"/>
            <a:ext cx="1439008" cy="339725"/>
          </a:xfrm>
          <a:prstGeom prst="rect">
            <a:avLst/>
          </a:prstGeom>
          <a:noFill/>
          <a:ln w="9525">
            <a:noFill/>
            <a:miter lim="800000"/>
            <a:headEnd/>
            <a:tailEnd/>
          </a:ln>
        </p:spPr>
      </p:pic>
      <p:sp>
        <p:nvSpPr>
          <p:cNvPr id="22"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23"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24" name="Rectangle 26"/>
          <p:cNvSpPr>
            <a:spLocks noChangeArrowheads="1"/>
          </p:cNvSpPr>
          <p:nvPr/>
        </p:nvSpPr>
        <p:spPr bwMode="auto">
          <a:xfrm>
            <a:off x="-7332" y="6286501"/>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a:solidFill>
                <a:srgbClr val="000000"/>
              </a:solidFill>
            </a:endParaRPr>
          </a:p>
        </p:txBody>
      </p:sp>
      <p:sp>
        <p:nvSpPr>
          <p:cNvPr id="25"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730E9E4B-73AB-4246-9651-427D1706581E}" type="datetime1">
              <a:rPr lang="fi-FI" smtClean="0">
                <a:solidFill>
                  <a:srgbClr val="000000"/>
                </a:solidFill>
              </a:rPr>
              <a:t>6.3.2012</a:t>
            </a:fld>
            <a:endParaRPr lang="en-US" dirty="0">
              <a:solidFill>
                <a:srgbClr val="000000"/>
              </a:solidFill>
            </a:endParaRPr>
          </a:p>
        </p:txBody>
      </p:sp>
      <p:grpSp>
        <p:nvGrpSpPr>
          <p:cNvPr id="26" name="Groupe 25"/>
          <p:cNvGrpSpPr/>
          <p:nvPr/>
        </p:nvGrpSpPr>
        <p:grpSpPr>
          <a:xfrm>
            <a:off x="-7332" y="1"/>
            <a:ext cx="3191608" cy="1235075"/>
            <a:chOff x="0" y="0"/>
            <a:chExt cx="3457575" cy="1235075"/>
          </a:xfrm>
        </p:grpSpPr>
        <p:sp>
          <p:nvSpPr>
            <p:cNvPr id="27" name="Freeform 23"/>
            <p:cNvSpPr>
              <a:spLocks/>
            </p:cNvSpPr>
            <p:nvPr/>
          </p:nvSpPr>
          <p:spPr bwMode="auto">
            <a:xfrm>
              <a:off x="0" y="0"/>
              <a:ext cx="3457575"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a:solidFill>
                  <a:srgbClr val="000000"/>
                </a:solidFill>
              </a:endParaRPr>
            </a:p>
          </p:txBody>
        </p:sp>
        <p:pic>
          <p:nvPicPr>
            <p:cNvPr id="28" name="Image 27" descr="CBE_Label_pptCorner.png"/>
            <p:cNvPicPr>
              <a:picLocks noChangeAspect="1"/>
            </p:cNvPicPr>
            <p:nvPr userDrawn="1"/>
          </p:nvPicPr>
          <p:blipFill>
            <a:blip r:embed="rId12" cstate="screen"/>
            <a:stretch>
              <a:fillRect/>
            </a:stretch>
          </p:blipFill>
          <p:spPr>
            <a:xfrm>
              <a:off x="160304" y="119554"/>
              <a:ext cx="524166" cy="522000"/>
            </a:xfrm>
            <a:prstGeom prst="rect">
              <a:avLst/>
            </a:prstGeom>
          </p:spPr>
        </p:pic>
      </p:grpSp>
      <p:sp>
        <p:nvSpPr>
          <p:cNvPr id="29" name="Espace réservé du texte 28"/>
          <p:cNvSpPr>
            <a:spLocks noGrp="1"/>
          </p:cNvSpPr>
          <p:nvPr>
            <p:ph type="body" idx="1"/>
          </p:nvPr>
        </p:nvSpPr>
        <p:spPr>
          <a:xfrm>
            <a:off x="0" y="1440000"/>
            <a:ext cx="9144000" cy="4680000"/>
          </a:xfrm>
          <a:prstGeom prst="rect">
            <a:avLst/>
          </a:prstGeom>
          <a:noFill/>
          <a:ln w="9525">
            <a:noFill/>
            <a:miter lim="800000"/>
            <a:headEnd/>
            <a:tailEnd/>
          </a:ln>
        </p:spPr>
        <p:txBody>
          <a:bodyPr vert="horz" wrap="square" lIns="288000" tIns="36000" rIns="72000" bIns="36000" numCol="1" anchor="t" anchorCtr="0" compatLnSpc="1">
            <a:prstTxWarp prst="textNoShape">
              <a:avLst/>
            </a:prstTxWarp>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Tree>
    <p:extLst>
      <p:ext uri="{BB962C8B-B14F-4D97-AF65-F5344CB8AC3E}">
        <p14:creationId xmlns:p14="http://schemas.microsoft.com/office/powerpoint/2010/main" val="13869778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p:txStyles>
    <p:titleStyle>
      <a:lvl1pPr marL="714375" indent="-714375" algn="ctr" defTabSz="914400" rtl="0" eaLnBrk="1" fontAlgn="base" latinLnBrk="0" hangingPunct="1">
        <a:lnSpc>
          <a:spcPct val="90000"/>
        </a:lnSpc>
        <a:spcBef>
          <a:spcPct val="0"/>
        </a:spcBef>
        <a:spcAft>
          <a:spcPct val="0"/>
        </a:spcAft>
        <a:buNone/>
        <a:defRPr lang="en-US" sz="3000" b="1" kern="1200" noProof="0" dirty="0" smtClean="0">
          <a:solidFill>
            <a:schemeClr val="tx2"/>
          </a:solidFill>
          <a:latin typeface="+mj-lt"/>
          <a:ea typeface="+mj-ea"/>
          <a:cs typeface="+mj-cs"/>
        </a:defRPr>
      </a:lvl1pPr>
    </p:titleStyle>
    <p:bodyStyle>
      <a:lvl1pPr marL="269875" indent="-269875" algn="l" defTabSz="714375" rtl="0" eaLnBrk="1" fontAlgn="base" latinLnBrk="0" hangingPunct="1">
        <a:spcBef>
          <a:spcPct val="20000"/>
        </a:spcBef>
        <a:spcAft>
          <a:spcPct val="0"/>
        </a:spcAft>
        <a:buClr>
          <a:schemeClr val="tx2"/>
        </a:buClr>
        <a:buFont typeface="Wingdings" pitchFamily="2" charset="2"/>
        <a:buChar char="§"/>
        <a:defRPr lang="fr-FR" sz="2400" kern="1200" baseline="0" noProof="0" dirty="0" smtClean="0">
          <a:solidFill>
            <a:schemeClr val="tx1"/>
          </a:solidFill>
          <a:latin typeface="+mn-lt"/>
          <a:ea typeface="+mn-ea"/>
          <a:cs typeface="+mn-cs"/>
        </a:defRPr>
      </a:lvl1pPr>
      <a:lvl2pPr marL="539750" indent="-166688" algn="l" defTabSz="714375" rtl="0" eaLnBrk="1" fontAlgn="base" latinLnBrk="0" hangingPunct="1">
        <a:spcBef>
          <a:spcPct val="20000"/>
        </a:spcBef>
        <a:spcAft>
          <a:spcPct val="0"/>
        </a:spcAft>
        <a:buClr>
          <a:schemeClr val="accent2"/>
        </a:buClr>
        <a:buFont typeface="Arial" pitchFamily="34" charset="0"/>
        <a:buChar char="•"/>
        <a:defRPr lang="fr-FR" sz="2000" kern="1200" baseline="0" noProof="0" dirty="0" smtClean="0">
          <a:solidFill>
            <a:schemeClr val="tx1"/>
          </a:solidFill>
          <a:latin typeface="+mn-lt"/>
          <a:ea typeface="+mn-ea"/>
          <a:cs typeface="+mn-cs"/>
        </a:defRPr>
      </a:lvl2pPr>
      <a:lvl3pPr marL="717550" indent="-177800" algn="l" defTabSz="714375" rtl="0" eaLnBrk="1" fontAlgn="base" latinLnBrk="0" hangingPunct="1">
        <a:spcBef>
          <a:spcPct val="20000"/>
        </a:spcBef>
        <a:spcAft>
          <a:spcPct val="0"/>
        </a:spcAft>
        <a:buClr>
          <a:schemeClr val="accent1"/>
        </a:buClr>
        <a:buFont typeface="Courier New" pitchFamily="49" charset="0"/>
        <a:buChar char="o"/>
        <a:defRPr lang="fr-FR" sz="1800" kern="1200" noProof="0" dirty="0" smtClean="0">
          <a:solidFill>
            <a:schemeClr val="tx1"/>
          </a:solidFill>
          <a:latin typeface="+mn-lt"/>
          <a:ea typeface="+mn-ea"/>
          <a:cs typeface="+mn-cs"/>
        </a:defRPr>
      </a:lvl3pPr>
      <a:lvl4pPr marL="987425" indent="-176213" algn="l" defTabSz="714375" rtl="0" eaLnBrk="1" fontAlgn="base" latinLnBrk="0" hangingPunct="1">
        <a:spcBef>
          <a:spcPct val="20000"/>
        </a:spcBef>
        <a:spcAft>
          <a:spcPct val="0"/>
        </a:spcAft>
        <a:buClr>
          <a:schemeClr val="accent3"/>
        </a:buClr>
        <a:buFont typeface="Arial" pitchFamily="34" charset="0"/>
        <a:buChar char="–"/>
        <a:defRPr lang="fr-FR" sz="1600" kern="1200" baseline="0" noProof="0" dirty="0" smtClean="0">
          <a:solidFill>
            <a:schemeClr val="tx1"/>
          </a:solidFill>
          <a:latin typeface="+mn-lt"/>
          <a:ea typeface="+mn-ea"/>
          <a:cs typeface="+mn-cs"/>
        </a:defRPr>
      </a:lvl4pPr>
      <a:lvl5pPr marL="1257300" indent="-176213" algn="l" defTabSz="714375" rtl="0" eaLnBrk="1" fontAlgn="base" latinLnBrk="0" hangingPunct="1">
        <a:spcBef>
          <a:spcPct val="20000"/>
        </a:spcBef>
        <a:spcAft>
          <a:spcPct val="0"/>
        </a:spcAft>
        <a:buFont typeface="Arial" pitchFamily="34" charset="0"/>
        <a:buChar char="»"/>
        <a:defRPr lang="en-US" sz="1400" kern="1200" noProof="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3"/>
            <a:ext cx="8640960" cy="4896073"/>
          </a:xfrm>
          <a:prstGeom prst="rect">
            <a:avLst/>
          </a:prstGeom>
        </p:spPr>
        <p:txBody>
          <a:bodyPr vert="horz" lIns="0" tIns="0" rIns="0" bIns="0" rtlCol="0">
            <a:no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21" name="Freeform 27"/>
          <p:cNvSpPr>
            <a:spLocks/>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sz="1000"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rmAutofit/>
          </a:bodyPr>
          <a:lstStyle/>
          <a:p>
            <a:pPr lvl="0"/>
            <a:r>
              <a:rPr lang="fi-FI" noProof="0" smtClean="0"/>
              <a:t>Muokkaa perustyyl. napsautt.</a:t>
            </a:r>
            <a:endParaRPr lang="fi-FI" noProof="0"/>
          </a:p>
        </p:txBody>
      </p:sp>
      <p:sp>
        <p:nvSpPr>
          <p:cNvPr id="58" name="Text Box 8"/>
          <p:cNvSpPr txBox="1">
            <a:spLocks noChangeArrowheads="1"/>
          </p:cNvSpPr>
          <p:nvPr/>
        </p:nvSpPr>
        <p:spPr bwMode="gray">
          <a:xfrm>
            <a:off x="251520" y="6381329"/>
            <a:ext cx="5649858" cy="257369"/>
          </a:xfrm>
          <a:prstGeom prst="rect">
            <a:avLst/>
          </a:prstGeom>
          <a:noFill/>
          <a:ln w="9525">
            <a:noFill/>
            <a:miter lim="800000"/>
            <a:headEnd/>
            <a:tailEnd/>
          </a:ln>
          <a:effectLst/>
        </p:spPr>
        <p:txBody>
          <a:bodyPr wrap="square" lIns="0" tIns="72000" rIns="0" bIns="0">
            <a:spAutoFit/>
          </a:bodyPr>
          <a:lstStyle/>
          <a:p>
            <a:pPr fontAlgn="base">
              <a:spcBef>
                <a:spcPct val="40000"/>
              </a:spcBef>
              <a:spcAft>
                <a:spcPct val="0"/>
              </a:spcAft>
            </a:pPr>
            <a:r>
              <a:rPr lang="en-US" sz="600" noProof="1" smtClean="0">
                <a:solidFill>
                  <a:srgbClr val="00338D"/>
                </a:solidFill>
                <a:latin typeface="Univers 45 Light" pitchFamily="2" charset="0"/>
              </a:rPr>
              <a:t>© 2011 KPMG Oy Ab, a Finnish limited liability company and a member firm of the KPMG network of independent member firms affiliated with KPMG International Cooperative (“KPMG International”), a Swiss entity. All rights reserved.</a:t>
            </a:r>
            <a:endParaRPr lang="en-US" sz="600" noProof="1">
              <a:solidFill>
                <a:srgbClr val="00338D"/>
              </a:solidFill>
              <a:latin typeface="Univers 45 Light" pitchFamily="2" charset="0"/>
            </a:endParaRPr>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p:cNvGrpSpPr>
          <p:nvPr/>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25847625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lang="en-GB" sz="1600" b="1" kern="1200" noProof="0" dirty="0" smtClean="0">
          <a:solidFill>
            <a:srgbClr val="00338D"/>
          </a:solidFill>
          <a:latin typeface="Univers 45 Light" pitchFamily="2" charset="0"/>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Univers 45 Light" pitchFamily="2" charset="0"/>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Univers 45 Light" pitchFamily="2" charset="0"/>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Univers 45 Light" pitchFamily="2" charset="0"/>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Univers 45 Light" pitchFamily="2" charset="0"/>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Office_Excel_97_-_2003_-laskentataulukko1.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Microsoft_Office_Excel_97_-_2003_-laskentataulukko2.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Päivähoidon järjestämissuunnitelma</a:t>
            </a:r>
            <a:endParaRPr lang="fi-FI" dirty="0"/>
          </a:p>
        </p:txBody>
      </p:sp>
      <p:sp>
        <p:nvSpPr>
          <p:cNvPr id="3" name="Tekstin paikkamerkki 2"/>
          <p:cNvSpPr>
            <a:spLocks noGrp="1"/>
          </p:cNvSpPr>
          <p:nvPr>
            <p:ph type="body" sz="quarter" idx="13"/>
          </p:nvPr>
        </p:nvSpPr>
        <p:spPr/>
        <p:txBody>
          <a:bodyPr/>
          <a:lstStyle/>
          <a:p>
            <a:r>
              <a:rPr lang="fi-FI" dirty="0" smtClean="0"/>
              <a:t>Helmikuu 2012</a:t>
            </a:r>
            <a:endParaRPr lang="fi-FI" dirty="0"/>
          </a:p>
        </p:txBody>
      </p:sp>
      <p:sp>
        <p:nvSpPr>
          <p:cNvPr id="4" name="Päivämäärän paikkamerkki 3"/>
          <p:cNvSpPr>
            <a:spLocks noGrp="1"/>
          </p:cNvSpPr>
          <p:nvPr>
            <p:ph type="dt" sz="half" idx="14"/>
          </p:nvPr>
        </p:nvSpPr>
        <p:spPr/>
        <p:txBody>
          <a:bodyPr/>
          <a:lstStyle/>
          <a:p>
            <a:fld id="{50C8CC47-9C8D-4CDA-AF89-109723EE7283}"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dirty="0"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1</a:t>
            </a:fld>
            <a:endParaRPr lang="fi-FI" dirty="0"/>
          </a:p>
        </p:txBody>
      </p:sp>
    </p:spTree>
    <p:extLst>
      <p:ext uri="{BB962C8B-B14F-4D97-AF65-F5344CB8AC3E}">
        <p14:creationId xmlns:p14="http://schemas.microsoft.com/office/powerpoint/2010/main" val="347258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000" y="471810"/>
            <a:ext cx="7776000" cy="796950"/>
          </a:xfrm>
        </p:spPr>
        <p:txBody>
          <a:bodyPr>
            <a:normAutofit fontScale="90000"/>
          </a:bodyPr>
          <a:lstStyle/>
          <a:p>
            <a:r>
              <a:rPr lang="fi-FI" dirty="0" smtClean="0"/>
              <a:t>Ikäluokan muutokset ja niiden vaikutus palvelun kysyntään</a:t>
            </a:r>
            <a:endParaRPr lang="fi-FI" dirty="0"/>
          </a:p>
        </p:txBody>
      </p:sp>
      <p:graphicFrame>
        <p:nvGraphicFramePr>
          <p:cNvPr id="7" name="Sisällön paikkamerkki 6"/>
          <p:cNvGraphicFramePr>
            <a:graphicFrameLocks noGrp="1"/>
          </p:cNvGraphicFramePr>
          <p:nvPr>
            <p:ph sz="quarter" idx="13"/>
            <p:extLst>
              <p:ext uri="{D42A27DB-BD31-4B8C-83A1-F6EECF244321}">
                <p14:modId xmlns:p14="http://schemas.microsoft.com/office/powerpoint/2010/main" val="1305953297"/>
              </p:ext>
            </p:extLst>
          </p:nvPr>
        </p:nvGraphicFramePr>
        <p:xfrm>
          <a:off x="395532" y="1268760"/>
          <a:ext cx="8208909" cy="4013860"/>
        </p:xfrm>
        <a:graphic>
          <a:graphicData uri="http://schemas.openxmlformats.org/drawingml/2006/table">
            <a:tbl>
              <a:tblPr/>
              <a:tblGrid>
                <a:gridCol w="482877"/>
                <a:gridCol w="482877"/>
                <a:gridCol w="482877"/>
                <a:gridCol w="482877"/>
                <a:gridCol w="482877"/>
                <a:gridCol w="482877"/>
                <a:gridCol w="482877"/>
                <a:gridCol w="482877"/>
                <a:gridCol w="482877"/>
                <a:gridCol w="482877"/>
                <a:gridCol w="482877"/>
                <a:gridCol w="482877"/>
                <a:gridCol w="482877"/>
                <a:gridCol w="482877"/>
                <a:gridCol w="482877"/>
                <a:gridCol w="482877"/>
                <a:gridCol w="482877"/>
              </a:tblGrid>
              <a:tr h="615756">
                <a:tc>
                  <a:txBody>
                    <a:bodyPr/>
                    <a:lstStyle/>
                    <a:p>
                      <a:pPr algn="l" fontAlgn="b"/>
                      <a:r>
                        <a:rPr lang="fi-FI" sz="800" b="0" i="0" u="none" strike="noStrike" dirty="0">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1" i="0" u="none" strike="noStrike">
                          <a:solidFill>
                            <a:srgbClr val="000000"/>
                          </a:solidFill>
                          <a:effectLst/>
                          <a:latin typeface="Arial"/>
                        </a:rPr>
                        <a:t>Kaikki</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1" i="0" u="none" strike="noStrike">
                          <a:solidFill>
                            <a:srgbClr val="000000"/>
                          </a:solidFill>
                          <a:effectLst/>
                          <a:latin typeface="Arial"/>
                        </a:rPr>
                        <a:t>Päivähoidossa olevat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438">
                <a:tc>
                  <a:txBody>
                    <a:bodyPr/>
                    <a:lstStyle/>
                    <a:p>
                      <a:pPr algn="l" fontAlgn="b"/>
                      <a:r>
                        <a:rPr lang="fi-FI" sz="800" b="0" i="0" u="none" strike="noStrike">
                          <a:solidFill>
                            <a:srgbClr val="000000"/>
                          </a:solidFill>
                          <a:effectLst/>
                          <a:latin typeface="Arial"/>
                        </a:rPr>
                        <a:t>Alue / Vuosi</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Arial"/>
                        </a:rPr>
                        <a:t>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800" b="0" i="0" u="none" strike="noStrike" dirty="0" smtClean="0">
                          <a:solidFill>
                            <a:srgbClr val="000000"/>
                          </a:solidFill>
                          <a:effectLst/>
                          <a:latin typeface="Arial"/>
                        </a:rPr>
                        <a:t>0 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smtClean="0">
                          <a:solidFill>
                            <a:srgbClr val="000000"/>
                          </a:solidFill>
                          <a:effectLst/>
                          <a:latin typeface="Arial"/>
                        </a:rPr>
                        <a:t>1-2</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dirty="0" smtClean="0">
                          <a:solidFill>
                            <a:srgbClr val="000000"/>
                          </a:solidFill>
                          <a:effectLst/>
                          <a:latin typeface="Arial"/>
                        </a:rPr>
                        <a:t>3-5</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dirty="0">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dirty="0" smtClean="0">
                          <a:solidFill>
                            <a:srgbClr val="000000"/>
                          </a:solidFill>
                          <a:effectLst/>
                          <a:latin typeface="Arial"/>
                        </a:rPr>
                        <a:t>6</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0 - 6 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lkm</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osuus</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osuus</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l"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muutos</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muutos</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ikäk.</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ikäk.</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l" fontAlgn="b"/>
                      <a:r>
                        <a:rPr lang="fi-FI" sz="800" b="0" i="0" u="none" strike="noStrike">
                          <a:solidFill>
                            <a:srgbClr val="000000"/>
                          </a:solidFill>
                          <a:effectLst/>
                          <a:latin typeface="Arial"/>
                        </a:rPr>
                        <a:t>Turku</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a:solidFill>
                            <a:srgbClr val="000000"/>
                          </a:solidFill>
                          <a:effectLst/>
                          <a:latin typeface="Arial"/>
                        </a:rPr>
                        <a:t>1,0 %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40,50 %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73,2 %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100,0 %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lkm</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1 - 6</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2011</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177326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1 914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dirty="0">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3 457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1 400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4 589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3 359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dirty="0">
                          <a:solidFill>
                            <a:srgbClr val="000000"/>
                          </a:solidFill>
                          <a:effectLst/>
                          <a:latin typeface="Arial"/>
                        </a:rPr>
                        <a:t>1 518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11 478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6 296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54,9 %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2012</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178684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1 823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3 543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4 709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3 447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1 437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11 512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0,3 %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34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6 337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0,6 %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41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55,0 %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2013</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180147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1 860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3 569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4 897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3 585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1 537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11 863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351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6 586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3,9 %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249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55,5 %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65,7 %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2014</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181835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3 602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5 080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3 719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1 592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12 172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6 788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3,1 %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203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55,8 %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2015</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183385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1 932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3 678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1 490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5 199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3 806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1 650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12 459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2,4 %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287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6 965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176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55,9 %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66,0 %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2016</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184877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3 745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1 517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5 275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3 861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1 733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12 714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255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7 131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2,4 %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166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56,1 %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2017</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186392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1 988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3 811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5 367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3 929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1 769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12 935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1,7 %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221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7 261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1,8 %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130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56,1 %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2018</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188070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2 016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3 880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1 571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5 492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4 020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1 786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13 174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1,8 %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239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7 398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137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56,2 %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2019</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190327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2 048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3 974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1 609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5 655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4 139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1 843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13 520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346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7 612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215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56,3 %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2020</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Arial"/>
                        </a:rPr>
                        <a:t>192425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2 076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4 045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1 638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5 801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4 246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1 898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13 820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2,2 %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7 803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2,5 %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191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56,5 %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66,3 %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2021</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194072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2 094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4 085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1 654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5 915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4 330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1 945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14 039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219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7 950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147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56,6 %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66,4 %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2022</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195417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2 107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dirty="0">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4 105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1 663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5 981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4 378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1 982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14 175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136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8 044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94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56,7 %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66,5 %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bl>
          </a:graphicData>
        </a:graphic>
      </p:graphicFrame>
      <p:sp>
        <p:nvSpPr>
          <p:cNvPr id="4" name="Päivämäärän paikkamerkki 3"/>
          <p:cNvSpPr>
            <a:spLocks noGrp="1"/>
          </p:cNvSpPr>
          <p:nvPr>
            <p:ph type="dt" sz="half" idx="14"/>
          </p:nvPr>
        </p:nvSpPr>
        <p:spPr/>
        <p:txBody>
          <a:bodyPr/>
          <a:lstStyle/>
          <a:p>
            <a:fld id="{4ACD4AB9-980D-4BED-B64A-6D8D329F0039}"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10</a:t>
            </a:fld>
            <a:endParaRPr lang="fi-FI"/>
          </a:p>
        </p:txBody>
      </p:sp>
      <p:sp>
        <p:nvSpPr>
          <p:cNvPr id="3" name="Tekstiruutu 2"/>
          <p:cNvSpPr txBox="1"/>
          <p:nvPr/>
        </p:nvSpPr>
        <p:spPr>
          <a:xfrm>
            <a:off x="1678384" y="5282624"/>
            <a:ext cx="7142087" cy="738664"/>
          </a:xfrm>
          <a:prstGeom prst="rect">
            <a:avLst/>
          </a:prstGeom>
          <a:noFill/>
        </p:spPr>
        <p:txBody>
          <a:bodyPr wrap="square" rtlCol="0">
            <a:spAutoFit/>
          </a:bodyPr>
          <a:lstStyle/>
          <a:p>
            <a:r>
              <a:rPr lang="fi-FI" sz="1400" dirty="0" smtClean="0"/>
              <a:t>Ennuste perustuu </a:t>
            </a:r>
            <a:r>
              <a:rPr lang="fi-FI" sz="1400" dirty="0" err="1" smtClean="0"/>
              <a:t>THL:n</a:t>
            </a:r>
            <a:r>
              <a:rPr lang="fi-FI" sz="1400" dirty="0" smtClean="0"/>
              <a:t> vuoden 2010 tilastoon palvelun piirissä olevien osuuksiin valtakunnan tasolla ja </a:t>
            </a:r>
            <a:r>
              <a:rPr lang="fi-FI" sz="1400" dirty="0"/>
              <a:t>Kaupunkitutkimus- ja </a:t>
            </a:r>
            <a:r>
              <a:rPr lang="fi-FI" sz="1400" dirty="0" smtClean="0"/>
              <a:t>tietoyksikön tilaamaan väestöennusteeseen. Ennusteessa oletetaan, että palvelun piirissä olevin osuus ikäluokasta on vakio.</a:t>
            </a:r>
            <a:endParaRPr lang="fi-FI" sz="1400" dirty="0"/>
          </a:p>
        </p:txBody>
      </p:sp>
    </p:spTree>
    <p:extLst>
      <p:ext uri="{BB962C8B-B14F-4D97-AF65-F5344CB8AC3E}">
        <p14:creationId xmlns:p14="http://schemas.microsoft.com/office/powerpoint/2010/main" val="2204506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normAutofit/>
          </a:bodyPr>
          <a:lstStyle/>
          <a:p>
            <a:r>
              <a:rPr lang="fi-FI" sz="2000" dirty="0"/>
              <a:t>Ikäluokan muutokset ja niiden vaikutus palvelun </a:t>
            </a:r>
            <a:r>
              <a:rPr lang="fi-FI" sz="2000" dirty="0" smtClean="0"/>
              <a:t/>
            </a:r>
            <a:br>
              <a:rPr lang="fi-FI" sz="2000" dirty="0" smtClean="0"/>
            </a:br>
            <a:r>
              <a:rPr lang="fi-FI" sz="2000" dirty="0" smtClean="0"/>
              <a:t>kysyntään </a:t>
            </a:r>
            <a:r>
              <a:rPr lang="fi-FI" sz="2000" dirty="0" smtClean="0">
                <a:cs typeface="Helvetica" pitchFamily="-109" charset="0"/>
              </a:rPr>
              <a:t>2011 - 2031</a:t>
            </a:r>
            <a:endParaRPr lang="fi-FI" dirty="0" smtClean="0">
              <a:cs typeface="Helvetica" pitchFamily="-109" charset="0"/>
            </a:endParaRPr>
          </a:p>
        </p:txBody>
      </p:sp>
      <p:graphicFrame>
        <p:nvGraphicFramePr>
          <p:cNvPr id="7171" name="Kaavio 3"/>
          <p:cNvGraphicFramePr>
            <a:graphicFrameLocks/>
          </p:cNvGraphicFramePr>
          <p:nvPr>
            <p:extLst>
              <p:ext uri="{D42A27DB-BD31-4B8C-83A1-F6EECF244321}">
                <p14:modId xmlns:p14="http://schemas.microsoft.com/office/powerpoint/2010/main" val="428289313"/>
              </p:ext>
            </p:extLst>
          </p:nvPr>
        </p:nvGraphicFramePr>
        <p:xfrm>
          <a:off x="899592" y="1772816"/>
          <a:ext cx="5953125" cy="4010025"/>
        </p:xfrm>
        <a:graphic>
          <a:graphicData uri="http://schemas.openxmlformats.org/presentationml/2006/ole">
            <mc:AlternateContent xmlns:mc="http://schemas.openxmlformats.org/markup-compatibility/2006">
              <mc:Choice xmlns:v="urn:schemas-microsoft-com:vml" Requires="v">
                <p:oleObj spid="_x0000_s2141" name="Kaavio" r:id="rId4" imgW="4876800" imgH="3286125" progId="Excel.Chart.8">
                  <p:embed/>
                </p:oleObj>
              </mc:Choice>
              <mc:Fallback>
                <p:oleObj name="Kaavio" r:id="rId4" imgW="4876800" imgH="3286125" progId="Excel.Chart.8">
                  <p:embed/>
                  <p:pic>
                    <p:nvPicPr>
                      <p:cNvPr id="0" name=""/>
                      <p:cNvPicPr>
                        <a:picLocks noChangeArrowheads="1"/>
                      </p:cNvPicPr>
                      <p:nvPr/>
                    </p:nvPicPr>
                    <p:blipFill>
                      <a:blip r:embed="rId5"/>
                      <a:srcRect/>
                      <a:stretch>
                        <a:fillRect/>
                      </a:stretch>
                    </p:blipFill>
                    <p:spPr bwMode="auto">
                      <a:xfrm>
                        <a:off x="899592" y="1772816"/>
                        <a:ext cx="5953125" cy="4010025"/>
                      </a:xfrm>
                      <a:prstGeom prst="rect">
                        <a:avLst/>
                      </a:prstGeom>
                      <a:noFill/>
                      <a:ln>
                        <a:noFill/>
                      </a:ln>
                    </p:spPr>
                  </p:pic>
                </p:oleObj>
              </mc:Fallback>
            </mc:AlternateContent>
          </a:graphicData>
        </a:graphic>
      </p:graphicFrame>
      <p:sp>
        <p:nvSpPr>
          <p:cNvPr id="7172" name="Tekstiruutu 1"/>
          <p:cNvSpPr txBox="1">
            <a:spLocks noChangeArrowheads="1"/>
          </p:cNvSpPr>
          <p:nvPr/>
        </p:nvSpPr>
        <p:spPr bwMode="auto">
          <a:xfrm>
            <a:off x="6952801" y="1916832"/>
            <a:ext cx="1944911"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fi-FI" sz="1400" dirty="0"/>
              <a:t>Varhaiskasvatuksen kysynnän muutos (lähde kaupungin väestöennuste)</a:t>
            </a:r>
          </a:p>
          <a:p>
            <a:pPr>
              <a:buFont typeface="Arial" charset="0"/>
              <a:buChar char="•"/>
            </a:pPr>
            <a:endParaRPr lang="fi-FI" sz="1400" dirty="0" smtClean="0"/>
          </a:p>
          <a:p>
            <a:pPr>
              <a:buFont typeface="Arial" charset="0"/>
              <a:buChar char="•"/>
            </a:pPr>
            <a:r>
              <a:rPr lang="fi-FI" sz="1400" dirty="0" smtClean="0"/>
              <a:t>Lähtökohta </a:t>
            </a:r>
            <a:r>
              <a:rPr lang="fi-FI" sz="1400" dirty="0"/>
              <a:t>on, että 66% alle 6-vuotiaista tarvitsee ulkopuolista päivähoitoa (nykyinen luku on 66%)</a:t>
            </a:r>
          </a:p>
          <a:p>
            <a:pPr>
              <a:buFont typeface="Arial" charset="0"/>
              <a:buChar char="•"/>
            </a:pPr>
            <a:endParaRPr lang="fi-FI" sz="1400" dirty="0" smtClean="0"/>
          </a:p>
          <a:p>
            <a:pPr>
              <a:buFont typeface="Arial" charset="0"/>
              <a:buChar char="•"/>
            </a:pPr>
            <a:r>
              <a:rPr lang="fi-FI" sz="1400" dirty="0" smtClean="0"/>
              <a:t>Ennuste </a:t>
            </a:r>
            <a:r>
              <a:rPr lang="fi-FI" sz="1400" dirty="0"/>
              <a:t>ei ota kantaa, kuka </a:t>
            </a:r>
            <a:r>
              <a:rPr lang="fi-FI" sz="1200" dirty="0"/>
              <a:t>palvelun</a:t>
            </a:r>
            <a:r>
              <a:rPr lang="fi-FI" sz="1400" dirty="0"/>
              <a:t> tuottaa.</a:t>
            </a:r>
          </a:p>
        </p:txBody>
      </p:sp>
      <p:sp>
        <p:nvSpPr>
          <p:cNvPr id="2" name="Päivämäärän paikkamerkki 1"/>
          <p:cNvSpPr>
            <a:spLocks noGrp="1"/>
          </p:cNvSpPr>
          <p:nvPr>
            <p:ph type="dt" sz="half" idx="10"/>
          </p:nvPr>
        </p:nvSpPr>
        <p:spPr/>
        <p:txBody>
          <a:bodyPr/>
          <a:lstStyle/>
          <a:p>
            <a:fld id="{07F7FBEA-C78A-4CCF-8B90-24ADF8EDE668}" type="datetime1">
              <a:rPr lang="fi-FI" smtClean="0"/>
              <a:t>6.3.2012</a:t>
            </a:fld>
            <a:endParaRPr lang="fi-FI" dirty="0"/>
          </a:p>
        </p:txBody>
      </p:sp>
      <p:sp>
        <p:nvSpPr>
          <p:cNvPr id="3" name="Alatunnisteen paikkamerkki 2"/>
          <p:cNvSpPr>
            <a:spLocks noGrp="1"/>
          </p:cNvSpPr>
          <p:nvPr>
            <p:ph type="ftr" sz="quarter" idx="11"/>
          </p:nvPr>
        </p:nvSpPr>
        <p:spPr/>
        <p:txBody>
          <a:bodyPr/>
          <a:lstStyle/>
          <a:p>
            <a:r>
              <a:rPr lang="fi-FI" smtClean="0"/>
              <a:t>Kasvatus- ja opetustoimi </a:t>
            </a:r>
            <a:endParaRPr lang="fi-FI"/>
          </a:p>
        </p:txBody>
      </p:sp>
      <p:sp>
        <p:nvSpPr>
          <p:cNvPr id="4" name="Dian numeron paikkamerkki 3"/>
          <p:cNvSpPr>
            <a:spLocks noGrp="1"/>
          </p:cNvSpPr>
          <p:nvPr>
            <p:ph type="sldNum" sz="quarter" idx="12"/>
          </p:nvPr>
        </p:nvSpPr>
        <p:spPr/>
        <p:txBody>
          <a:bodyPr/>
          <a:lstStyle/>
          <a:p>
            <a:fld id="{5313BD74-EA17-574A-98E7-0901538991B3}" type="slidenum">
              <a:rPr lang="fi-FI" smtClean="0"/>
              <a:t>11</a:t>
            </a:fld>
            <a:endParaRPr lang="fi-FI"/>
          </a:p>
        </p:txBody>
      </p:sp>
    </p:spTree>
    <p:extLst>
      <p:ext uri="{BB962C8B-B14F-4D97-AF65-F5344CB8AC3E}">
        <p14:creationId xmlns:p14="http://schemas.microsoft.com/office/powerpoint/2010/main" val="2863646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normAutofit fontScale="90000"/>
          </a:bodyPr>
          <a:lstStyle/>
          <a:p>
            <a:r>
              <a:rPr lang="fi-FI" dirty="0"/>
              <a:t>Ikäluokan muutokset ja niiden vaikutus palvelun </a:t>
            </a:r>
            <a:r>
              <a:rPr lang="fi-FI" dirty="0" smtClean="0"/>
              <a:t>kysyntään</a:t>
            </a:r>
            <a:r>
              <a:rPr lang="fi-FI" dirty="0" smtClean="0">
                <a:cs typeface="Helvetica" pitchFamily="-109" charset="0"/>
              </a:rPr>
              <a:t> vuositasolla</a:t>
            </a:r>
          </a:p>
        </p:txBody>
      </p:sp>
      <p:sp>
        <p:nvSpPr>
          <p:cNvPr id="8195" name="Dian numeron paikkamerkki 3"/>
          <p:cNvSpPr>
            <a:spLocks noGrp="1"/>
          </p:cNvSpPr>
          <p:nvPr>
            <p:ph type="sldNum" sz="quarter" idx="4294967295"/>
          </p:nvPr>
        </p:nvSpPr>
        <p:spPr>
          <a:xfrm>
            <a:off x="8494713" y="6427788"/>
            <a:ext cx="685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CE30056-8A18-4020-B2B9-070EE73D47D7}" type="slidenum">
              <a:rPr lang="fi-FI" sz="900" smtClean="0"/>
              <a:pPr/>
              <a:t>12</a:t>
            </a:fld>
            <a:endParaRPr lang="fi-FI" sz="900" smtClean="0"/>
          </a:p>
        </p:txBody>
      </p:sp>
      <p:graphicFrame>
        <p:nvGraphicFramePr>
          <p:cNvPr id="8196" name="Kaavio 4"/>
          <p:cNvGraphicFramePr>
            <a:graphicFrameLocks/>
          </p:cNvGraphicFramePr>
          <p:nvPr>
            <p:extLst>
              <p:ext uri="{D42A27DB-BD31-4B8C-83A1-F6EECF244321}">
                <p14:modId xmlns:p14="http://schemas.microsoft.com/office/powerpoint/2010/main" val="2706313687"/>
              </p:ext>
            </p:extLst>
          </p:nvPr>
        </p:nvGraphicFramePr>
        <p:xfrm>
          <a:off x="611560" y="1772816"/>
          <a:ext cx="5430837" cy="3565525"/>
        </p:xfrm>
        <a:graphic>
          <a:graphicData uri="http://schemas.openxmlformats.org/presentationml/2006/ole">
            <mc:AlternateContent xmlns:mc="http://schemas.openxmlformats.org/markup-compatibility/2006">
              <mc:Choice xmlns:v="urn:schemas-microsoft-com:vml" Requires="v">
                <p:oleObj spid="_x0000_s3164" name="Kaavio" r:id="rId4" imgW="5429250" imgH="3562350" progId="Excel.Chart.8">
                  <p:embed/>
                </p:oleObj>
              </mc:Choice>
              <mc:Fallback>
                <p:oleObj name="Kaavio" r:id="rId4" imgW="5429250" imgH="3562350" progId="Excel.Chart.8">
                  <p:embed/>
                  <p:pic>
                    <p:nvPicPr>
                      <p:cNvPr id="0" name=""/>
                      <p:cNvPicPr>
                        <a:picLocks noChangeArrowheads="1"/>
                      </p:cNvPicPr>
                      <p:nvPr/>
                    </p:nvPicPr>
                    <p:blipFill>
                      <a:blip r:embed="rId5"/>
                      <a:srcRect/>
                      <a:stretch>
                        <a:fillRect/>
                      </a:stretch>
                    </p:blipFill>
                    <p:spPr bwMode="auto">
                      <a:xfrm>
                        <a:off x="611560" y="1772816"/>
                        <a:ext cx="54308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kstiruutu 5"/>
          <p:cNvSpPr txBox="1">
            <a:spLocks noChangeArrowheads="1"/>
          </p:cNvSpPr>
          <p:nvPr/>
        </p:nvSpPr>
        <p:spPr bwMode="auto">
          <a:xfrm>
            <a:off x="6659563" y="1916832"/>
            <a:ext cx="2160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i-FI" sz="1800" dirty="0"/>
              <a:t>Päivähoidon kysyntä kasvaa vuosittain huomattavasti vuoteen 2021 asti ja sen jälkeen hitaammin vuoteen 2028 asti</a:t>
            </a:r>
          </a:p>
        </p:txBody>
      </p:sp>
      <p:sp>
        <p:nvSpPr>
          <p:cNvPr id="2" name="Päivämäärän paikkamerkki 1"/>
          <p:cNvSpPr>
            <a:spLocks noGrp="1"/>
          </p:cNvSpPr>
          <p:nvPr>
            <p:ph type="dt" sz="half" idx="14"/>
          </p:nvPr>
        </p:nvSpPr>
        <p:spPr/>
        <p:txBody>
          <a:bodyPr/>
          <a:lstStyle/>
          <a:p>
            <a:fld id="{C2B04CB3-4707-47DD-99CA-1EE7C36DE6D6}" type="datetime1">
              <a:rPr lang="fi-FI" smtClean="0"/>
              <a:t>6.3.2012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Tree>
    <p:extLst>
      <p:ext uri="{BB962C8B-B14F-4D97-AF65-F5344CB8AC3E}">
        <p14:creationId xmlns:p14="http://schemas.microsoft.com/office/powerpoint/2010/main" val="331398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palvelun kysynnän muutoksista</a:t>
            </a:r>
            <a:endParaRPr lang="fi-FI" dirty="0"/>
          </a:p>
        </p:txBody>
      </p:sp>
      <p:sp>
        <p:nvSpPr>
          <p:cNvPr id="3" name="Sisällön paikkamerkki 2"/>
          <p:cNvSpPr>
            <a:spLocks noGrp="1"/>
          </p:cNvSpPr>
          <p:nvPr>
            <p:ph sz="quarter" idx="13"/>
          </p:nvPr>
        </p:nvSpPr>
        <p:spPr/>
        <p:txBody>
          <a:bodyPr>
            <a:normAutofit fontScale="85000" lnSpcReduction="10000"/>
          </a:bodyPr>
          <a:lstStyle/>
          <a:p>
            <a:r>
              <a:rPr lang="fi-FI" dirty="0"/>
              <a:t>Edellä olevissa ennusteissa on kuvattu asiakasmäärän kasvua vain väestöennusteen pohjalta, ennusteessa ei ole huomioitu palvelun piirin hakeutuvien osuuden kasvua</a:t>
            </a:r>
            <a:r>
              <a:rPr lang="fi-FI" dirty="0" smtClean="0"/>
              <a:t>.</a:t>
            </a:r>
          </a:p>
          <a:p>
            <a:pPr lvl="1"/>
            <a:r>
              <a:rPr lang="fi-FI" dirty="0" smtClean="0"/>
              <a:t>Valtakunnallista keskustelua varhaiskasvatuksesta seuratessa, voidaan päätellä että kuntien tulee lisätä ns. avoimia palveluja /kerhotoimintaa, vrt. </a:t>
            </a:r>
            <a:r>
              <a:rPr lang="fi-FI" dirty="0" err="1" smtClean="0"/>
              <a:t>Kesu</a:t>
            </a:r>
            <a:r>
              <a:rPr lang="fi-FI" dirty="0" smtClean="0"/>
              <a:t> . Tähän kasvuun on syytä varautua</a:t>
            </a:r>
          </a:p>
          <a:p>
            <a:pPr lvl="1"/>
            <a:endParaRPr lang="fi-FI" dirty="0"/>
          </a:p>
          <a:p>
            <a:r>
              <a:rPr lang="fi-FI" dirty="0" smtClean="0"/>
              <a:t>Edellä esitetyn perusteella voidaan todeta, että päivähoitopalvelun kysyntä jatkaa kasvuaan, mitä se on tehnyt vuodesta 2008 asti.</a:t>
            </a:r>
          </a:p>
          <a:p>
            <a:endParaRPr lang="fi-FI" dirty="0" smtClean="0"/>
          </a:p>
          <a:p>
            <a:r>
              <a:rPr lang="fi-FI" dirty="0" smtClean="0"/>
              <a:t>Joulukuusta 2011 tammikuuhun 2012 palvelun piirissä olevien määrä on lisääntynyt 90 lapsella. </a:t>
            </a:r>
          </a:p>
          <a:p>
            <a:pPr lvl="1"/>
            <a:r>
              <a:rPr lang="fi-FI" dirty="0" smtClean="0"/>
              <a:t>Asiakasmäärän kasvua on seurattava, jotta voidaan arvioida tarkemmin vuoden 2012 määrärahan riittävyys.</a:t>
            </a:r>
          </a:p>
          <a:p>
            <a:endParaRPr lang="fi-FI" dirty="0"/>
          </a:p>
          <a:p>
            <a:r>
              <a:rPr lang="fi-FI" dirty="0" smtClean="0"/>
              <a:t>Päivähoitoa jonottavien lasten määrä on pysynyt lähes vakiona n. 150 lapsessa. </a:t>
            </a:r>
          </a:p>
          <a:p>
            <a:pPr lvl="1"/>
            <a:r>
              <a:rPr lang="fi-FI" dirty="0" smtClean="0"/>
              <a:t>Vanhemmat eivät ole ottaneet paikka vastaan, koska hoitopaikka ei vastaa tarvetta</a:t>
            </a:r>
          </a:p>
          <a:p>
            <a:pPr lvl="1"/>
            <a:r>
              <a:rPr lang="fi-FI" dirty="0" smtClean="0"/>
              <a:t>Vanhemmat ovat siirtäneet päivähoidon tarpeen alkua</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4664240B-EEB2-4339-B05D-4CC7319B0C02}"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13</a:t>
            </a:fld>
            <a:endParaRPr lang="fi-FI"/>
          </a:p>
        </p:txBody>
      </p:sp>
    </p:spTree>
    <p:extLst>
      <p:ext uri="{BB962C8B-B14F-4D97-AF65-F5344CB8AC3E}">
        <p14:creationId xmlns:p14="http://schemas.microsoft.com/office/powerpoint/2010/main" val="262854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r>
              <a:rPr lang="fi-FI" dirty="0" smtClean="0"/>
              <a:t>Palvelutuotannossa tehtävien muutosten arviointi</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14</a:t>
            </a:fld>
            <a:endParaRPr lang="fi-FI"/>
          </a:p>
        </p:txBody>
      </p:sp>
    </p:spTree>
    <p:extLst>
      <p:ext uri="{BB962C8B-B14F-4D97-AF65-F5344CB8AC3E}">
        <p14:creationId xmlns:p14="http://schemas.microsoft.com/office/powerpoint/2010/main" val="161127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692696"/>
            <a:ext cx="7776000" cy="796950"/>
          </a:xfrm>
        </p:spPr>
        <p:txBody>
          <a:bodyPr>
            <a:normAutofit fontScale="90000"/>
          </a:bodyPr>
          <a:lstStyle/>
          <a:p>
            <a:r>
              <a:rPr lang="fi-FI" dirty="0" smtClean="0"/>
              <a:t>Palvelutuotannossa tehtävien muutosten vaikutus kustannusrakenteeseen</a:t>
            </a:r>
            <a:endParaRPr lang="fi-FI" dirty="0"/>
          </a:p>
        </p:txBody>
      </p:sp>
      <p:sp>
        <p:nvSpPr>
          <p:cNvPr id="3" name="Sisällön paikkamerkki 2"/>
          <p:cNvSpPr>
            <a:spLocks noGrp="1"/>
          </p:cNvSpPr>
          <p:nvPr>
            <p:ph sz="quarter" idx="13"/>
          </p:nvPr>
        </p:nvSpPr>
        <p:spPr>
          <a:xfrm>
            <a:off x="684213" y="1844824"/>
            <a:ext cx="7775575" cy="4176564"/>
          </a:xfrm>
        </p:spPr>
        <p:txBody>
          <a:bodyPr/>
          <a:lstStyle/>
          <a:p>
            <a:r>
              <a:rPr lang="fi-FI" dirty="0" smtClean="0"/>
              <a:t>Selvitystä tehtäessä päädyttiin mallintamaan palvelutuotannossa tehtäviä muutoksia ulkopuolisen asiantuntijan kanssa.</a:t>
            </a:r>
          </a:p>
          <a:p>
            <a:endParaRPr lang="fi-FI" dirty="0"/>
          </a:p>
          <a:p>
            <a:r>
              <a:rPr lang="fi-FI" dirty="0" smtClean="0"/>
              <a:t>Hankkeen tarkoituksena oli hyödyntää KPMG:n laskentamallia vertailtaessa kustannusvaikutuksia.</a:t>
            </a:r>
          </a:p>
          <a:p>
            <a:endParaRPr lang="fi-FI" dirty="0"/>
          </a:p>
          <a:p>
            <a:r>
              <a:rPr lang="fi-FI" dirty="0" smtClean="0"/>
              <a:t>Tästä kustannusvertailusta on erillinen raportti.</a:t>
            </a:r>
          </a:p>
          <a:p>
            <a:endParaRPr lang="fi-FI" dirty="0"/>
          </a:p>
          <a:p>
            <a:r>
              <a:rPr lang="fi-FI" dirty="0" smtClean="0"/>
              <a:t>Vertailu perustuu vuoden 2011 toteutuneisiin kustannuksiin ja lasten lukumääriin.</a:t>
            </a:r>
          </a:p>
          <a:p>
            <a:pPr lvl="1"/>
            <a:r>
              <a:rPr lang="fi-FI" dirty="0" smtClean="0"/>
              <a:t>Kustannusten jakautuminen on esitetty erillisessä diassa</a:t>
            </a:r>
            <a:endParaRPr lang="fi-FI" dirty="0"/>
          </a:p>
        </p:txBody>
      </p:sp>
      <p:sp>
        <p:nvSpPr>
          <p:cNvPr id="4" name="Päivämäärän paikkamerkki 3"/>
          <p:cNvSpPr>
            <a:spLocks noGrp="1"/>
          </p:cNvSpPr>
          <p:nvPr>
            <p:ph type="dt" sz="half" idx="14"/>
          </p:nvPr>
        </p:nvSpPr>
        <p:spPr/>
        <p:txBody>
          <a:bodyPr/>
          <a:lstStyle/>
          <a:p>
            <a:fld id="{A98C1F64-31BF-4D7A-A17D-07E73090E879}"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15</a:t>
            </a:fld>
            <a:endParaRPr lang="fi-FI"/>
          </a:p>
        </p:txBody>
      </p:sp>
    </p:spTree>
    <p:extLst>
      <p:ext uri="{BB962C8B-B14F-4D97-AF65-F5344CB8AC3E}">
        <p14:creationId xmlns:p14="http://schemas.microsoft.com/office/powerpoint/2010/main" val="149735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t>
            </a:r>
            <a:r>
              <a:rPr lang="fi-FI" dirty="0" smtClean="0"/>
              <a:t>alveluiden </a:t>
            </a:r>
            <a:r>
              <a:rPr lang="fi-FI" dirty="0"/>
              <a:t>kokonaiskustannus/lapsi </a:t>
            </a:r>
            <a:r>
              <a:rPr lang="fi-FI" dirty="0" smtClean="0"/>
              <a:t>2011</a:t>
            </a:r>
            <a:endParaRPr lang="fi-FI" dirty="0"/>
          </a:p>
        </p:txBody>
      </p:sp>
      <p:sp>
        <p:nvSpPr>
          <p:cNvPr id="4" name="Päivämäärän paikkamerkki 3"/>
          <p:cNvSpPr>
            <a:spLocks noGrp="1"/>
          </p:cNvSpPr>
          <p:nvPr>
            <p:ph type="dt" sz="half" idx="14"/>
          </p:nvPr>
        </p:nvSpPr>
        <p:spPr/>
        <p:txBody>
          <a:bodyPr/>
          <a:lstStyle/>
          <a:p>
            <a:fld id="{B47984DC-681F-4B1A-981F-7B30A72A5B2B}"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16</a:t>
            </a:fld>
            <a:endParaRPr lang="fi-FI"/>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496944" cy="494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97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custDataLst>
              <p:tags r:id="rId1"/>
            </p:custDataLst>
          </p:nvPr>
        </p:nvSpPr>
        <p:spPr bwMode="auto">
          <a:xfrm>
            <a:off x="2743200" y="1281116"/>
            <a:ext cx="6216162" cy="331787"/>
          </a:xfrm>
          <a:prstGeom prst="rect">
            <a:avLst/>
          </a:prstGeom>
          <a:noFill/>
          <a:ln w="6350">
            <a:noFill/>
            <a:miter lim="800000"/>
            <a:headEnd/>
            <a:tailEnd/>
          </a:ln>
          <a:effectLst/>
        </p:spPr>
        <p:txBody>
          <a:bodyPr lIns="0" tIns="0" rIns="0" bIns="0" anchor="ctr"/>
          <a:lstStyle/>
          <a:p>
            <a:pPr eaLnBrk="0" fontAlgn="base" hangingPunct="0">
              <a:lnSpc>
                <a:spcPts val="1600"/>
              </a:lnSpc>
              <a:spcBef>
                <a:spcPct val="0"/>
              </a:spcBef>
              <a:spcAft>
                <a:spcPct val="0"/>
              </a:spcAft>
            </a:pPr>
            <a:endParaRPr lang="fi-FI" sz="1000">
              <a:solidFill>
                <a:srgbClr val="B21107"/>
              </a:solidFill>
              <a:latin typeface="Univers 45 Light" pitchFamily="2" charset="0"/>
            </a:endParaRPr>
          </a:p>
        </p:txBody>
      </p:sp>
      <p:sp>
        <p:nvSpPr>
          <p:cNvPr id="2056" name="Rectangle 8"/>
          <p:cNvSpPr>
            <a:spLocks noGrp="1" noChangeArrowheads="1"/>
          </p:cNvSpPr>
          <p:nvPr>
            <p:ph type="title"/>
          </p:nvPr>
        </p:nvSpPr>
        <p:spPr>
          <a:noFill/>
          <a:ln/>
        </p:spPr>
        <p:txBody>
          <a:bodyPr>
            <a:normAutofit fontScale="90000"/>
          </a:bodyPr>
          <a:lstStyle/>
          <a:p>
            <a:pPr>
              <a:lnSpc>
                <a:spcPts val="2900"/>
              </a:lnSpc>
              <a:spcBef>
                <a:spcPts val="1200"/>
              </a:spcBef>
            </a:pPr>
            <a:r>
              <a:rPr lang="fi-FI" sz="2700" b="0" dirty="0" smtClean="0">
                <a:latin typeface="Univers 45 Light" pitchFamily="2" charset="0"/>
              </a:rPr>
              <a:t>Turun kaupunki</a:t>
            </a:r>
            <a:br>
              <a:rPr lang="fi-FI" sz="2700" b="0" dirty="0" smtClean="0">
                <a:latin typeface="Univers 45 Light" pitchFamily="2" charset="0"/>
              </a:rPr>
            </a:br>
            <a:r>
              <a:rPr lang="fi-FI" sz="2700" b="0" dirty="0" smtClean="0"/>
              <a:t>Varhaiskasvatus</a:t>
            </a:r>
            <a:br>
              <a:rPr lang="fi-FI" sz="2700" b="0" dirty="0" smtClean="0"/>
            </a:br>
            <a:r>
              <a:rPr lang="fi-FI" sz="2700" b="0" dirty="0"/>
              <a:t/>
            </a:r>
            <a:br>
              <a:rPr lang="fi-FI" sz="2700" b="0" dirty="0"/>
            </a:br>
            <a:r>
              <a:rPr lang="fi-FI" sz="2700" b="0" dirty="0" smtClean="0"/>
              <a:t>Kustannusvertailu</a:t>
            </a:r>
            <a:r>
              <a:rPr lang="fi-FI" sz="2700" b="0" dirty="0" smtClean="0">
                <a:latin typeface="Univers 45 Light" pitchFamily="2" charset="0"/>
              </a:rPr>
              <a:t/>
            </a:r>
            <a:br>
              <a:rPr lang="fi-FI" sz="2700" b="0" dirty="0" smtClean="0">
                <a:latin typeface="Univers 45 Light" pitchFamily="2" charset="0"/>
              </a:rPr>
            </a:br>
            <a:r>
              <a:rPr lang="fi-FI" b="0" dirty="0" smtClean="0"/>
              <a:t/>
            </a:r>
            <a:br>
              <a:rPr lang="fi-FI" b="0" dirty="0" smtClean="0"/>
            </a:br>
            <a:endParaRPr lang="fi-FI" b="0" dirty="0"/>
          </a:p>
        </p:txBody>
      </p:sp>
      <p:sp>
        <p:nvSpPr>
          <p:cNvPr id="2057" name="Rectangle 9"/>
          <p:cNvSpPr>
            <a:spLocks noGrp="1" noChangeArrowheads="1"/>
          </p:cNvSpPr>
          <p:nvPr>
            <p:ph type="body" sz="quarter" idx="10"/>
          </p:nvPr>
        </p:nvSpPr>
        <p:spPr>
          <a:noFill/>
          <a:ln/>
        </p:spPr>
        <p:txBody>
          <a:bodyPr/>
          <a:lstStyle/>
          <a:p>
            <a:r>
              <a:rPr lang="fi-FI" dirty="0" smtClean="0"/>
              <a:t>29.2.2012</a:t>
            </a:r>
            <a:endParaRPr lang="fi-FI" dirty="0">
              <a:latin typeface="Univers 45 Light" pitchFamily="2" charset="0"/>
            </a:endParaRPr>
          </a:p>
        </p:txBody>
      </p:sp>
    </p:spTree>
    <p:extLst>
      <p:ext uri="{BB962C8B-B14F-4D97-AF65-F5344CB8AC3E}">
        <p14:creationId xmlns:p14="http://schemas.microsoft.com/office/powerpoint/2010/main" val="1460168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Tausta</a:t>
            </a:r>
            <a:br>
              <a:rPr lang="fi-FI" sz="1400" b="0" dirty="0" smtClean="0">
                <a:solidFill>
                  <a:srgbClr val="97989A"/>
                </a:solidFill>
              </a:rPr>
            </a:br>
            <a:r>
              <a:rPr lang="fi-FI" dirty="0" smtClean="0">
                <a:latin typeface="Univers 45 Light" pitchFamily="2" charset="0"/>
              </a:rPr>
              <a:t>Tarkasteltavat vaihtoehdot</a:t>
            </a:r>
            <a:endParaRPr lang="fi-FI" dirty="0">
              <a:latin typeface="Univers 45 Light" pitchFamily="2" charset="0"/>
            </a:endParaRPr>
          </a:p>
        </p:txBody>
      </p:sp>
      <p:graphicFrame>
        <p:nvGraphicFramePr>
          <p:cNvPr id="4" name="Group 3"/>
          <p:cNvGraphicFramePr>
            <a:graphicFrameLocks noGrp="1"/>
          </p:cNvGraphicFramePr>
          <p:nvPr>
            <p:extLst>
              <p:ext uri="{D42A27DB-BD31-4B8C-83A1-F6EECF244321}">
                <p14:modId xmlns:p14="http://schemas.microsoft.com/office/powerpoint/2010/main" val="3132385681"/>
              </p:ext>
            </p:extLst>
          </p:nvPr>
        </p:nvGraphicFramePr>
        <p:xfrm>
          <a:off x="1248554" y="1844824"/>
          <a:ext cx="7643926" cy="2141260"/>
        </p:xfrm>
        <a:graphic>
          <a:graphicData uri="http://schemas.openxmlformats.org/drawingml/2006/table">
            <a:tbl>
              <a:tblPr/>
              <a:tblGrid>
                <a:gridCol w="930565"/>
                <a:gridCol w="6713361"/>
              </a:tblGrid>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0" i="0" u="sng" strike="noStrike" cap="none" normalizeH="0" baseline="0" noProof="0" dirty="0" smtClean="0">
                          <a:ln>
                            <a:noFill/>
                          </a:ln>
                          <a:solidFill>
                            <a:schemeClr val="bg1"/>
                          </a:solidFill>
                          <a:effectLst/>
                          <a:latin typeface="Univers 45 Light" pitchFamily="2" charset="0"/>
                          <a:cs typeface="Arial" pitchFamily="34" charset="0"/>
                        </a:rPr>
                        <a:t>Skenaario</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sng"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Skenaarion kuvaus</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Nykytila</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Nykytila jatkuu. Oman tuotannon ja yksityisen palvelutuotannon suhde pysyy nykyisenä. </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Tavoitetila 1</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Palvelutarpeen lisäys  peruspäivähoidossa katetaan kokonaan palvelusetelijärjestelmällä pois lukien muutokset perhepäivä-, erityis-  ja avoimessa hoidossa, jotka kohdistuvat kokonaisuudessaan omaan tuotantoon.</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Tavoitetila 2</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Palvelutarpeen lisäyksestä peruspäivähoidossa 30 % kohdistetaan palvelusetelijärjestelmään tarkastelukauden lopussa pois lukien muutokset perhepäivä-, erityis- ja avoimessa hoidossa, jotka kohdistuvat kokonaisuudessaan omaan tuotantoon .</a:t>
                      </a:r>
                      <a:endParaRPr kumimoji="0" lang="en-US"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5"/>
          <p:cNvSpPr/>
          <p:nvPr/>
        </p:nvSpPr>
        <p:spPr>
          <a:xfrm>
            <a:off x="1815474" y="1124748"/>
            <a:ext cx="7077006" cy="461665"/>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Varhaiskasvatuksen strategista päätöksentekoa tuetaan eri järjestämisvaihtoehtojen kustannuksia vertailemalla. Työssä tarkasteltavat skenaariot ovat:</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182086" y="4022328"/>
            <a:ext cx="7077006" cy="1311128"/>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Skenaarioille yhteistä on:</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Ostopalvelusopimusten loppuminen vuonna 2013 ja kyseisen palvelun järjestäminen palvelusetelillä</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Kotihoidon tuen kuntalisä 0 euroa</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Investointiavustus 80 000 euroa vuodessa </a:t>
            </a:r>
          </a:p>
          <a:p>
            <a:pPr defTabSz="762000" fontAlgn="base">
              <a:spcBef>
                <a:spcPct val="40000"/>
              </a:spcBef>
              <a:spcAft>
                <a:spcPct val="0"/>
              </a:spcAft>
            </a:pPr>
            <a:endParaRPr lang="fi-FI" sz="1200" dirty="0" smtClean="0">
              <a:solidFill>
                <a:srgbClr val="002060"/>
              </a:solidFill>
              <a:latin typeface="Univers 45 Light" pitchFamily="2" charset="0"/>
              <a:cs typeface="Arial" pitchFamily="34" charset="0"/>
            </a:endParaRPr>
          </a:p>
        </p:txBody>
      </p:sp>
    </p:spTree>
    <p:extLst>
      <p:ext uri="{BB962C8B-B14F-4D97-AF65-F5344CB8AC3E}">
        <p14:creationId xmlns:p14="http://schemas.microsoft.com/office/powerpoint/2010/main" val="3921107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Tausta</a:t>
            </a:r>
            <a:br>
              <a:rPr lang="fi-FI" sz="1400" b="0" dirty="0" smtClean="0">
                <a:solidFill>
                  <a:srgbClr val="97989A"/>
                </a:solidFill>
              </a:rPr>
            </a:br>
            <a:r>
              <a:rPr lang="fi-FI" dirty="0" smtClean="0">
                <a:latin typeface="Univers 45 Light" pitchFamily="2" charset="0"/>
              </a:rPr>
              <a:t>Lasten lukumäärä</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Kustannusvertailussa käytetty ennuste perustuu Kaupunkitutkimus ja tietoyksikön tilaamaan väestö-ennusteeseen 15.2.2012 . Palvelujen piiriin kuuluvien lasten lukumäärä kasvaa 1582:lla tarkastelujakson aikana.</a:t>
            </a:r>
            <a:endParaRPr lang="fi-FI" sz="1200" dirty="0">
              <a:solidFill>
                <a:srgbClr val="002060"/>
              </a:solidFill>
              <a:latin typeface="Univers 45 Light" pitchFamily="2"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995406997"/>
              </p:ext>
            </p:extLst>
          </p:nvPr>
        </p:nvGraphicFramePr>
        <p:xfrm>
          <a:off x="1799195" y="1772816"/>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92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Selvityksen taustasta ja sisältö</a:t>
            </a:r>
            <a:endParaRPr lang="fi-FI" dirty="0"/>
          </a:p>
        </p:txBody>
      </p:sp>
      <p:sp>
        <p:nvSpPr>
          <p:cNvPr id="3" name="Sisällön paikkamerkki 2"/>
          <p:cNvSpPr>
            <a:spLocks noGrp="1"/>
          </p:cNvSpPr>
          <p:nvPr>
            <p:ph sz="quarter" idx="13"/>
          </p:nvPr>
        </p:nvSpPr>
        <p:spPr/>
        <p:txBody>
          <a:bodyPr>
            <a:normAutofit/>
          </a:bodyPr>
          <a:lstStyle/>
          <a:p>
            <a:r>
              <a:rPr lang="fi-FI" dirty="0" smtClean="0"/>
              <a:t>Käsitellessään vuoden 2011 kaupunginvaltuusto päätti, että </a:t>
            </a:r>
          </a:p>
          <a:p>
            <a:endParaRPr lang="fi-FI" dirty="0"/>
          </a:p>
          <a:p>
            <a:r>
              <a:rPr lang="fi-FI" sz="1700" b="0" i="1" dirty="0" smtClean="0"/>
              <a:t>”tuodaan </a:t>
            </a:r>
            <a:r>
              <a:rPr lang="fi-FI" sz="1700" b="0" i="1" dirty="0"/>
              <a:t>päivähoidon järjestämissuunnitelma päätettäväksi helmikuun 2012 loppuun mennessä. Samassa yhteydessä palvelusetelijärjestelmää arvioidaan ja kehitetään vastaamaan kysynnän muutoksiin ja palvelutuotannon pitkäjänteiseen kehittämiseen ja arvioidaan resurssitilanne vallitseva taloudellinen tilanne huomioiden koko kaupungin </a:t>
            </a:r>
            <a:r>
              <a:rPr lang="fi-FI" sz="1700" b="0" i="1" dirty="0" smtClean="0"/>
              <a:t>näkökulma”.</a:t>
            </a:r>
          </a:p>
          <a:p>
            <a:endParaRPr lang="fi-FI" dirty="0"/>
          </a:p>
          <a:p>
            <a:r>
              <a:rPr lang="fi-FI" dirty="0" smtClean="0"/>
              <a:t>Esityksen sisältö:</a:t>
            </a:r>
          </a:p>
          <a:p>
            <a:pPr lvl="1"/>
            <a:r>
              <a:rPr lang="fi-FI" dirty="0" smtClean="0"/>
              <a:t>Palvelun piirissä olevat lapset ja ennusteet</a:t>
            </a:r>
          </a:p>
          <a:p>
            <a:pPr lvl="1"/>
            <a:r>
              <a:rPr lang="fi-FI" dirty="0" smtClean="0"/>
              <a:t>Palvelutuotannon muutosten vaikutus kustannuksiin, yhteistyössä KPMG:n kanssa</a:t>
            </a:r>
          </a:p>
          <a:p>
            <a:pPr lvl="1"/>
            <a:r>
              <a:rPr lang="fi-FI" dirty="0" smtClean="0"/>
              <a:t>Palvelusetelin arviointi</a:t>
            </a:r>
          </a:p>
          <a:p>
            <a:pPr lvl="1"/>
            <a:r>
              <a:rPr lang="fi-FI" dirty="0" smtClean="0"/>
              <a:t>Riskien arviointi ja johtopäätökset</a:t>
            </a:r>
            <a:endParaRPr lang="fi-FI" dirty="0"/>
          </a:p>
          <a:p>
            <a:endParaRPr lang="fi-FI" dirty="0"/>
          </a:p>
        </p:txBody>
      </p:sp>
      <p:sp>
        <p:nvSpPr>
          <p:cNvPr id="4" name="Päivämäärän paikkamerkki 3"/>
          <p:cNvSpPr>
            <a:spLocks noGrp="1"/>
          </p:cNvSpPr>
          <p:nvPr>
            <p:ph type="dt" sz="half" idx="14"/>
          </p:nvPr>
        </p:nvSpPr>
        <p:spPr/>
        <p:txBody>
          <a:bodyPr/>
          <a:lstStyle/>
          <a:p>
            <a:fld id="{3F76332E-D822-4A22-A8BA-E67AF02CF88D}"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2</a:t>
            </a:fld>
            <a:endParaRPr lang="fi-FI"/>
          </a:p>
        </p:txBody>
      </p:sp>
    </p:spTree>
    <p:extLst>
      <p:ext uri="{BB962C8B-B14F-4D97-AF65-F5344CB8AC3E}">
        <p14:creationId xmlns:p14="http://schemas.microsoft.com/office/powerpoint/2010/main" val="381964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asiakaspaikkojen jakauma</a:t>
            </a:r>
            <a:endParaRPr lang="fi-FI" dirty="0">
              <a:latin typeface="Univers 45 Light" pitchFamily="2" charset="0"/>
            </a:endParaRPr>
          </a:p>
        </p:txBody>
      </p:sp>
      <p:sp>
        <p:nvSpPr>
          <p:cNvPr id="6" name="Rectangle 5"/>
          <p:cNvSpPr/>
          <p:nvPr/>
        </p:nvSpPr>
        <p:spPr>
          <a:xfrm>
            <a:off x="1815474" y="1023119"/>
            <a:ext cx="7077006" cy="276999"/>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661251"/>
            <a:ext cx="7077006" cy="646331"/>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9 604 (84,3%) lasta, yksityisen hoidon tuessa 854 (7,5%), ostopalveluna tuotettavassa palvelussa 288 (2,5%)  ja palvelusetelillä järjestettävän palvelun piirissä 640 (5,6%) lasta.</a:t>
            </a:r>
          </a:p>
        </p:txBody>
      </p:sp>
      <p:graphicFrame>
        <p:nvGraphicFramePr>
          <p:cNvPr id="14" name="Chart 13"/>
          <p:cNvGraphicFramePr>
            <a:graphicFrameLocks/>
          </p:cNvGraphicFramePr>
          <p:nvPr>
            <p:extLst>
              <p:ext uri="{D42A27DB-BD31-4B8C-83A1-F6EECF244321}">
                <p14:modId xmlns:p14="http://schemas.microsoft.com/office/powerpoint/2010/main" val="1711588702"/>
              </p:ext>
            </p:extLst>
          </p:nvPr>
        </p:nvGraphicFramePr>
        <p:xfrm>
          <a:off x="1815474" y="1300118"/>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97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vuosikohtaisten 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8830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Vuosikohtaiset kokonaiskustannukset kasvavat  tarkasteluajanjaksolla lähtötilanteesta 33 milj. euroa (42,8%).</a:t>
            </a:r>
          </a:p>
        </p:txBody>
      </p:sp>
      <p:graphicFrame>
        <p:nvGraphicFramePr>
          <p:cNvPr id="8" name="Chart 7"/>
          <p:cNvGraphicFramePr>
            <a:graphicFrameLocks/>
          </p:cNvGraphicFramePr>
          <p:nvPr/>
        </p:nvGraphicFramePr>
        <p:xfrm>
          <a:off x="1913243"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49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kumulatiivisten 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88308"/>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 1 036 milj. euroa.</a:t>
            </a:r>
          </a:p>
        </p:txBody>
      </p:sp>
      <p:graphicFrame>
        <p:nvGraphicFramePr>
          <p:cNvPr id="9" name="Chart 8"/>
          <p:cNvGraphicFramePr>
            <a:graphicFrameLocks/>
          </p:cNvGraphicFramePr>
          <p:nvPr/>
        </p:nvGraphicFramePr>
        <p:xfrm>
          <a:off x="1913981"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1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 asiakaspaikkojen jakauma</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palvelutuotannon jakauma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4765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8 763 (76,9%) lasta, yksityisen hoidon tuessa 735 (6,4%) ja palvelusetelillä järjestettävän palvelun piirissä 1 888 (16,5%) lasta.</a:t>
            </a:r>
          </a:p>
        </p:txBody>
      </p:sp>
      <p:graphicFrame>
        <p:nvGraphicFramePr>
          <p:cNvPr id="8" name="Chart 7"/>
          <p:cNvGraphicFramePr>
            <a:graphicFrameLocks/>
          </p:cNvGraphicFramePr>
          <p:nvPr/>
        </p:nvGraphicFramePr>
        <p:xfrm>
          <a:off x="1913981" y="155679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551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a:t>
            </a:r>
            <a:r>
              <a:rPr lang="fi-FI" dirty="0"/>
              <a:t>– </a:t>
            </a:r>
            <a:r>
              <a:rPr lang="fi-FI" dirty="0" smtClean="0"/>
              <a:t>vuosikohtaisten </a:t>
            </a:r>
            <a:r>
              <a:rPr lang="fi-FI" dirty="0"/>
              <a:t>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a:solidFill>
                  <a:srgbClr val="002060"/>
                </a:solidFill>
                <a:latin typeface="Univers 45 Light" pitchFamily="2" charset="0"/>
                <a:cs typeface="Arial" pitchFamily="34" charset="0"/>
              </a:rPr>
              <a:t>V</a:t>
            </a:r>
            <a:r>
              <a:rPr lang="fi-FI" sz="1200" dirty="0" smtClean="0">
                <a:solidFill>
                  <a:srgbClr val="002060"/>
                </a:solidFill>
                <a:latin typeface="Univers 45 Light" pitchFamily="2" charset="0"/>
                <a:cs typeface="Arial" pitchFamily="34" charset="0"/>
              </a:rPr>
              <a:t>uosikohtaiset kokonaiskustannukset kasvavat  tarkasteluajanjaksolla lähtötilanteesta  26 milj.  euroa (33,7%).</a:t>
            </a:r>
          </a:p>
        </p:txBody>
      </p:sp>
      <p:graphicFrame>
        <p:nvGraphicFramePr>
          <p:cNvPr id="10" name="Chart 9"/>
          <p:cNvGraphicFramePr>
            <a:graphicFrameLocks/>
          </p:cNvGraphicFramePr>
          <p:nvPr/>
        </p:nvGraphicFramePr>
        <p:xfrm>
          <a:off x="1913243"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584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a:t>
            </a:r>
            <a:r>
              <a:rPr lang="fi-FI" dirty="0"/>
              <a:t>– </a:t>
            </a:r>
            <a:r>
              <a:rPr lang="fi-FI" dirty="0" smtClean="0"/>
              <a:t>kumulatiivisten kustannusten </a:t>
            </a:r>
            <a:r>
              <a:rPr lang="fi-FI" dirty="0"/>
              <a:t>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 992 milj. euroa.</a:t>
            </a:r>
          </a:p>
        </p:txBody>
      </p:sp>
      <p:graphicFrame>
        <p:nvGraphicFramePr>
          <p:cNvPr id="9" name="Chart 8"/>
          <p:cNvGraphicFramePr>
            <a:graphicFrameLocks/>
          </p:cNvGraphicFramePr>
          <p:nvPr/>
        </p:nvGraphicFramePr>
        <p:xfrm>
          <a:off x="1913981"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2127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 asiakaspaikkojen jakauma</a:t>
            </a:r>
            <a:endParaRPr lang="fi-FI" dirty="0">
              <a:latin typeface="Univers 45 Light" pitchFamily="2" charset="0"/>
            </a:endParaRPr>
          </a:p>
        </p:txBody>
      </p:sp>
      <p:sp>
        <p:nvSpPr>
          <p:cNvPr id="6" name="Rectangle 5"/>
          <p:cNvSpPr/>
          <p:nvPr/>
        </p:nvSpPr>
        <p:spPr>
          <a:xfrm>
            <a:off x="1815474" y="1023121"/>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peruspäivähoidon kasvu on 30 % kysynnän lisäyksestä tarkastelukauden lopussa</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pl. omaan tuotantoon kohdistuvat muutokset perhepäivä- ,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palvelutuotannon jakauma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4765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9 699 (85,1%) lasta, yksityisen hoidon tuessa 735 (6,4%) ja palvelusetelillä järjestettävän palvelun piirissä 952 (8,3%) lasta.</a:t>
            </a:r>
          </a:p>
        </p:txBody>
      </p:sp>
      <p:graphicFrame>
        <p:nvGraphicFramePr>
          <p:cNvPr id="7" name="Chart 5"/>
          <p:cNvGraphicFramePr>
            <a:graphicFrameLocks/>
          </p:cNvGraphicFramePr>
          <p:nvPr>
            <p:extLst>
              <p:ext uri="{D42A27DB-BD31-4B8C-83A1-F6EECF244321}">
                <p14:modId xmlns:p14="http://schemas.microsoft.com/office/powerpoint/2010/main" val="2788799111"/>
              </p:ext>
            </p:extLst>
          </p:nvPr>
        </p:nvGraphicFramePr>
        <p:xfrm>
          <a:off x="1580899" y="1346287"/>
          <a:ext cx="6649182" cy="4321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9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a:t>
            </a:r>
            <a:r>
              <a:rPr lang="fi-FI" dirty="0"/>
              <a:t>– </a:t>
            </a:r>
            <a:r>
              <a:rPr lang="fi-FI" dirty="0" smtClean="0"/>
              <a:t>vuosikohtaisten </a:t>
            </a:r>
            <a:r>
              <a:rPr lang="fi-FI" dirty="0"/>
              <a:t>kustannusten kehittyminen</a:t>
            </a:r>
            <a:endParaRPr lang="fi-FI" dirty="0">
              <a:latin typeface="Univers 45 Light" pitchFamily="2" charset="0"/>
            </a:endParaRPr>
          </a:p>
        </p:txBody>
      </p:sp>
      <p:sp>
        <p:nvSpPr>
          <p:cNvPr id="6" name="Rectangle 5"/>
          <p:cNvSpPr/>
          <p:nvPr/>
        </p:nvSpPr>
        <p:spPr>
          <a:xfrm>
            <a:off x="1815474" y="1052739"/>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peruspäivähoidon kasvu on 30 % kokonaistuotannon lisäyksestä tarkastelukauden lopussa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a:solidFill>
                  <a:srgbClr val="002060"/>
                </a:solidFill>
                <a:latin typeface="Univers 45 Light" pitchFamily="2" charset="0"/>
                <a:cs typeface="Arial" pitchFamily="34" charset="0"/>
              </a:rPr>
              <a:t>V</a:t>
            </a:r>
            <a:r>
              <a:rPr lang="fi-FI" sz="1200" dirty="0" smtClean="0">
                <a:solidFill>
                  <a:srgbClr val="002060"/>
                </a:solidFill>
                <a:latin typeface="Univers 45 Light" pitchFamily="2" charset="0"/>
                <a:cs typeface="Arial" pitchFamily="34" charset="0"/>
              </a:rPr>
              <a:t>uosikohtaiset kokonaiskustannukset kasvavat  tarkasteluajanjaksolla lähtötilanteesta 30 milj. euroa (38,9%).</a:t>
            </a:r>
          </a:p>
        </p:txBody>
      </p:sp>
      <p:graphicFrame>
        <p:nvGraphicFramePr>
          <p:cNvPr id="7" name="Chart 4"/>
          <p:cNvGraphicFramePr>
            <a:graphicFrameLocks/>
          </p:cNvGraphicFramePr>
          <p:nvPr>
            <p:extLst>
              <p:ext uri="{D42A27DB-BD31-4B8C-83A1-F6EECF244321}">
                <p14:modId xmlns:p14="http://schemas.microsoft.com/office/powerpoint/2010/main" val="1551043111"/>
              </p:ext>
            </p:extLst>
          </p:nvPr>
        </p:nvGraphicFramePr>
        <p:xfrm>
          <a:off x="1514429" y="1351801"/>
          <a:ext cx="7112175"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339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a:t>
            </a:r>
            <a:r>
              <a:rPr lang="fi-FI" dirty="0"/>
              <a:t>– </a:t>
            </a:r>
            <a:r>
              <a:rPr lang="fi-FI" dirty="0" smtClean="0"/>
              <a:t>kumulatiivisten kustannusten </a:t>
            </a:r>
            <a:r>
              <a:rPr lang="fi-FI" dirty="0"/>
              <a:t>kehittyminen</a:t>
            </a:r>
            <a:endParaRPr lang="fi-FI" dirty="0">
              <a:latin typeface="Univers 45 Light" pitchFamily="2" charset="0"/>
            </a:endParaRPr>
          </a:p>
        </p:txBody>
      </p:sp>
      <p:sp>
        <p:nvSpPr>
          <p:cNvPr id="6" name="Rectangle 5"/>
          <p:cNvSpPr/>
          <p:nvPr/>
        </p:nvSpPr>
        <p:spPr>
          <a:xfrm>
            <a:off x="1815474" y="1023122"/>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peruspäivähoidon kasvu on 30 % kokonaistuotannon lisäyksestä tarkastelukauden lopussa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yhteensä1 012 milj. euroa.</a:t>
            </a:r>
          </a:p>
        </p:txBody>
      </p:sp>
      <p:graphicFrame>
        <p:nvGraphicFramePr>
          <p:cNvPr id="7" name="Chart 4"/>
          <p:cNvGraphicFramePr>
            <a:graphicFrameLocks/>
          </p:cNvGraphicFramePr>
          <p:nvPr>
            <p:extLst>
              <p:ext uri="{D42A27DB-BD31-4B8C-83A1-F6EECF244321}">
                <p14:modId xmlns:p14="http://schemas.microsoft.com/office/powerpoint/2010/main" val="1813550132"/>
              </p:ext>
            </p:extLst>
          </p:nvPr>
        </p:nvGraphicFramePr>
        <p:xfrm>
          <a:off x="1447962" y="1196752"/>
          <a:ext cx="6713361"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423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p:txBody>
          <a:bodyPr>
            <a:normAutofit lnSpcReduction="10000"/>
          </a:bodyPr>
          <a:lstStyle/>
          <a:p>
            <a:pPr marL="85725" indent="-85725" defTabSz="762000">
              <a:spcBef>
                <a:spcPct val="40000"/>
              </a:spcBef>
              <a:buFont typeface="Arial" pitchFamily="34" charset="0"/>
              <a:buChar char="•"/>
            </a:pPr>
            <a:r>
              <a:rPr lang="fi-FI" dirty="0">
                <a:solidFill>
                  <a:srgbClr val="002060"/>
                </a:solidFill>
              </a:rPr>
              <a:t>Nykytilan jatkuessa kunnan kumulatiiviset kokonaiskustannukset </a:t>
            </a:r>
            <a:r>
              <a:rPr lang="fi-FI" dirty="0" smtClean="0">
                <a:solidFill>
                  <a:srgbClr val="002060"/>
                </a:solidFill>
              </a:rPr>
              <a:t>ovat </a:t>
            </a:r>
            <a:r>
              <a:rPr lang="fi-FI" dirty="0">
                <a:solidFill>
                  <a:srgbClr val="002060"/>
                </a:solidFill>
              </a:rPr>
              <a:t>kymmenen vuoden aikana </a:t>
            </a:r>
            <a:r>
              <a:rPr lang="fi-FI" dirty="0" smtClean="0">
                <a:solidFill>
                  <a:srgbClr val="002060"/>
                </a:solidFill>
              </a:rPr>
              <a:t>1 036 </a:t>
            </a:r>
            <a:r>
              <a:rPr lang="fi-FI" dirty="0">
                <a:solidFill>
                  <a:srgbClr val="002060"/>
                </a:solidFill>
              </a:rPr>
              <a:t>milj. euroa. </a:t>
            </a:r>
          </a:p>
          <a:p>
            <a:pPr marL="85725" indent="-85725" defTabSz="762000">
              <a:spcBef>
                <a:spcPct val="40000"/>
              </a:spcBef>
              <a:buFont typeface="Arial" pitchFamily="34" charset="0"/>
              <a:buChar char="•"/>
            </a:pPr>
            <a:r>
              <a:rPr lang="fi-FI" dirty="0">
                <a:solidFill>
                  <a:srgbClr val="002060"/>
                </a:solidFill>
              </a:rPr>
              <a:t>Kun oma palvelutuotanto pidetään vakiona ja palvelujen lisätarve katetaan palvelusetelillä, on kunnan kumulatiivinen kokonaiskustannus </a:t>
            </a:r>
            <a:r>
              <a:rPr lang="fi-FI" dirty="0" smtClean="0">
                <a:solidFill>
                  <a:srgbClr val="002060"/>
                </a:solidFill>
              </a:rPr>
              <a:t>994 </a:t>
            </a:r>
            <a:r>
              <a:rPr lang="fi-FI" dirty="0">
                <a:solidFill>
                  <a:srgbClr val="002060"/>
                </a:solidFill>
              </a:rPr>
              <a:t>milj. euroa eli </a:t>
            </a:r>
            <a:r>
              <a:rPr lang="fi-FI" dirty="0" smtClean="0">
                <a:solidFill>
                  <a:srgbClr val="002060"/>
                </a:solidFill>
              </a:rPr>
              <a:t>42 milj</a:t>
            </a:r>
            <a:r>
              <a:rPr lang="fi-FI" dirty="0">
                <a:solidFill>
                  <a:srgbClr val="002060"/>
                </a:solidFill>
              </a:rPr>
              <a:t>. euroa nykytilan kokonaiskustannuksia pienempi. </a:t>
            </a:r>
          </a:p>
          <a:p>
            <a:pPr marL="85725" indent="-85725" defTabSz="762000">
              <a:spcBef>
                <a:spcPct val="40000"/>
              </a:spcBef>
              <a:buFont typeface="Arial" pitchFamily="34" charset="0"/>
              <a:buChar char="•"/>
            </a:pPr>
            <a:r>
              <a:rPr lang="fi-FI" dirty="0" smtClean="0">
                <a:solidFill>
                  <a:srgbClr val="002060"/>
                </a:solidFill>
              </a:rPr>
              <a:t>Lisättäessä palvelun kysynnän kasvusta 30% palvelusetelijärjestelmään, </a:t>
            </a:r>
            <a:r>
              <a:rPr lang="fi-FI" dirty="0">
                <a:solidFill>
                  <a:srgbClr val="002060"/>
                </a:solidFill>
              </a:rPr>
              <a:t>on kunnan kumulatiivinen kokonaiskustannus </a:t>
            </a:r>
            <a:r>
              <a:rPr lang="fi-FI" dirty="0" smtClean="0">
                <a:solidFill>
                  <a:srgbClr val="002060"/>
                </a:solidFill>
              </a:rPr>
              <a:t>1 012 milj</a:t>
            </a:r>
            <a:r>
              <a:rPr lang="fi-FI" dirty="0">
                <a:solidFill>
                  <a:srgbClr val="002060"/>
                </a:solidFill>
              </a:rPr>
              <a:t>. euroa eli </a:t>
            </a:r>
            <a:r>
              <a:rPr lang="fi-FI" dirty="0" smtClean="0">
                <a:solidFill>
                  <a:srgbClr val="002060"/>
                </a:solidFill>
              </a:rPr>
              <a:t>23 </a:t>
            </a:r>
            <a:r>
              <a:rPr lang="fi-FI" dirty="0">
                <a:solidFill>
                  <a:srgbClr val="002060"/>
                </a:solidFill>
              </a:rPr>
              <a:t>milj. euroa nykytilan kokonaiskustannuksia pienempi.</a:t>
            </a:r>
          </a:p>
          <a:p>
            <a:endParaRPr lang="en-US" dirty="0"/>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kumulatiiviset kokonaiskustannukset</a:t>
            </a:r>
            <a:endParaRPr lang="fi-FI" dirty="0">
              <a:latin typeface="Univers 45 Light" pitchFamily="2" charset="0"/>
            </a:endParaRPr>
          </a:p>
        </p:txBody>
      </p:sp>
      <p:graphicFrame>
        <p:nvGraphicFramePr>
          <p:cNvPr id="6" name="Chart 4"/>
          <p:cNvGraphicFramePr>
            <a:graphicFrameLocks/>
          </p:cNvGraphicFramePr>
          <p:nvPr>
            <p:extLst>
              <p:ext uri="{D42A27DB-BD31-4B8C-83A1-F6EECF244321}">
                <p14:modId xmlns:p14="http://schemas.microsoft.com/office/powerpoint/2010/main" val="3034058003"/>
              </p:ext>
            </p:extLst>
          </p:nvPr>
        </p:nvGraphicFramePr>
        <p:xfrm>
          <a:off x="2112650" y="1268760"/>
          <a:ext cx="6673362" cy="4128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30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r>
              <a:rPr lang="fi-FI" dirty="0" smtClean="0"/>
              <a:t>Palvelujen kysyntä ja ennusteet</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a:t>
            </a:fld>
            <a:endParaRPr lang="fi-FI"/>
          </a:p>
        </p:txBody>
      </p:sp>
    </p:spTree>
    <p:extLst>
      <p:ext uri="{BB962C8B-B14F-4D97-AF65-F5344CB8AC3E}">
        <p14:creationId xmlns:p14="http://schemas.microsoft.com/office/powerpoint/2010/main" val="514079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normAutofit/>
          </a:bodyPr>
          <a:lstStyle/>
          <a:p>
            <a:pPr marL="85725" indent="-85725" defTabSz="762000">
              <a:spcBef>
                <a:spcPct val="40000"/>
              </a:spcBef>
              <a:buFont typeface="Arial" pitchFamily="34" charset="0"/>
              <a:buChar char="•"/>
            </a:pPr>
            <a:r>
              <a:rPr lang="fi-FI" dirty="0">
                <a:solidFill>
                  <a:srgbClr val="002060"/>
                </a:solidFill>
              </a:rPr>
              <a:t>Nykytilan jatkuessa kunnan vuosikohtaiset kokonaiskustannukset </a:t>
            </a:r>
            <a:r>
              <a:rPr lang="fi-FI" dirty="0" smtClean="0">
                <a:solidFill>
                  <a:srgbClr val="002060"/>
                </a:solidFill>
              </a:rPr>
              <a:t>kasvavat </a:t>
            </a:r>
            <a:r>
              <a:rPr lang="fi-FI" dirty="0">
                <a:solidFill>
                  <a:srgbClr val="002060"/>
                </a:solidFill>
              </a:rPr>
              <a:t>kymmenen vuoden aikana </a:t>
            </a:r>
            <a:r>
              <a:rPr lang="fi-FI" dirty="0" smtClean="0">
                <a:solidFill>
                  <a:srgbClr val="002060"/>
                </a:solidFill>
              </a:rPr>
              <a:t>33 </a:t>
            </a:r>
            <a:r>
              <a:rPr lang="fi-FI" dirty="0">
                <a:solidFill>
                  <a:srgbClr val="002060"/>
                </a:solidFill>
              </a:rPr>
              <a:t>milj. euroa. </a:t>
            </a:r>
          </a:p>
          <a:p>
            <a:pPr marL="85725" indent="-85725" defTabSz="762000">
              <a:spcBef>
                <a:spcPct val="40000"/>
              </a:spcBef>
              <a:buFont typeface="Arial" pitchFamily="34" charset="0"/>
              <a:buChar char="•"/>
            </a:pPr>
            <a:r>
              <a:rPr lang="fi-FI" dirty="0">
                <a:solidFill>
                  <a:srgbClr val="002060"/>
                </a:solidFill>
              </a:rPr>
              <a:t>Kun oma palvelutuotanto pidetään vakiona ja palvelujen lisätarve katetaan palvelusetelillä, </a:t>
            </a:r>
            <a:r>
              <a:rPr lang="fi-FI" dirty="0" smtClean="0">
                <a:solidFill>
                  <a:srgbClr val="002060"/>
                </a:solidFill>
              </a:rPr>
              <a:t>kasvaa </a:t>
            </a:r>
            <a:r>
              <a:rPr lang="fi-FI" dirty="0">
                <a:solidFill>
                  <a:srgbClr val="002060"/>
                </a:solidFill>
              </a:rPr>
              <a:t>kunnan </a:t>
            </a:r>
            <a:r>
              <a:rPr lang="fi-FI" dirty="0" smtClean="0">
                <a:solidFill>
                  <a:srgbClr val="002060"/>
                </a:solidFill>
              </a:rPr>
              <a:t>vuosikohtainen kokonaiskustannus tarkastelujakson lopussa 26 </a:t>
            </a:r>
            <a:r>
              <a:rPr lang="fi-FI" dirty="0">
                <a:solidFill>
                  <a:srgbClr val="002060"/>
                </a:solidFill>
              </a:rPr>
              <a:t>milj. </a:t>
            </a:r>
            <a:r>
              <a:rPr lang="fi-FI" dirty="0" smtClean="0">
                <a:solidFill>
                  <a:srgbClr val="002060"/>
                </a:solidFill>
              </a:rPr>
              <a:t>euroa. </a:t>
            </a:r>
            <a:endParaRPr lang="fi-FI" dirty="0">
              <a:solidFill>
                <a:srgbClr val="002060"/>
              </a:solidFill>
            </a:endParaRPr>
          </a:p>
          <a:p>
            <a:pPr marL="85725" indent="-85725" defTabSz="762000">
              <a:spcBef>
                <a:spcPct val="40000"/>
              </a:spcBef>
              <a:buFont typeface="Arial" pitchFamily="34" charset="0"/>
              <a:buChar char="•"/>
            </a:pPr>
            <a:r>
              <a:rPr lang="fi-FI" dirty="0" smtClean="0">
                <a:solidFill>
                  <a:srgbClr val="002060"/>
                </a:solidFill>
              </a:rPr>
              <a:t>Lisättäessä palvelun kysynnän kasvusta 30% palvelusetelijärjestelmään, kasvaa </a:t>
            </a:r>
            <a:r>
              <a:rPr lang="fi-FI" dirty="0">
                <a:solidFill>
                  <a:srgbClr val="002060"/>
                </a:solidFill>
              </a:rPr>
              <a:t>kunnan </a:t>
            </a:r>
            <a:r>
              <a:rPr lang="fi-FI" dirty="0" smtClean="0">
                <a:solidFill>
                  <a:srgbClr val="002060"/>
                </a:solidFill>
              </a:rPr>
              <a:t>vuosikohtainen kokonaiskustannus</a:t>
            </a:r>
            <a:r>
              <a:rPr lang="fi-FI" dirty="0">
                <a:solidFill>
                  <a:srgbClr val="002060"/>
                </a:solidFill>
              </a:rPr>
              <a:t> tarkastelujakson lopussa</a:t>
            </a:r>
            <a:r>
              <a:rPr lang="fi-FI" dirty="0" smtClean="0">
                <a:solidFill>
                  <a:srgbClr val="002060"/>
                </a:solidFill>
              </a:rPr>
              <a:t> 30 </a:t>
            </a:r>
            <a:r>
              <a:rPr lang="fi-FI" dirty="0">
                <a:solidFill>
                  <a:srgbClr val="002060"/>
                </a:solidFill>
              </a:rPr>
              <a:t>milj. </a:t>
            </a:r>
            <a:r>
              <a:rPr lang="fi-FI" dirty="0" smtClean="0">
                <a:solidFill>
                  <a:srgbClr val="002060"/>
                </a:solidFill>
              </a:rPr>
              <a:t>euroa.</a:t>
            </a:r>
            <a:endParaRPr lang="en-US" dirty="0"/>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vuosikohtaiset kokonaiskustannukset</a:t>
            </a:r>
            <a:endParaRPr lang="fi-FI" dirty="0">
              <a:latin typeface="Univers 45 Light" pitchFamily="2" charset="0"/>
            </a:endParaRPr>
          </a:p>
        </p:txBody>
      </p:sp>
      <p:graphicFrame>
        <p:nvGraphicFramePr>
          <p:cNvPr id="5" name="Chart 4"/>
          <p:cNvGraphicFramePr>
            <a:graphicFrameLocks/>
          </p:cNvGraphicFramePr>
          <p:nvPr>
            <p:extLst>
              <p:ext uri="{D42A27DB-BD31-4B8C-83A1-F6EECF244321}">
                <p14:modId xmlns:p14="http://schemas.microsoft.com/office/powerpoint/2010/main" val="2327797251"/>
              </p:ext>
            </p:extLst>
          </p:nvPr>
        </p:nvGraphicFramePr>
        <p:xfrm>
          <a:off x="2112651" y="1412776"/>
          <a:ext cx="6627801" cy="4113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147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85725" indent="-85725" defTabSz="762000">
              <a:spcBef>
                <a:spcPct val="40000"/>
              </a:spcBef>
              <a:buFont typeface="Arial" pitchFamily="34" charset="0"/>
              <a:buChar char="•"/>
            </a:pPr>
            <a:r>
              <a:rPr lang="fi-FI" dirty="0" smtClean="0">
                <a:solidFill>
                  <a:srgbClr val="002060"/>
                </a:solidFill>
              </a:rPr>
              <a:t>Kun </a:t>
            </a:r>
            <a:r>
              <a:rPr lang="fi-FI" dirty="0">
                <a:solidFill>
                  <a:srgbClr val="002060"/>
                </a:solidFill>
              </a:rPr>
              <a:t>oma palvelutuotanto pidetään vakiona ja palvelujen lisätarve katetaan palvelusetelillä, </a:t>
            </a:r>
            <a:r>
              <a:rPr lang="fi-FI" dirty="0" smtClean="0">
                <a:solidFill>
                  <a:srgbClr val="002060"/>
                </a:solidFill>
              </a:rPr>
              <a:t>pienenee kunnan </a:t>
            </a:r>
            <a:r>
              <a:rPr lang="fi-FI" dirty="0">
                <a:solidFill>
                  <a:srgbClr val="002060"/>
                </a:solidFill>
              </a:rPr>
              <a:t>kumulatiivinen kokonaiskustannus </a:t>
            </a:r>
            <a:r>
              <a:rPr lang="fi-FI" dirty="0" smtClean="0">
                <a:solidFill>
                  <a:srgbClr val="002060"/>
                </a:solidFill>
              </a:rPr>
              <a:t>42 </a:t>
            </a:r>
            <a:r>
              <a:rPr lang="fi-FI" dirty="0">
                <a:solidFill>
                  <a:srgbClr val="002060"/>
                </a:solidFill>
              </a:rPr>
              <a:t>milj. euroa </a:t>
            </a:r>
            <a:r>
              <a:rPr lang="fi-FI" dirty="0" smtClean="0">
                <a:solidFill>
                  <a:srgbClr val="002060"/>
                </a:solidFill>
              </a:rPr>
              <a:t>nykytilaan verrattuna.</a:t>
            </a:r>
            <a:endParaRPr lang="fi-FI" dirty="0">
              <a:solidFill>
                <a:srgbClr val="002060"/>
              </a:solidFill>
            </a:endParaRPr>
          </a:p>
          <a:p>
            <a:pPr marL="85725" indent="-85725" defTabSz="762000">
              <a:spcBef>
                <a:spcPct val="40000"/>
              </a:spcBef>
              <a:buFont typeface="Arial" pitchFamily="34" charset="0"/>
              <a:buChar char="•"/>
            </a:pPr>
            <a:r>
              <a:rPr lang="fi-FI" dirty="0" smtClean="0">
                <a:solidFill>
                  <a:srgbClr val="002060"/>
                </a:solidFill>
              </a:rPr>
              <a:t>Lisättäessä kysynnän kasvusta 30 %  </a:t>
            </a:r>
            <a:r>
              <a:rPr lang="fi-FI" dirty="0">
                <a:solidFill>
                  <a:srgbClr val="002060"/>
                </a:solidFill>
              </a:rPr>
              <a:t>palvelusetelijärjestelmän käyttöön, </a:t>
            </a:r>
            <a:r>
              <a:rPr lang="fi-FI" dirty="0" smtClean="0">
                <a:solidFill>
                  <a:srgbClr val="002060"/>
                </a:solidFill>
              </a:rPr>
              <a:t>pienenee </a:t>
            </a:r>
            <a:r>
              <a:rPr lang="fi-FI" dirty="0">
                <a:solidFill>
                  <a:srgbClr val="002060"/>
                </a:solidFill>
              </a:rPr>
              <a:t>kunnan kumulatiivinen kokonaiskustannus </a:t>
            </a:r>
            <a:r>
              <a:rPr lang="fi-FI" dirty="0" smtClean="0">
                <a:solidFill>
                  <a:srgbClr val="002060"/>
                </a:solidFill>
              </a:rPr>
              <a:t>23 </a:t>
            </a:r>
            <a:r>
              <a:rPr lang="fi-FI" dirty="0">
                <a:solidFill>
                  <a:srgbClr val="002060"/>
                </a:solidFill>
              </a:rPr>
              <a:t>milj. euroa nykytilaan verrattuna.</a:t>
            </a:r>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kustannusten muutos nykytilaan</a:t>
            </a:r>
            <a:endParaRPr lang="fi-FI" dirty="0">
              <a:latin typeface="Univers 45 Light" pitchFamily="2" charset="0"/>
            </a:endParaRPr>
          </a:p>
        </p:txBody>
      </p:sp>
      <p:graphicFrame>
        <p:nvGraphicFramePr>
          <p:cNvPr id="5" name="Chart 4"/>
          <p:cNvGraphicFramePr>
            <a:graphicFrameLocks/>
          </p:cNvGraphicFramePr>
          <p:nvPr>
            <p:extLst>
              <p:ext uri="{D42A27DB-BD31-4B8C-83A1-F6EECF244321}">
                <p14:modId xmlns:p14="http://schemas.microsoft.com/office/powerpoint/2010/main" val="2065592828"/>
              </p:ext>
            </p:extLst>
          </p:nvPr>
        </p:nvGraphicFramePr>
        <p:xfrm>
          <a:off x="2046181" y="1484784"/>
          <a:ext cx="6690946" cy="4122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04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Yhteenveto palvelutuotanto vertailusta</a:t>
            </a:r>
            <a:endParaRPr lang="fi-FI" dirty="0"/>
          </a:p>
        </p:txBody>
      </p:sp>
      <p:sp>
        <p:nvSpPr>
          <p:cNvPr id="3" name="Sisällön paikkamerkki 2"/>
          <p:cNvSpPr>
            <a:spLocks noGrp="1"/>
          </p:cNvSpPr>
          <p:nvPr>
            <p:ph sz="quarter" idx="13"/>
          </p:nvPr>
        </p:nvSpPr>
        <p:spPr/>
        <p:txBody>
          <a:bodyPr>
            <a:normAutofit fontScale="77500" lnSpcReduction="20000"/>
          </a:bodyPr>
          <a:lstStyle/>
          <a:p>
            <a:r>
              <a:rPr lang="fi-FI" dirty="0" smtClean="0"/>
              <a:t>Aineiston pohjalta näyttäisi siltä, että taloudellisesta näkökulmasta katsottuna olisi tehokkainta siirtää koko kysynnän kasvu palvelusetelille. Huomioiden olosuhteet ja yksityisen tuotannon realistiset mahdollisuudet toiminnan laajentamiseen on todennäköisempää toteuttaa vaihtoehtoa, mikä tähtää 30 % osuuteen yksityisessä tuotannossa.</a:t>
            </a:r>
          </a:p>
          <a:p>
            <a:endParaRPr lang="fi-FI" dirty="0"/>
          </a:p>
          <a:p>
            <a:r>
              <a:rPr lang="fi-FI" dirty="0" smtClean="0"/>
              <a:t>Ostopalvelua ei aineiston pohjalta kannata jatkaa, koska se on kalliimpaa kuin oma tuotanto.</a:t>
            </a:r>
          </a:p>
          <a:p>
            <a:pPr lvl="1"/>
            <a:r>
              <a:rPr lang="fi-FI" dirty="0" smtClean="0"/>
              <a:t>Tällä hetkellä maksusitoumuksella oleville on mahdollistettava jatkuvuus esiopetusvuoden alkuun asti.</a:t>
            </a:r>
          </a:p>
          <a:p>
            <a:pPr lvl="1"/>
            <a:endParaRPr lang="fi-FI" dirty="0"/>
          </a:p>
          <a:p>
            <a:r>
              <a:rPr lang="fi-FI" dirty="0" smtClean="0"/>
              <a:t>Pidetään lakisääteinen yksityisen hoidon tuki ja sen kuntalisä vaihtoehtona. </a:t>
            </a:r>
          </a:p>
          <a:p>
            <a:pPr lvl="1"/>
            <a:r>
              <a:rPr lang="fi-FI" dirty="0" smtClean="0"/>
              <a:t>Tuetaan yksityistä perhepäivähoitoa ja ryhmäperhepäivähoitoa sekä lapsen kotiin palkattavia työsopimussuhteisia hoitajia – säännöllinen kuntalisän tarkistaminen.</a:t>
            </a:r>
          </a:p>
          <a:p>
            <a:endParaRPr lang="fi-FI" dirty="0"/>
          </a:p>
          <a:p>
            <a:r>
              <a:rPr lang="fi-FI" dirty="0" smtClean="0"/>
              <a:t>Ajoittain esille nostetaan myös kotihoidon tuen kuntalisän maksaminen.</a:t>
            </a:r>
          </a:p>
          <a:p>
            <a:pPr lvl="1"/>
            <a:r>
              <a:rPr lang="fi-FI" dirty="0" smtClean="0"/>
              <a:t>Vaikuttaako kotihoidon tuen kuntalisän maksaminen todellisuudessa perheen tekemiin päätöksiin lastensa hoidon suhteen.</a:t>
            </a:r>
          </a:p>
          <a:p>
            <a:pPr lvl="1"/>
            <a:r>
              <a:rPr lang="fi-FI" dirty="0" smtClean="0"/>
              <a:t>Jos kuntalisää </a:t>
            </a:r>
            <a:r>
              <a:rPr lang="fi-FI" dirty="0"/>
              <a:t>maksettaisiin </a:t>
            </a:r>
            <a:r>
              <a:rPr lang="fi-FI" dirty="0" smtClean="0"/>
              <a:t>1,5 -vuotiaaksi asti perheen nuorimmalle tukeen oikeutetulle lapselle 150 euroa kuukaudessa, vuoden 2011 tuen saajien määrässä lisäkustannus kaupungille olisi n. 1,4 milj. euroa. Jos tuki maksettaisiin kaikille alle 3 -vuotiaille olisi lisäkustannus jo 3,3 milj. euroa</a:t>
            </a:r>
          </a:p>
          <a:p>
            <a:pPr lvl="1"/>
            <a:r>
              <a:rPr lang="fi-FI" dirty="0" smtClean="0"/>
              <a:t>Asiaa käsitelty edellisen kerran opetuslautakunnassa 17.11.2010 § 218.</a:t>
            </a:r>
          </a:p>
          <a:p>
            <a:endParaRPr lang="fi-FI" dirty="0"/>
          </a:p>
          <a:p>
            <a:pPr marL="0" indent="0">
              <a:buNone/>
            </a:pPr>
            <a:endParaRPr lang="fi-FI" dirty="0"/>
          </a:p>
        </p:txBody>
      </p:sp>
      <p:sp>
        <p:nvSpPr>
          <p:cNvPr id="4" name="Päivämäärän paikkamerkki 3"/>
          <p:cNvSpPr>
            <a:spLocks noGrp="1"/>
          </p:cNvSpPr>
          <p:nvPr>
            <p:ph type="dt" sz="half" idx="14"/>
          </p:nvPr>
        </p:nvSpPr>
        <p:spPr/>
        <p:txBody>
          <a:bodyPr/>
          <a:lstStyle/>
          <a:p>
            <a:fld id="{BDE8EA80-6C68-49BF-9D14-897F44B47450}"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32</a:t>
            </a:fld>
            <a:endParaRPr lang="fi-FI"/>
          </a:p>
        </p:txBody>
      </p:sp>
    </p:spTree>
    <p:extLst>
      <p:ext uri="{BB962C8B-B14F-4D97-AF65-F5344CB8AC3E}">
        <p14:creationId xmlns:p14="http://schemas.microsoft.com/office/powerpoint/2010/main" val="3105203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r>
              <a:rPr lang="fi-FI" dirty="0" smtClean="0"/>
              <a:t>Palvelusetelijärjestelmän arviointi</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33</a:t>
            </a:fld>
            <a:endParaRPr lang="fi-FI"/>
          </a:p>
        </p:txBody>
      </p:sp>
    </p:spTree>
    <p:extLst>
      <p:ext uri="{BB962C8B-B14F-4D97-AF65-F5344CB8AC3E}">
        <p14:creationId xmlns:p14="http://schemas.microsoft.com/office/powerpoint/2010/main" val="233683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Palvelusetelijärjestelmän arviointi ja </a:t>
            </a:r>
            <a:r>
              <a:rPr lang="fi-FI" dirty="0" smtClean="0"/>
              <a:t>kehittäminen</a:t>
            </a:r>
            <a:endParaRPr lang="fi-FI" dirty="0"/>
          </a:p>
        </p:txBody>
      </p:sp>
      <p:sp>
        <p:nvSpPr>
          <p:cNvPr id="3" name="Sisällön paikkamerkki 2"/>
          <p:cNvSpPr>
            <a:spLocks noGrp="1"/>
          </p:cNvSpPr>
          <p:nvPr>
            <p:ph sz="quarter" idx="13"/>
          </p:nvPr>
        </p:nvSpPr>
        <p:spPr/>
        <p:txBody>
          <a:bodyPr/>
          <a:lstStyle/>
          <a:p>
            <a:r>
              <a:rPr lang="fi-FI" dirty="0"/>
              <a:t>Palvelusetelijärjestelmä on varhaiskasvatuksessa ollut käytössä vuoden 2010 alusta asti </a:t>
            </a:r>
            <a:r>
              <a:rPr lang="fi-FI" dirty="0" smtClean="0"/>
              <a:t>kokeiluluonteisesti.</a:t>
            </a:r>
          </a:p>
          <a:p>
            <a:endParaRPr lang="fi-FI" dirty="0"/>
          </a:p>
          <a:p>
            <a:r>
              <a:rPr lang="fi-FI" dirty="0" smtClean="0"/>
              <a:t>Kokeiluaikaa </a:t>
            </a:r>
            <a:r>
              <a:rPr lang="fi-FI" dirty="0"/>
              <a:t>on jatkettu 2 kertaa ja nykyinen kokeiluaika on voimassa 2013 heinäkuun loppuun </a:t>
            </a:r>
            <a:r>
              <a:rPr lang="fi-FI" dirty="0" smtClean="0"/>
              <a:t>asti.</a:t>
            </a:r>
          </a:p>
          <a:p>
            <a:endParaRPr lang="fi-FI" dirty="0"/>
          </a:p>
          <a:p>
            <a:r>
              <a:rPr lang="fi-FI" dirty="0" smtClean="0"/>
              <a:t>Päivähoidon </a:t>
            </a:r>
            <a:r>
              <a:rPr lang="fi-FI" dirty="0"/>
              <a:t>palveluseteli on tällä hetkellä tulosidonnainen, joten se huomio paremmin vanhempien maksukyvyn kuin yksityisen hoidon tukia ja sen </a:t>
            </a:r>
            <a:r>
              <a:rPr lang="fi-FI" dirty="0" smtClean="0"/>
              <a:t>kuntalisä.</a:t>
            </a:r>
          </a:p>
          <a:p>
            <a:pPr lvl="1"/>
            <a:r>
              <a:rPr lang="fi-FI" dirty="0" smtClean="0"/>
              <a:t>Asiakasmaksun kuitenkin laskuttaa palveluntuottaja </a:t>
            </a:r>
            <a:endParaRPr lang="fi-FI" dirty="0"/>
          </a:p>
          <a:p>
            <a:endParaRPr lang="fi-FI" dirty="0"/>
          </a:p>
        </p:txBody>
      </p:sp>
      <p:sp>
        <p:nvSpPr>
          <p:cNvPr id="4" name="Päivämäärän paikkamerkki 3"/>
          <p:cNvSpPr>
            <a:spLocks noGrp="1"/>
          </p:cNvSpPr>
          <p:nvPr>
            <p:ph type="dt" sz="half" idx="14"/>
          </p:nvPr>
        </p:nvSpPr>
        <p:spPr/>
        <p:txBody>
          <a:bodyPr/>
          <a:lstStyle/>
          <a:p>
            <a:fld id="{CD8E21E2-B8BC-4FED-B966-4CE925547FBF}"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34</a:t>
            </a:fld>
            <a:endParaRPr lang="fi-FI"/>
          </a:p>
        </p:txBody>
      </p:sp>
    </p:spTree>
    <p:extLst>
      <p:ext uri="{BB962C8B-B14F-4D97-AF65-F5344CB8AC3E}">
        <p14:creationId xmlns:p14="http://schemas.microsoft.com/office/powerpoint/2010/main" val="2164135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Varhaiskasvatuksen palveluseteliprosessi</a:t>
            </a:r>
            <a:endParaRPr lang="fi-FI" dirty="0"/>
          </a:p>
        </p:txBody>
      </p:sp>
      <p:sp>
        <p:nvSpPr>
          <p:cNvPr id="3" name="Sisällön paikkamerkki 2"/>
          <p:cNvSpPr>
            <a:spLocks noGrp="1"/>
          </p:cNvSpPr>
          <p:nvPr>
            <p:ph sz="quarter" idx="13"/>
          </p:nvPr>
        </p:nvSpPr>
        <p:spPr/>
        <p:txBody>
          <a:bodyPr>
            <a:normAutofit/>
          </a:bodyPr>
          <a:lstStyle/>
          <a:p>
            <a:r>
              <a:rPr lang="fi-FI" dirty="0" smtClean="0"/>
              <a:t>Palveluseteliprosessi  / </a:t>
            </a:r>
            <a:r>
              <a:rPr lang="fi-FI" dirty="0" err="1" smtClean="0"/>
              <a:t>palveluseteliekosysteemi</a:t>
            </a:r>
            <a:r>
              <a:rPr lang="fi-FI" dirty="0" smtClean="0"/>
              <a:t> on kuvattu seuraavassa diassa. </a:t>
            </a:r>
            <a:r>
              <a:rPr lang="fi-FI" dirty="0"/>
              <a:t>V</a:t>
            </a:r>
            <a:r>
              <a:rPr lang="fi-FI" dirty="0" smtClean="0"/>
              <a:t>arhaiskasvatuksessa </a:t>
            </a:r>
            <a:r>
              <a:rPr lang="fi-FI" dirty="0"/>
              <a:t>käytössä oleva tietojärjestelmä pystyy tuottamaan sähköisesti palvelusetelin myöntämisen, edellyttäen että vanhempien tulotiedot on tallennettu järjestelmään </a:t>
            </a:r>
            <a:r>
              <a:rPr lang="fi-FI" dirty="0" smtClean="0"/>
              <a:t>käsin.</a:t>
            </a:r>
          </a:p>
          <a:p>
            <a:endParaRPr lang="fi-FI" dirty="0" smtClean="0"/>
          </a:p>
          <a:p>
            <a:r>
              <a:rPr lang="fi-FI" dirty="0" smtClean="0"/>
              <a:t>Laskunkäsittelyssä </a:t>
            </a:r>
            <a:r>
              <a:rPr lang="fi-FI" dirty="0"/>
              <a:t>hyödynnetään olemassa olevaa </a:t>
            </a:r>
            <a:r>
              <a:rPr lang="fi-FI" dirty="0" smtClean="0"/>
              <a:t>laskunkäsittelyjärjestelmää.</a:t>
            </a:r>
          </a:p>
          <a:p>
            <a:endParaRPr lang="fi-FI" dirty="0" smtClean="0"/>
          </a:p>
          <a:p>
            <a:r>
              <a:rPr lang="fi-FI" dirty="0" smtClean="0"/>
              <a:t>Lisäksi </a:t>
            </a:r>
            <a:r>
              <a:rPr lang="fi-FI" dirty="0"/>
              <a:t>tuottaja pystyy kirjaamaan järjestelmään annetun </a:t>
            </a:r>
            <a:r>
              <a:rPr lang="fi-FI" dirty="0" smtClean="0"/>
              <a:t>palvelun.</a:t>
            </a:r>
          </a:p>
          <a:p>
            <a:endParaRPr lang="fi-FI" dirty="0"/>
          </a:p>
          <a:p>
            <a:pPr marL="0" indent="0">
              <a:buNone/>
            </a:pPr>
            <a:endParaRPr lang="fi-FI" dirty="0"/>
          </a:p>
        </p:txBody>
      </p:sp>
      <p:sp>
        <p:nvSpPr>
          <p:cNvPr id="4" name="Päivämäärän paikkamerkki 3"/>
          <p:cNvSpPr>
            <a:spLocks noGrp="1"/>
          </p:cNvSpPr>
          <p:nvPr>
            <p:ph type="dt" sz="half" idx="14"/>
          </p:nvPr>
        </p:nvSpPr>
        <p:spPr/>
        <p:txBody>
          <a:bodyPr/>
          <a:lstStyle/>
          <a:p>
            <a:fld id="{0336A898-2AA4-46A6-AFCE-94467B90DBB2}"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35</a:t>
            </a:fld>
            <a:endParaRPr lang="fi-FI"/>
          </a:p>
        </p:txBody>
      </p:sp>
    </p:spTree>
    <p:extLst>
      <p:ext uri="{BB962C8B-B14F-4D97-AF65-F5344CB8AC3E}">
        <p14:creationId xmlns:p14="http://schemas.microsoft.com/office/powerpoint/2010/main" val="1394298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cstate="print"/>
          <a:srcRect/>
          <a:stretch>
            <a:fillRect/>
          </a:stretch>
        </p:blipFill>
        <p:spPr bwMode="auto">
          <a:xfrm>
            <a:off x="983616" y="941460"/>
            <a:ext cx="7044768" cy="5511879"/>
          </a:xfrm>
          <a:prstGeom prst="rect">
            <a:avLst/>
          </a:prstGeom>
          <a:noFill/>
          <a:ln w="9525">
            <a:noFill/>
            <a:miter lim="800000"/>
            <a:headEnd/>
            <a:tailEnd/>
          </a:ln>
        </p:spPr>
      </p:pic>
      <p:sp>
        <p:nvSpPr>
          <p:cNvPr id="8" name="Titre 1"/>
          <p:cNvSpPr>
            <a:spLocks noGrp="1"/>
          </p:cNvSpPr>
          <p:nvPr>
            <p:ph type="title"/>
          </p:nvPr>
        </p:nvSpPr>
        <p:spPr>
          <a:xfrm>
            <a:off x="0" y="0"/>
            <a:ext cx="9144000" cy="1188000"/>
          </a:xfrm>
        </p:spPr>
        <p:txBody>
          <a:bodyPr/>
          <a:lstStyle/>
          <a:p>
            <a:r>
              <a:rPr lang="en-US" dirty="0" err="1" smtClean="0"/>
              <a:t>Palveluseteliekosysteemi</a:t>
            </a:r>
            <a:endParaRPr lang="en-US" dirty="0"/>
          </a:p>
        </p:txBody>
      </p:sp>
      <p:sp>
        <p:nvSpPr>
          <p:cNvPr id="4" name="Date Placeholder 3"/>
          <p:cNvSpPr>
            <a:spLocks noGrp="1"/>
          </p:cNvSpPr>
          <p:nvPr>
            <p:ph type="dt" sz="half" idx="2"/>
          </p:nvPr>
        </p:nvSpPr>
        <p:spPr/>
        <p:txBody>
          <a:bodyPr/>
          <a:lstStyle/>
          <a:p>
            <a:pPr>
              <a:defRPr/>
            </a:pPr>
            <a:fld id="{4BCC6D8E-3CF9-4BD7-BF6F-16F785803C5E}" type="datetime1">
              <a:rPr lang="fi-FI" smtClean="0">
                <a:solidFill>
                  <a:srgbClr val="000000"/>
                </a:solidFill>
              </a:rPr>
              <a:t>6.3.2012</a:t>
            </a:fld>
            <a:endParaRPr lang="en-US" dirty="0">
              <a:solidFill>
                <a:srgbClr val="000000"/>
              </a:solidFill>
            </a:endParaRPr>
          </a:p>
        </p:txBody>
      </p:sp>
      <p:sp>
        <p:nvSpPr>
          <p:cNvPr id="5" name="Slide Number Placeholder 4"/>
          <p:cNvSpPr>
            <a:spLocks noGrp="1"/>
          </p:cNvSpPr>
          <p:nvPr>
            <p:ph type="sldNum" sz="quarter" idx="4"/>
          </p:nvPr>
        </p:nvSpPr>
        <p:spPr>
          <a:xfrm>
            <a:off x="9008051" y="6732066"/>
            <a:ext cx="130411" cy="104644"/>
          </a:xfrm>
        </p:spPr>
        <p:txBody>
          <a:bodyPr/>
          <a:lstStyle/>
          <a:p>
            <a:pPr>
              <a:defRPr/>
            </a:pPr>
            <a:fld id="{9D48B0A8-A3BB-4090-A486-05597CC74740}" type="slidenum">
              <a:rPr lang="en-US" smtClean="0"/>
              <a:pPr>
                <a:defRPr/>
              </a:pPr>
              <a:t>36</a:t>
            </a:fld>
            <a:endParaRPr lang="en-US" dirty="0"/>
          </a:p>
        </p:txBody>
      </p:sp>
      <p:sp>
        <p:nvSpPr>
          <p:cNvPr id="2" name="Alatunnisteen paikkamerkki 1"/>
          <p:cNvSpPr>
            <a:spLocks noGrp="1"/>
          </p:cNvSpPr>
          <p:nvPr>
            <p:ph type="ftr" sz="quarter" idx="3"/>
          </p:nvPr>
        </p:nvSpPr>
        <p:spPr/>
        <p:txBody>
          <a:bodyPr/>
          <a:lstStyle/>
          <a:p>
            <a:pPr>
              <a:defRPr/>
            </a:pPr>
            <a:r>
              <a:rPr lang="en-US" smtClean="0">
                <a:solidFill>
                  <a:srgbClr val="000000"/>
                </a:solidFill>
              </a:rPr>
              <a:t>Kasvatus- ja opetustoimi </a:t>
            </a:r>
            <a:endParaRPr lang="en-US" dirty="0">
              <a:solidFill>
                <a:srgbClr val="000000"/>
              </a:solidFill>
            </a:endParaRPr>
          </a:p>
        </p:txBody>
      </p:sp>
    </p:spTree>
    <p:extLst>
      <p:ext uri="{BB962C8B-B14F-4D97-AF65-F5344CB8AC3E}">
        <p14:creationId xmlns:p14="http://schemas.microsoft.com/office/powerpoint/2010/main" val="425632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a:bodyPr>
          <a:lstStyle/>
          <a:p>
            <a:r>
              <a:rPr lang="fi-FI" dirty="0"/>
              <a:t>Tätä järjestämisselvitystä laadittaessa suoritettiin sekä yksityisten tuottajien että asiakkaiden </a:t>
            </a:r>
            <a:r>
              <a:rPr lang="fi-FI" dirty="0" smtClean="0"/>
              <a:t>arviointikyselyt.</a:t>
            </a:r>
            <a:endParaRPr lang="fi-FI" dirty="0"/>
          </a:p>
          <a:p>
            <a:endParaRPr lang="fi-FI" dirty="0"/>
          </a:p>
          <a:p>
            <a:r>
              <a:rPr lang="fi-FI" dirty="0" smtClean="0"/>
              <a:t>Kyselyssä </a:t>
            </a:r>
            <a:r>
              <a:rPr lang="fi-FI" dirty="0"/>
              <a:t>selvitettiin tuottajien näkemyksiä palvelusetelijärjestelmästä, yhteistyöstä kaupungin toimijoiden kanssa, </a:t>
            </a:r>
            <a:r>
              <a:rPr lang="fi-FI" dirty="0" smtClean="0"/>
              <a:t>palvelusetelin hallinnointiprosessin </a:t>
            </a:r>
            <a:r>
              <a:rPr lang="fi-FI" dirty="0"/>
              <a:t>toimivuudesta sekä palvelusetelin arvosta ja arvon määrityksestä. </a:t>
            </a:r>
            <a:endParaRPr lang="fi-FI" dirty="0" smtClean="0"/>
          </a:p>
          <a:p>
            <a:endParaRPr lang="fi-FI" dirty="0"/>
          </a:p>
          <a:p>
            <a:r>
              <a:rPr lang="fi-FI" dirty="0" smtClean="0"/>
              <a:t>Kysely </a:t>
            </a:r>
            <a:r>
              <a:rPr lang="fi-FI" dirty="0"/>
              <a:t>lähetettiin </a:t>
            </a:r>
            <a:r>
              <a:rPr lang="fi-FI" dirty="0" smtClean="0"/>
              <a:t>kaikkiin turkulaisiin palvelusetelillä toimiviin yksiköihin, N. 30.</a:t>
            </a:r>
          </a:p>
          <a:p>
            <a:endParaRPr lang="fi-FI" dirty="0"/>
          </a:p>
          <a:p>
            <a:r>
              <a:rPr lang="fi-FI" dirty="0" smtClean="0"/>
              <a:t>Kyselyyn tuli 13 vastausta, osa vastaajista vastasi useamman yksikön puolesta.</a:t>
            </a:r>
          </a:p>
          <a:p>
            <a:endParaRPr lang="fi-FI" dirty="0" smtClean="0"/>
          </a:p>
          <a:p>
            <a:endParaRPr lang="fi-FI" dirty="0"/>
          </a:p>
        </p:txBody>
      </p:sp>
      <p:sp>
        <p:nvSpPr>
          <p:cNvPr id="4" name="Päivämäärän paikkamerkki 3"/>
          <p:cNvSpPr>
            <a:spLocks noGrp="1"/>
          </p:cNvSpPr>
          <p:nvPr>
            <p:ph type="dt" sz="half" idx="14"/>
          </p:nvPr>
        </p:nvSpPr>
        <p:spPr/>
        <p:txBody>
          <a:bodyPr/>
          <a:lstStyle/>
          <a:p>
            <a:fld id="{08AE9C4C-3F19-4E5B-9221-EBF849A28BB9}"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37</a:t>
            </a:fld>
            <a:endParaRPr lang="fi-FI"/>
          </a:p>
        </p:txBody>
      </p:sp>
    </p:spTree>
    <p:extLst>
      <p:ext uri="{BB962C8B-B14F-4D97-AF65-F5344CB8AC3E}">
        <p14:creationId xmlns:p14="http://schemas.microsoft.com/office/powerpoint/2010/main" val="2345834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Tällä hetkellä tuottajat ovat tyytyväisiä palvelusetelijärjestelmään, vastaajista lähes kaikki valitsisi palvelusetelin rahoitusjärjestelmäksi.</a:t>
            </a:r>
          </a:p>
          <a:p>
            <a:pPr lvl="1"/>
            <a:r>
              <a:rPr lang="fi-FI" dirty="0" smtClean="0"/>
              <a:t>Käynnistysvaiheen ongelmista on päästy eroon, vaikka asioista on jouduttukin neuvottelemaan jälkikäteen.</a:t>
            </a:r>
          </a:p>
          <a:p>
            <a:pPr lvl="1"/>
            <a:r>
              <a:rPr lang="fi-FI" dirty="0" smtClean="0"/>
              <a:t>Tuottajat arvioivat, että asiakkaatkin ovat tyytyväisiä.</a:t>
            </a:r>
          </a:p>
          <a:p>
            <a:endParaRPr lang="fi-FI" dirty="0"/>
          </a:p>
          <a:p>
            <a:r>
              <a:rPr lang="fi-FI" dirty="0" smtClean="0"/>
              <a:t>Yhteistyöhön kaupungin kanssa ollaan tällä hetkellä tyytyväisiä.</a:t>
            </a:r>
          </a:p>
          <a:p>
            <a:pPr lvl="1"/>
            <a:r>
              <a:rPr lang="fi-FI" dirty="0" smtClean="0"/>
              <a:t>Osa palvelusetelin käsittelyprosessista on jo sähköistetty – prosessit ovat parantuneet merkittävistä käyttöönottovaiheen ongelmien jälkeen.</a:t>
            </a:r>
          </a:p>
          <a:p>
            <a:pPr lvl="1"/>
            <a:r>
              <a:rPr lang="fi-FI" dirty="0" smtClean="0"/>
              <a:t>Edelleen prosessia tulisi nopeuttaa, jotta laskutus nopeutuisi.</a:t>
            </a:r>
          </a:p>
          <a:p>
            <a:pPr lvl="1"/>
            <a:r>
              <a:rPr lang="fi-FI" dirty="0" smtClean="0"/>
              <a:t>Tuottajat  kokivat työmäärän lisääntyneet verrattuna ostopalveluun – asiakaslaskutus.</a:t>
            </a:r>
          </a:p>
          <a:p>
            <a:pPr lvl="1"/>
            <a:endParaRPr lang="fi-FI" dirty="0" smtClean="0"/>
          </a:p>
          <a:p>
            <a:r>
              <a:rPr lang="fi-FI" dirty="0" smtClean="0"/>
              <a:t>Palvelusetelin arvo jakoi mielipiteitä, kuitenkin ka oli 3,08. </a:t>
            </a:r>
          </a:p>
          <a:p>
            <a:pPr lvl="1"/>
            <a:r>
              <a:rPr lang="fi-FI" dirty="0" smtClean="0"/>
              <a:t>Lähes kaikki vastaajat näkivät tärkeäksi arvon tarkistamisen indeksisidonnaisesti.</a:t>
            </a:r>
          </a:p>
          <a:p>
            <a:pPr lvl="1"/>
            <a:r>
              <a:rPr lang="fi-FI" dirty="0" smtClean="0"/>
              <a:t>Yli puolet vastaajista katsoi, että arvo on tarkistettava kerran vuodessa.</a:t>
            </a:r>
          </a:p>
          <a:p>
            <a:endParaRPr lang="fi-FI" dirty="0"/>
          </a:p>
        </p:txBody>
      </p:sp>
      <p:sp>
        <p:nvSpPr>
          <p:cNvPr id="4" name="Päivämäärän paikkamerkki 3"/>
          <p:cNvSpPr>
            <a:spLocks noGrp="1"/>
          </p:cNvSpPr>
          <p:nvPr>
            <p:ph type="dt" sz="half" idx="14"/>
          </p:nvPr>
        </p:nvSpPr>
        <p:spPr/>
        <p:txBody>
          <a:bodyPr/>
          <a:lstStyle/>
          <a:p>
            <a:fld id="{0AB101C3-0A51-4E7D-B513-C90C52D4550F}"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38</a:t>
            </a:fld>
            <a:endParaRPr lang="fi-FI"/>
          </a:p>
        </p:txBody>
      </p:sp>
    </p:spTree>
    <p:extLst>
      <p:ext uri="{BB962C8B-B14F-4D97-AF65-F5344CB8AC3E}">
        <p14:creationId xmlns:p14="http://schemas.microsoft.com/office/powerpoint/2010/main" val="3661327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fontScale="92500" lnSpcReduction="10000"/>
          </a:bodyPr>
          <a:lstStyle/>
          <a:p>
            <a:r>
              <a:rPr lang="fi-FI" dirty="0" smtClean="0"/>
              <a:t>Tuottajat näkivät hyvänä asiana, että palvelusetelin arvo määräytyy tulosidonnaisesti.</a:t>
            </a:r>
          </a:p>
          <a:p>
            <a:pPr lvl="1"/>
            <a:r>
              <a:rPr lang="fi-FI" dirty="0" smtClean="0"/>
              <a:t>Lapsikohtaisen palvelusetelin arvo muodostuu kunnan päättämän tuotekohtaisen palvelusetelin arvon ja kunnallisessa päivähoidossa muodostuvan päivähoitomaksun erotuksesta.</a:t>
            </a:r>
          </a:p>
          <a:p>
            <a:endParaRPr lang="fi-FI" dirty="0"/>
          </a:p>
          <a:p>
            <a:r>
              <a:rPr lang="fi-FI" dirty="0" smtClean="0"/>
              <a:t>Palveluseteli koettiin tasapuoliseksi rahoitusjärjestelmäksi tuottajan näkökulmasta – kilpailua käydään lähinnä laadulla, maineella ja erityisosaamisella.</a:t>
            </a:r>
          </a:p>
          <a:p>
            <a:endParaRPr lang="fi-FI" dirty="0"/>
          </a:p>
          <a:p>
            <a:r>
              <a:rPr lang="fi-FI" dirty="0" smtClean="0"/>
              <a:t>Vain kuusi vastaajaa oli kiinnostunut toiminnan laajentamisesta.</a:t>
            </a:r>
          </a:p>
          <a:p>
            <a:endParaRPr lang="fi-FI" dirty="0"/>
          </a:p>
          <a:p>
            <a:r>
              <a:rPr lang="fi-FI" dirty="0" smtClean="0"/>
              <a:t>Kehittävää edelleen:</a:t>
            </a:r>
          </a:p>
          <a:p>
            <a:pPr lvl="1"/>
            <a:r>
              <a:rPr lang="fi-FI" dirty="0" smtClean="0"/>
              <a:t>Erityistä tukea tarvitsevien lasten palvelut yksityisessä tuotannossa</a:t>
            </a:r>
          </a:p>
          <a:p>
            <a:pPr lvl="1"/>
            <a:r>
              <a:rPr lang="fi-FI" dirty="0" smtClean="0"/>
              <a:t>Nyt palvelusetelin saa, jos tarve perustuu työhön tai opiskeluun – onko tämä rajaustarpeellinen</a:t>
            </a:r>
          </a:p>
          <a:p>
            <a:pPr lvl="1"/>
            <a:r>
              <a:rPr lang="fi-FI" dirty="0" smtClean="0"/>
              <a:t>Miten kaupunki voisi tukea toiminnan laajentamista</a:t>
            </a:r>
            <a:endParaRPr lang="fi-FI" dirty="0"/>
          </a:p>
        </p:txBody>
      </p:sp>
      <p:sp>
        <p:nvSpPr>
          <p:cNvPr id="4" name="Päivämäärän paikkamerkki 3"/>
          <p:cNvSpPr>
            <a:spLocks noGrp="1"/>
          </p:cNvSpPr>
          <p:nvPr>
            <p:ph type="dt" sz="half" idx="14"/>
          </p:nvPr>
        </p:nvSpPr>
        <p:spPr/>
        <p:txBody>
          <a:bodyPr/>
          <a:lstStyle/>
          <a:p>
            <a:fld id="{D034F6C3-CCDF-451E-AAE7-50BB8945D99D}"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39</a:t>
            </a:fld>
            <a:endParaRPr lang="fi-FI"/>
          </a:p>
        </p:txBody>
      </p:sp>
    </p:spTree>
    <p:extLst>
      <p:ext uri="{BB962C8B-B14F-4D97-AF65-F5344CB8AC3E}">
        <p14:creationId xmlns:p14="http://schemas.microsoft.com/office/powerpoint/2010/main" val="2982714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Taustaa palvelutuotannosta</a:t>
            </a:r>
          </a:p>
        </p:txBody>
      </p:sp>
      <p:sp>
        <p:nvSpPr>
          <p:cNvPr id="3" name="Sisällön paikkamerkki 2"/>
          <p:cNvSpPr>
            <a:spLocks noGrp="1"/>
          </p:cNvSpPr>
          <p:nvPr>
            <p:ph sz="quarter" idx="13"/>
          </p:nvPr>
        </p:nvSpPr>
        <p:spPr>
          <a:xfrm>
            <a:off x="684213" y="1557338"/>
            <a:ext cx="7775575" cy="4679974"/>
          </a:xfrm>
        </p:spPr>
        <p:txBody>
          <a:bodyPr/>
          <a:lstStyle/>
          <a:p>
            <a:r>
              <a:rPr lang="fi-FI" dirty="0" smtClean="0"/>
              <a:t>Päivähoitopalvelujen kysyntä reagoi herkästi yhteiskunnassa tapahtumiin muutoksiin. Vuonna 2008 päivähoidon piirissä olevien lasten määrä kääntyi merkittävään kasvuun. </a:t>
            </a:r>
          </a:p>
          <a:p>
            <a:endParaRPr lang="fi-FI" dirty="0" smtClean="0"/>
          </a:p>
          <a:p>
            <a:r>
              <a:rPr lang="fi-FI" dirty="0"/>
              <a:t>T</a:t>
            </a:r>
            <a:r>
              <a:rPr lang="fi-FI" dirty="0" smtClean="0"/>
              <a:t>aulukossa on palvelujen piirissä olevien lasten vuotuinen keskiarvo ja muutos edelliseen vuoteen verrattuna</a:t>
            </a:r>
          </a:p>
          <a:p>
            <a:pPr marL="0" indent="0">
              <a:buNone/>
            </a:pPr>
            <a:endParaRPr lang="fi-FI" dirty="0"/>
          </a:p>
        </p:txBody>
      </p:sp>
      <p:sp>
        <p:nvSpPr>
          <p:cNvPr id="4" name="Päivämäärän paikkamerkki 3"/>
          <p:cNvSpPr>
            <a:spLocks noGrp="1"/>
          </p:cNvSpPr>
          <p:nvPr>
            <p:ph type="dt" sz="half" idx="14"/>
          </p:nvPr>
        </p:nvSpPr>
        <p:spPr/>
        <p:txBody>
          <a:bodyPr/>
          <a:lstStyle/>
          <a:p>
            <a:fld id="{E38F71F6-AC98-40F4-B69C-4D401939E637}"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4</a:t>
            </a:fld>
            <a:endParaRPr lang="fi-FI"/>
          </a:p>
        </p:txBody>
      </p:sp>
      <p:graphicFrame>
        <p:nvGraphicFramePr>
          <p:cNvPr id="9" name="Taulukko 8"/>
          <p:cNvGraphicFramePr>
            <a:graphicFrameLocks noGrp="1"/>
          </p:cNvGraphicFramePr>
          <p:nvPr>
            <p:extLst>
              <p:ext uri="{D42A27DB-BD31-4B8C-83A1-F6EECF244321}">
                <p14:modId xmlns:p14="http://schemas.microsoft.com/office/powerpoint/2010/main" val="1405373821"/>
              </p:ext>
            </p:extLst>
          </p:nvPr>
        </p:nvGraphicFramePr>
        <p:xfrm>
          <a:off x="1619672" y="3717032"/>
          <a:ext cx="3960441" cy="2016226"/>
        </p:xfrm>
        <a:graphic>
          <a:graphicData uri="http://schemas.openxmlformats.org/drawingml/2006/table">
            <a:tbl>
              <a:tblPr firstRow="1" firstCol="1" bandRow="1">
                <a:tableStyleId>{5C22544A-7EE6-4342-B048-85BDC9FD1C3A}</a:tableStyleId>
              </a:tblPr>
              <a:tblGrid>
                <a:gridCol w="1320147"/>
                <a:gridCol w="1320147"/>
                <a:gridCol w="1320147"/>
              </a:tblGrid>
              <a:tr h="943911">
                <a:tc>
                  <a:txBody>
                    <a:bodyPr/>
                    <a:lstStyle/>
                    <a:p>
                      <a:pPr>
                        <a:spcAft>
                          <a:spcPts val="0"/>
                        </a:spcAft>
                      </a:pPr>
                      <a:r>
                        <a:rPr lang="fi-FI" sz="1400" dirty="0">
                          <a:effectLst/>
                        </a:rPr>
                        <a:t>vuosi</a:t>
                      </a:r>
                      <a:endParaRPr lang="fi-FI" sz="1400" dirty="0">
                        <a:effectLst/>
                        <a:latin typeface="Arial"/>
                        <a:ea typeface="Calibri"/>
                        <a:cs typeface="Calibri"/>
                      </a:endParaRPr>
                    </a:p>
                  </a:txBody>
                  <a:tcPr marL="44450" marR="44450" marT="0" marB="0" anchor="b"/>
                </a:tc>
                <a:tc>
                  <a:txBody>
                    <a:bodyPr/>
                    <a:lstStyle/>
                    <a:p>
                      <a:pPr>
                        <a:spcAft>
                          <a:spcPts val="0"/>
                        </a:spcAft>
                      </a:pPr>
                      <a:r>
                        <a:rPr lang="fi-FI" sz="1400" dirty="0">
                          <a:effectLst/>
                        </a:rPr>
                        <a:t>palvelujen piirissä olevat, keskiarvo</a:t>
                      </a:r>
                      <a:endParaRPr lang="fi-FI" sz="1400" dirty="0">
                        <a:effectLst/>
                        <a:latin typeface="Arial"/>
                        <a:ea typeface="Calibri"/>
                        <a:cs typeface="Calibri"/>
                      </a:endParaRPr>
                    </a:p>
                  </a:txBody>
                  <a:tcPr marL="44450" marR="44450" marT="0" marB="0" anchor="b"/>
                </a:tc>
                <a:tc>
                  <a:txBody>
                    <a:bodyPr/>
                    <a:lstStyle/>
                    <a:p>
                      <a:pPr>
                        <a:spcAft>
                          <a:spcPts val="0"/>
                        </a:spcAft>
                      </a:pPr>
                      <a:r>
                        <a:rPr lang="fi-FI" sz="1400" dirty="0">
                          <a:effectLst/>
                        </a:rPr>
                        <a:t>vertailu edelliseen vuoteen</a:t>
                      </a:r>
                      <a:endParaRPr lang="fi-FI" sz="1400" dirty="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2008</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6 574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104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2009</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6 539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-35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*2009</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6 858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284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2010</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dirty="0">
                          <a:effectLst/>
                        </a:rPr>
                        <a:t>6 723  </a:t>
                      </a:r>
                      <a:endParaRPr lang="fi-FI" sz="1400" dirty="0">
                        <a:effectLst/>
                        <a:latin typeface="Arial"/>
                        <a:ea typeface="Calibri"/>
                        <a:cs typeface="Calibri"/>
                      </a:endParaRPr>
                    </a:p>
                  </a:txBody>
                  <a:tcPr marL="44450" marR="44450" marT="0" marB="0" anchor="b"/>
                </a:tc>
                <a:tc>
                  <a:txBody>
                    <a:bodyPr/>
                    <a:lstStyle/>
                    <a:p>
                      <a:pPr algn="r">
                        <a:spcAft>
                          <a:spcPts val="0"/>
                        </a:spcAft>
                      </a:pPr>
                      <a:r>
                        <a:rPr lang="fi-FI" sz="1400">
                          <a:effectLst/>
                        </a:rPr>
                        <a:t>184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2011</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6 872</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dirty="0">
                          <a:effectLst/>
                        </a:rPr>
                        <a:t>149  </a:t>
                      </a:r>
                      <a:endParaRPr lang="fi-FI" sz="1400" dirty="0">
                        <a:effectLst/>
                        <a:latin typeface="Arial"/>
                        <a:ea typeface="Calibri"/>
                        <a:cs typeface="Calibri"/>
                      </a:endParaRPr>
                    </a:p>
                  </a:txBody>
                  <a:tcPr marL="44450" marR="44450" marT="0" marB="0" anchor="b"/>
                </a:tc>
              </a:tr>
            </a:tbl>
          </a:graphicData>
        </a:graphic>
      </p:graphicFrame>
      <p:sp>
        <p:nvSpPr>
          <p:cNvPr id="10" name="Suorakulmio 9"/>
          <p:cNvSpPr/>
          <p:nvPr/>
        </p:nvSpPr>
        <p:spPr>
          <a:xfrm>
            <a:off x="1619672" y="5805264"/>
            <a:ext cx="6408712" cy="400110"/>
          </a:xfrm>
          <a:prstGeom prst="rect">
            <a:avLst/>
          </a:prstGeom>
        </p:spPr>
        <p:txBody>
          <a:bodyPr wrap="square">
            <a:spAutoFit/>
          </a:bodyPr>
          <a:lstStyle/>
          <a:p>
            <a:r>
              <a:rPr lang="fi-FI" sz="1000" dirty="0"/>
              <a:t>* palvelujen piirissä olevien </a:t>
            </a:r>
            <a:r>
              <a:rPr lang="fi-FI" sz="1000" dirty="0" smtClean="0"/>
              <a:t>keskiarvosta v. 2009 </a:t>
            </a:r>
            <a:r>
              <a:rPr lang="fi-FI" sz="1000" dirty="0"/>
              <a:t>on poissa kesä-, heinä- ja elokuu, kyseessä on kesä jolloin valmistauduttiin lomautuksiin, asiakasmäärä oli huomattavasti pienempi kuin muina kesinä.</a:t>
            </a:r>
          </a:p>
        </p:txBody>
      </p:sp>
    </p:spTree>
    <p:extLst>
      <p:ext uri="{BB962C8B-B14F-4D97-AF65-F5344CB8AC3E}">
        <p14:creationId xmlns:p14="http://schemas.microsoft.com/office/powerpoint/2010/main" val="478527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asiakastyytyväisyyskyselystä</a:t>
            </a:r>
            <a:endParaRPr lang="fi-FI" dirty="0"/>
          </a:p>
        </p:txBody>
      </p:sp>
      <p:sp>
        <p:nvSpPr>
          <p:cNvPr id="3" name="Sisällön paikkamerkki 2"/>
          <p:cNvSpPr>
            <a:spLocks noGrp="1"/>
          </p:cNvSpPr>
          <p:nvPr>
            <p:ph sz="quarter" idx="13"/>
          </p:nvPr>
        </p:nvSpPr>
        <p:spPr/>
        <p:txBody>
          <a:bodyPr>
            <a:normAutofit fontScale="85000" lnSpcReduction="20000"/>
          </a:bodyPr>
          <a:lstStyle/>
          <a:p>
            <a:r>
              <a:rPr lang="fi-FI" dirty="0" smtClean="0"/>
              <a:t>Varhaiskasvatuksen tulosalueella toteutettiin helmikuussa 2012 asiakastyytyväisyyskysely. Kysely toteutettiin internetissä.</a:t>
            </a:r>
            <a:endParaRPr lang="fi-FI" dirty="0"/>
          </a:p>
          <a:p>
            <a:pPr lvl="1"/>
            <a:r>
              <a:rPr lang="fi-FI" dirty="0" smtClean="0"/>
              <a:t>Kyselyyn vastasi 909 vastaaja, joista 170 käytti palveluseteliä.</a:t>
            </a:r>
          </a:p>
          <a:p>
            <a:pPr lvl="1"/>
            <a:endParaRPr lang="fi-FI" dirty="0" smtClean="0"/>
          </a:p>
          <a:p>
            <a:r>
              <a:rPr lang="fi-FI" dirty="0" smtClean="0"/>
              <a:t>Tässä käsitellään vain 170 vastaajan kysymykset liittyen palveluseteliin – asiakastyytyväisyyskyselystä kokonaisuudessaan tehdään erillinen yhteenveto.</a:t>
            </a:r>
          </a:p>
          <a:p>
            <a:endParaRPr lang="fi-FI" dirty="0"/>
          </a:p>
          <a:p>
            <a:r>
              <a:rPr lang="fi-FI" dirty="0" smtClean="0"/>
              <a:t>Asiakkaat olivat erittäin tyytyväisiä hoidon aloitukseen palvelusetelipäiväkodeissa, pääsääntöisesti tietoa palvelusetelistä saatiin kyselyn mukaan yksityistä päiväkodeista.</a:t>
            </a:r>
          </a:p>
          <a:p>
            <a:endParaRPr lang="fi-FI" dirty="0"/>
          </a:p>
          <a:p>
            <a:r>
              <a:rPr lang="fi-FI" dirty="0" smtClean="0"/>
              <a:t>Ratkaiseva tekijä päätettäessä päivähoitopaikasta oli sijainti ja palvelun erityispiirre.</a:t>
            </a:r>
          </a:p>
          <a:p>
            <a:pPr lvl="1"/>
            <a:r>
              <a:rPr lang="fi-FI" dirty="0" smtClean="0"/>
              <a:t>Myös omat tai jonkun suosittelijan hyvät kokemukset ratkaisivat.</a:t>
            </a:r>
          </a:p>
          <a:p>
            <a:pPr lvl="1"/>
            <a:r>
              <a:rPr lang="fi-FI" dirty="0" smtClean="0"/>
              <a:t>Päiväkodin pieni koko sai useita mainintoja.</a:t>
            </a:r>
          </a:p>
          <a:p>
            <a:pPr lvl="1"/>
            <a:r>
              <a:rPr lang="fi-FI" dirty="0" smtClean="0"/>
              <a:t>Päivähoidon tarpeen alkaessa muuta palvelua ei ollut tarjolla.</a:t>
            </a:r>
          </a:p>
          <a:p>
            <a:endParaRPr lang="fi-FI" dirty="0"/>
          </a:p>
          <a:p>
            <a:r>
              <a:rPr lang="fi-FI" dirty="0" smtClean="0"/>
              <a:t>Palvelusetelihakemuksen käsittely on ollut sujuvaa</a:t>
            </a:r>
          </a:p>
          <a:p>
            <a:pPr lvl="1"/>
            <a:r>
              <a:rPr lang="fi-FI" dirty="0" smtClean="0"/>
              <a:t>Ongelmia palvelusetelin käsittelyssä on kuitenkin myös ollut.</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3E341BBD-DC89-4F63-BE0F-A061D05C65B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40</a:t>
            </a:fld>
            <a:endParaRPr lang="fi-FI"/>
          </a:p>
        </p:txBody>
      </p:sp>
    </p:spTree>
    <p:extLst>
      <p:ext uri="{BB962C8B-B14F-4D97-AF65-F5344CB8AC3E}">
        <p14:creationId xmlns:p14="http://schemas.microsoft.com/office/powerpoint/2010/main" val="2120792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asiakastyytyväisyyskyselystä</a:t>
            </a:r>
            <a:endParaRPr lang="fi-FI" dirty="0"/>
          </a:p>
        </p:txBody>
      </p:sp>
      <p:sp>
        <p:nvSpPr>
          <p:cNvPr id="3" name="Sisällön paikkamerkki 2"/>
          <p:cNvSpPr>
            <a:spLocks noGrp="1"/>
          </p:cNvSpPr>
          <p:nvPr>
            <p:ph sz="quarter" idx="13"/>
          </p:nvPr>
        </p:nvSpPr>
        <p:spPr/>
        <p:txBody>
          <a:bodyPr>
            <a:normAutofit/>
          </a:bodyPr>
          <a:lstStyle/>
          <a:p>
            <a:r>
              <a:rPr lang="fi-FI" dirty="0" smtClean="0"/>
              <a:t>Palveluseteli vastasi odotuksia ja sitä oltiin valmiita suosittelemaan, yli 90 % vastaajan kokemus.</a:t>
            </a:r>
          </a:p>
          <a:p>
            <a:endParaRPr lang="fi-FI" dirty="0"/>
          </a:p>
          <a:p>
            <a:r>
              <a:rPr lang="fi-FI" dirty="0" smtClean="0"/>
              <a:t>Kehittämiskohteista:</a:t>
            </a:r>
          </a:p>
          <a:p>
            <a:pPr lvl="1"/>
            <a:r>
              <a:rPr lang="fi-FI" dirty="0" smtClean="0"/>
              <a:t>Asiakasmaksujen osittainen eriarvoisuus verrattuna kunnalliseen hoitoon</a:t>
            </a:r>
          </a:p>
          <a:p>
            <a:pPr lvl="2"/>
            <a:r>
              <a:rPr lang="fi-FI" dirty="0" smtClean="0"/>
              <a:t>Miten huomioidaan kesäajan maksuttomuus tai muut mahdolliset eroavaisuudet</a:t>
            </a:r>
          </a:p>
          <a:p>
            <a:pPr lvl="1"/>
            <a:r>
              <a:rPr lang="fi-FI" dirty="0" smtClean="0"/>
              <a:t>Palvelusetelin jatkuvuus huolestuttaa</a:t>
            </a:r>
          </a:p>
          <a:p>
            <a:pPr lvl="1"/>
            <a:r>
              <a:rPr lang="fi-FI" dirty="0" smtClean="0"/>
              <a:t>Palvelusetelistä tiedottaminen ja käyttöönottovaiheen ongelmat ratkaistava, jos ei jo ole ratkaistu</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CD618D33-8991-46D1-8AC5-62726F784C67}"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41</a:t>
            </a:fld>
            <a:endParaRPr lang="fi-FI"/>
          </a:p>
        </p:txBody>
      </p:sp>
    </p:spTree>
    <p:extLst>
      <p:ext uri="{BB962C8B-B14F-4D97-AF65-F5344CB8AC3E}">
        <p14:creationId xmlns:p14="http://schemas.microsoft.com/office/powerpoint/2010/main" val="3545367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asiakasmaksuista</a:t>
            </a:r>
            <a:endParaRPr lang="fi-FI" dirty="0"/>
          </a:p>
        </p:txBody>
      </p:sp>
      <p:sp>
        <p:nvSpPr>
          <p:cNvPr id="3" name="Sisällön paikkamerkki 2"/>
          <p:cNvSpPr>
            <a:spLocks noGrp="1"/>
          </p:cNvSpPr>
          <p:nvPr>
            <p:ph sz="quarter" idx="13"/>
          </p:nvPr>
        </p:nvSpPr>
        <p:spPr/>
        <p:txBody>
          <a:bodyPr/>
          <a:lstStyle/>
          <a:p>
            <a:r>
              <a:rPr lang="fi-FI" dirty="0" smtClean="0"/>
              <a:t>Arviointi perustuu tietojärjestelmästä poimittuun tietoon helmikuulta 2012 </a:t>
            </a:r>
          </a:p>
          <a:p>
            <a:pPr lvl="1"/>
            <a:r>
              <a:rPr lang="fi-FI" dirty="0" smtClean="0"/>
              <a:t>ko. järjestelmällä määritellään asiakaskohtainen tulosidonnainen palvelusetelin arvo</a:t>
            </a:r>
          </a:p>
          <a:p>
            <a:endParaRPr lang="fi-FI" dirty="0" smtClean="0"/>
          </a:p>
          <a:p>
            <a:endParaRPr lang="fi-FI" dirty="0"/>
          </a:p>
          <a:p>
            <a:endParaRPr lang="fi-FI" dirty="0"/>
          </a:p>
        </p:txBody>
      </p:sp>
      <p:sp>
        <p:nvSpPr>
          <p:cNvPr id="4" name="Päivämäärän paikkamerkki 3"/>
          <p:cNvSpPr>
            <a:spLocks noGrp="1"/>
          </p:cNvSpPr>
          <p:nvPr>
            <p:ph type="dt" sz="half" idx="14"/>
          </p:nvPr>
        </p:nvSpPr>
        <p:spPr/>
        <p:txBody>
          <a:bodyPr/>
          <a:lstStyle/>
          <a:p>
            <a:fld id="{C8C60B03-9C45-464A-986E-7D3460C3C19B}"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42</a:t>
            </a:fld>
            <a:endParaRPr lang="fi-FI"/>
          </a:p>
        </p:txBody>
      </p:sp>
      <p:graphicFrame>
        <p:nvGraphicFramePr>
          <p:cNvPr id="8" name="Taulukko 7"/>
          <p:cNvGraphicFramePr>
            <a:graphicFrameLocks noGrp="1"/>
          </p:cNvGraphicFramePr>
          <p:nvPr>
            <p:extLst>
              <p:ext uri="{D42A27DB-BD31-4B8C-83A1-F6EECF244321}">
                <p14:modId xmlns:p14="http://schemas.microsoft.com/office/powerpoint/2010/main" val="881779588"/>
              </p:ext>
            </p:extLst>
          </p:nvPr>
        </p:nvGraphicFramePr>
        <p:xfrm>
          <a:off x="971600" y="2987269"/>
          <a:ext cx="7200801" cy="2658218"/>
        </p:xfrm>
        <a:graphic>
          <a:graphicData uri="http://schemas.openxmlformats.org/drawingml/2006/table">
            <a:tbl>
              <a:tblPr>
                <a:tableStyleId>{5C22544A-7EE6-4342-B048-85BDC9FD1C3A}</a:tableStyleId>
              </a:tblPr>
              <a:tblGrid>
                <a:gridCol w="2797763"/>
                <a:gridCol w="2201519"/>
                <a:gridCol w="2201519"/>
              </a:tblGrid>
              <a:tr h="275566">
                <a:tc>
                  <a:txBody>
                    <a:bodyPr/>
                    <a:lstStyle/>
                    <a:p>
                      <a:pPr algn="l" fontAlgn="b"/>
                      <a:r>
                        <a:rPr lang="fi-FI" sz="1000" b="1" i="0" u="none" strike="noStrike" dirty="0" smtClean="0">
                          <a:solidFill>
                            <a:srgbClr val="000000"/>
                          </a:solidFill>
                          <a:effectLst/>
                          <a:latin typeface="Arial"/>
                        </a:rPr>
                        <a:t>Selite</a:t>
                      </a:r>
                      <a:endParaRPr lang="fi-FI" sz="1000" b="1" i="0" u="none" strike="noStrike" dirty="0">
                        <a:solidFill>
                          <a:srgbClr val="000000"/>
                        </a:solidFill>
                        <a:effectLst/>
                        <a:latin typeface="Arial"/>
                      </a:endParaRPr>
                    </a:p>
                  </a:txBody>
                  <a:tcPr marL="9525" marR="9525" marT="9525" marB="0" anchor="b"/>
                </a:tc>
                <a:tc>
                  <a:txBody>
                    <a:bodyPr/>
                    <a:lstStyle/>
                    <a:p>
                      <a:pPr algn="r" fontAlgn="b"/>
                      <a:r>
                        <a:rPr lang="fi-FI" sz="1000" b="1" i="0" u="none" strike="noStrike" dirty="0" smtClean="0">
                          <a:solidFill>
                            <a:srgbClr val="000000"/>
                          </a:solidFill>
                          <a:effectLst/>
                          <a:latin typeface="Arial"/>
                        </a:rPr>
                        <a:t>Lasten lukumäärä</a:t>
                      </a:r>
                      <a:endParaRPr lang="fi-FI" sz="1000" b="1" i="0" u="none" strike="noStrike" dirty="0">
                        <a:solidFill>
                          <a:srgbClr val="000000"/>
                        </a:solidFill>
                        <a:effectLst/>
                        <a:latin typeface="Arial"/>
                      </a:endParaRPr>
                    </a:p>
                  </a:txBody>
                  <a:tcPr marL="9525" marR="9525" marT="9525" marB="0" anchor="b"/>
                </a:tc>
                <a:tc>
                  <a:txBody>
                    <a:bodyPr/>
                    <a:lstStyle/>
                    <a:p>
                      <a:pPr algn="r" fontAlgn="b"/>
                      <a:r>
                        <a:rPr lang="fi-FI" sz="1000" b="1" i="0" u="none" strike="noStrike" dirty="0" smtClean="0">
                          <a:solidFill>
                            <a:srgbClr val="000000"/>
                          </a:solidFill>
                          <a:effectLst/>
                          <a:latin typeface="Arial"/>
                        </a:rPr>
                        <a:t>Euroa</a:t>
                      </a:r>
                      <a:endParaRPr lang="fi-FI" sz="1000" b="1" i="0" u="none" strike="noStrike" dirty="0">
                        <a:solidFill>
                          <a:srgbClr val="000000"/>
                        </a:solidFill>
                        <a:effectLst/>
                        <a:latin typeface="Arial"/>
                      </a:endParaRPr>
                    </a:p>
                  </a:txBody>
                  <a:tcPr marL="9525" marR="9525" marT="9525" marB="0" anchor="b"/>
                </a:tc>
              </a:tr>
              <a:tr h="275566">
                <a:tc>
                  <a:txBody>
                    <a:bodyPr/>
                    <a:lstStyle/>
                    <a:p>
                      <a:pPr algn="l" fontAlgn="b"/>
                      <a:r>
                        <a:rPr lang="fi-FI" sz="1000" u="none" strike="noStrike" dirty="0" smtClean="0">
                          <a:effectLst/>
                        </a:rPr>
                        <a:t>Yhteensä palvelusetelin</a:t>
                      </a:r>
                      <a:r>
                        <a:rPr lang="fi-FI" sz="1000" u="none" strike="noStrike" baseline="0" dirty="0" smtClean="0">
                          <a:effectLst/>
                        </a:rPr>
                        <a:t> saajia</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712</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r>
              <a:tr h="250197">
                <a:tc>
                  <a:txBody>
                    <a:bodyPr/>
                    <a:lstStyle/>
                    <a:p>
                      <a:pPr algn="l" fontAlgn="b"/>
                      <a:r>
                        <a:rPr lang="fi-FI" sz="1000" b="0" i="0" u="none" strike="noStrike" dirty="0" smtClean="0">
                          <a:solidFill>
                            <a:srgbClr val="000000"/>
                          </a:solidFill>
                          <a:effectLst/>
                          <a:latin typeface="Arial"/>
                        </a:rPr>
                        <a:t>Kunnallisessa</a:t>
                      </a:r>
                      <a:r>
                        <a:rPr lang="fi-FI" sz="1000" b="0" i="0" u="none" strike="noStrike" baseline="0" dirty="0" smtClean="0">
                          <a:solidFill>
                            <a:srgbClr val="000000"/>
                          </a:solidFill>
                          <a:effectLst/>
                          <a:latin typeface="Arial"/>
                        </a:rPr>
                        <a:t> päivähoidossa olisi maksuton päivähoito</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85</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a:solidFill>
                          <a:srgbClr val="000000"/>
                        </a:solidFill>
                        <a:effectLst/>
                        <a:latin typeface="Arial"/>
                      </a:endParaRPr>
                    </a:p>
                  </a:txBody>
                  <a:tcPr marL="9525" marR="9525" marT="9525" marB="0" anchor="b"/>
                </a:tc>
              </a:tr>
              <a:tr h="2501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000" u="none" strike="noStrike" baseline="0" dirty="0" smtClean="0">
                          <a:effectLst/>
                        </a:rPr>
                        <a:t>Kunnallisessa päivähoidossa</a:t>
                      </a:r>
                      <a:endParaRPr lang="fi-FI" sz="1000" b="0" i="0" u="none" strike="noStrike" dirty="0" smtClean="0">
                        <a:solidFill>
                          <a:srgbClr val="000000"/>
                        </a:solidFill>
                        <a:effectLst/>
                        <a:latin typeface="+mn-lt"/>
                      </a:endParaRPr>
                    </a:p>
                    <a:p>
                      <a:pPr algn="l" fontAlgn="b"/>
                      <a:r>
                        <a:rPr lang="fi-FI" sz="1000" u="none" strike="noStrike" dirty="0" smtClean="0">
                          <a:effectLst/>
                        </a:rPr>
                        <a:t>maksaisi korkeinta maksua</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265</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a:solidFill>
                          <a:srgbClr val="000000"/>
                        </a:solidFill>
                        <a:effectLst/>
                        <a:latin typeface="Arial"/>
                      </a:endParaRPr>
                    </a:p>
                  </a:txBody>
                  <a:tcPr marL="9525" marR="9525" marT="9525" marB="0" anchor="b"/>
                </a:tc>
              </a:tr>
              <a:tr h="4928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000" b="0" i="0" u="none" strike="noStrike" dirty="0" smtClean="0">
                          <a:solidFill>
                            <a:schemeClr val="dk1"/>
                          </a:solidFill>
                          <a:effectLst/>
                          <a:latin typeface="+mn-lt"/>
                        </a:rPr>
                        <a:t>Keskiarvo</a:t>
                      </a:r>
                      <a:r>
                        <a:rPr lang="fi-FI" sz="1000" b="0" i="0" u="none" strike="noStrike" baseline="0" dirty="0" smtClean="0">
                          <a:solidFill>
                            <a:schemeClr val="dk1"/>
                          </a:solidFill>
                          <a:effectLst/>
                          <a:latin typeface="+mn-lt"/>
                        </a:rPr>
                        <a:t> tulojen, palvelun tarpeen ja perheen koon perusteella muodostuvasta kunnallisesta päivähoitomaksusta</a:t>
                      </a:r>
                      <a:endParaRPr lang="fi-FI" sz="1000" b="0" i="0" u="none" strike="noStrike" dirty="0" smtClean="0">
                        <a:solidFill>
                          <a:srgbClr val="000000"/>
                        </a:solidFill>
                        <a:effectLst/>
                        <a:latin typeface="+mn-lt"/>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169,14</a:t>
                      </a:r>
                      <a:endParaRPr lang="fi-FI" sz="1000" b="0" i="0" u="none" strike="noStrike" dirty="0" smtClean="0">
                        <a:solidFill>
                          <a:srgbClr val="000000"/>
                        </a:solidFill>
                        <a:effectLst/>
                        <a:latin typeface="+mn-lt"/>
                      </a:endParaRPr>
                    </a:p>
                  </a:txBody>
                  <a:tcPr marL="9525" marR="9525" marT="9525" marB="0" anchor="b"/>
                </a:tc>
              </a:tr>
              <a:tr h="492812">
                <a:tc>
                  <a:txBody>
                    <a:bodyPr/>
                    <a:lstStyle/>
                    <a:p>
                      <a:pPr algn="l" fontAlgn="b"/>
                      <a:r>
                        <a:rPr lang="fi-FI" sz="1000" u="none" strike="noStrike" dirty="0" smtClean="0">
                          <a:effectLst/>
                        </a:rPr>
                        <a:t>Keskihajonta </a:t>
                      </a:r>
                      <a:r>
                        <a:rPr lang="fi-FI" sz="1000" b="0" i="0" u="none" strike="noStrike" baseline="0" dirty="0" smtClean="0">
                          <a:solidFill>
                            <a:schemeClr val="dk1"/>
                          </a:solidFill>
                          <a:effectLst/>
                          <a:latin typeface="+mn-lt"/>
                        </a:rPr>
                        <a:t>tulojen, palvelun tarpeen ja perheen koon perusteella muodostuvasta</a:t>
                      </a:r>
                      <a:r>
                        <a:rPr lang="fi-FI" sz="1000" u="none" strike="noStrike" dirty="0" smtClean="0">
                          <a:effectLst/>
                        </a:rPr>
                        <a:t> kunnallisista maksuista</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91,12</a:t>
                      </a:r>
                      <a:endParaRPr lang="fi-FI" sz="1000" b="0" i="0" u="none" strike="noStrike" dirty="0" smtClean="0">
                        <a:solidFill>
                          <a:srgbClr val="000000"/>
                        </a:solidFill>
                        <a:effectLst/>
                        <a:latin typeface="+mn-lt"/>
                      </a:endParaRPr>
                    </a:p>
                  </a:txBody>
                  <a:tcPr marL="9525" marR="9525" marT="9525" marB="0" anchor="b"/>
                </a:tc>
              </a:tr>
              <a:tr h="492812">
                <a:tc>
                  <a:txBody>
                    <a:bodyPr/>
                    <a:lstStyle/>
                    <a:p>
                      <a:pPr algn="l" fontAlgn="b"/>
                      <a:r>
                        <a:rPr lang="fi-FI" sz="1000" u="none" strike="noStrike" dirty="0" smtClean="0">
                          <a:effectLst/>
                        </a:rPr>
                        <a:t>Mediaani </a:t>
                      </a:r>
                      <a:r>
                        <a:rPr lang="fi-FI" sz="1000" b="0" i="0" u="none" strike="noStrike" baseline="0" dirty="0" smtClean="0">
                          <a:solidFill>
                            <a:schemeClr val="dk1"/>
                          </a:solidFill>
                          <a:effectLst/>
                          <a:latin typeface="+mn-lt"/>
                        </a:rPr>
                        <a:t>tulojen, palvelun tarpeen ja perheen koon perusteella muodostuvasta</a:t>
                      </a:r>
                      <a:r>
                        <a:rPr lang="fi-FI" sz="1000" u="none" strike="noStrike" dirty="0" smtClean="0">
                          <a:effectLst/>
                        </a:rPr>
                        <a:t> kunnallisista maksuista</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190,50</a:t>
                      </a:r>
                      <a:endParaRPr lang="fi-FI" sz="1000" b="0" i="0" u="none" strike="noStrike" dirty="0" smtClean="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785654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asiakasmaksuista</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Asiakas maksaa päivähoitomaksun tuottajalle</a:t>
            </a:r>
          </a:p>
          <a:p>
            <a:endParaRPr lang="fi-FI" dirty="0"/>
          </a:p>
          <a:p>
            <a:r>
              <a:rPr lang="fi-FI" dirty="0" smtClean="0"/>
              <a:t>Helmikuussa 2012 palveluseteliä käytti 712 lasta, heistä 364 (51 %) lapsesta maksettiin sama maksu kuin kunnallisessa päivähoidossa – tuottajan päivähoitopaikan hinta on sama kuin palvelusetelin arvo</a:t>
            </a:r>
          </a:p>
          <a:p>
            <a:endParaRPr lang="fi-FI" dirty="0"/>
          </a:p>
          <a:p>
            <a:r>
              <a:rPr lang="fi-FI" dirty="0" smtClean="0"/>
              <a:t>Hoitopaikan hinnat vaihtelivat 776 – 823,90 euron välillä kuukaudessa, palvelusetelin arvo enintään 770 euroa kuukaudessa.</a:t>
            </a:r>
          </a:p>
          <a:p>
            <a:pPr lvl="1"/>
            <a:r>
              <a:rPr lang="fi-FI" dirty="0" smtClean="0"/>
              <a:t>776 eurolla tuotti 1 tuottaja</a:t>
            </a:r>
          </a:p>
          <a:p>
            <a:pPr lvl="1"/>
            <a:r>
              <a:rPr lang="fi-FI" dirty="0" smtClean="0"/>
              <a:t>786 eurolla tuotti 3 tuottajaa, joilla useampi toimipiste</a:t>
            </a:r>
          </a:p>
          <a:p>
            <a:pPr lvl="1"/>
            <a:r>
              <a:rPr lang="fi-FI" dirty="0" smtClean="0"/>
              <a:t>790 eurolla tuotti 1 tuottaja kielipainotteista toimintaa</a:t>
            </a:r>
          </a:p>
          <a:p>
            <a:pPr lvl="1"/>
            <a:r>
              <a:rPr lang="fi-FI" dirty="0" smtClean="0"/>
              <a:t>791- 796 eurolla 1 tuottaja useassa toimipisteessä, joissa eri hinta</a:t>
            </a:r>
          </a:p>
          <a:p>
            <a:pPr lvl="1"/>
            <a:r>
              <a:rPr lang="fi-FI" dirty="0" smtClean="0"/>
              <a:t>801 eurolla tuotti 1 tuottaja kielipainotteista toimintaa</a:t>
            </a:r>
          </a:p>
          <a:p>
            <a:pPr lvl="1"/>
            <a:r>
              <a:rPr lang="fi-FI" dirty="0" smtClean="0"/>
              <a:t>810 eurolla 1 tuottaja tuotti ruotsinkielistä toimintaa kahdessa toimipisteessä</a:t>
            </a:r>
          </a:p>
          <a:p>
            <a:pPr lvl="1"/>
            <a:r>
              <a:rPr lang="fi-FI" dirty="0" smtClean="0"/>
              <a:t>823,90 eurolla tuotti 1 tuottaja kielipainotteista toimintaa</a:t>
            </a:r>
          </a:p>
        </p:txBody>
      </p:sp>
      <p:sp>
        <p:nvSpPr>
          <p:cNvPr id="4" name="Päivämäärän paikkamerkki 3"/>
          <p:cNvSpPr>
            <a:spLocks noGrp="1"/>
          </p:cNvSpPr>
          <p:nvPr>
            <p:ph type="dt" sz="half" idx="14"/>
          </p:nvPr>
        </p:nvSpPr>
        <p:spPr/>
        <p:txBody>
          <a:bodyPr/>
          <a:lstStyle/>
          <a:p>
            <a:fld id="{58C8B133-236A-44AB-B225-50B03DA91F66}"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43</a:t>
            </a:fld>
            <a:endParaRPr lang="fi-FI"/>
          </a:p>
        </p:txBody>
      </p:sp>
    </p:spTree>
    <p:extLst>
      <p:ext uri="{BB962C8B-B14F-4D97-AF65-F5344CB8AC3E}">
        <p14:creationId xmlns:p14="http://schemas.microsoft.com/office/powerpoint/2010/main" val="2506783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Palvelusetelien ja ostopalvelujen </a:t>
            </a:r>
            <a:r>
              <a:rPr lang="fi-FI" dirty="0" smtClean="0"/>
              <a:t>tietojärjestelmäratkaisut -kehittämishanke</a:t>
            </a:r>
            <a:endParaRPr lang="fi-FI" dirty="0"/>
          </a:p>
        </p:txBody>
      </p:sp>
      <p:sp>
        <p:nvSpPr>
          <p:cNvPr id="3" name="Sisällön paikkamerkki 2"/>
          <p:cNvSpPr>
            <a:spLocks noGrp="1"/>
          </p:cNvSpPr>
          <p:nvPr>
            <p:ph sz="quarter" idx="13"/>
          </p:nvPr>
        </p:nvSpPr>
        <p:spPr/>
        <p:txBody>
          <a:bodyPr>
            <a:normAutofit/>
          </a:bodyPr>
          <a:lstStyle/>
          <a:p>
            <a:r>
              <a:rPr lang="fi-FI" dirty="0"/>
              <a:t>Turku on osallistunut muiden suurten kaupunkien kanssa Espoon kaupungin vetämään hankkeeseen, jonka tarkoituksena on sähköistää palvelusetelijärjestelmä. </a:t>
            </a:r>
            <a:endParaRPr lang="fi-FI" dirty="0" smtClean="0"/>
          </a:p>
          <a:p>
            <a:endParaRPr lang="fi-FI" dirty="0"/>
          </a:p>
          <a:p>
            <a:r>
              <a:rPr lang="fi-FI" dirty="0" smtClean="0"/>
              <a:t>Kehitettävän </a:t>
            </a:r>
            <a:r>
              <a:rPr lang="fi-FI" dirty="0"/>
              <a:t>järjestelmän on tarkoitus toimia myös ostopalvelujen kanssa. Hankkeen ensimmäisessä vaiheessa on tehty määrittelytyötä, jonka tarkoituksena on kuvata järjestelmältä vaadittavia ominaisuuksia. </a:t>
            </a:r>
            <a:endParaRPr lang="fi-FI" dirty="0" smtClean="0"/>
          </a:p>
          <a:p>
            <a:endParaRPr lang="fi-FI" dirty="0"/>
          </a:p>
          <a:p>
            <a:r>
              <a:rPr lang="fi-FI" dirty="0" smtClean="0"/>
              <a:t>Pääpaino </a:t>
            </a:r>
            <a:r>
              <a:rPr lang="fi-FI" dirty="0"/>
              <a:t>hankkeessa on sosiaali- ja terveystoimen palveluissa, mutta varhaiskasvatus on mukana kuvauksissa. </a:t>
            </a:r>
            <a:endParaRPr lang="fi-FI" dirty="0" smtClean="0"/>
          </a:p>
          <a:p>
            <a:endParaRPr lang="fi-FI" dirty="0"/>
          </a:p>
          <a:p>
            <a:r>
              <a:rPr lang="fi-FI" dirty="0" smtClean="0"/>
              <a:t>Kevään </a:t>
            </a:r>
            <a:r>
              <a:rPr lang="fi-FI" dirty="0"/>
              <a:t>2012 aikana Turun on otettava </a:t>
            </a:r>
            <a:r>
              <a:rPr lang="fi-FI" dirty="0" smtClean="0"/>
              <a:t>kantaa, </a:t>
            </a:r>
            <a:r>
              <a:rPr lang="fi-FI" dirty="0"/>
              <a:t>lähteekö se mukaan varsinaiseen tuotteen hankintavaiheeseen. </a:t>
            </a:r>
            <a:endParaRPr lang="fi-FI" dirty="0" smtClean="0"/>
          </a:p>
          <a:p>
            <a:endParaRPr lang="fi-FI" dirty="0" smtClean="0"/>
          </a:p>
          <a:p>
            <a:endParaRPr lang="fi-FI" dirty="0"/>
          </a:p>
        </p:txBody>
      </p:sp>
      <p:sp>
        <p:nvSpPr>
          <p:cNvPr id="4" name="Päivämäärän paikkamerkki 3"/>
          <p:cNvSpPr>
            <a:spLocks noGrp="1"/>
          </p:cNvSpPr>
          <p:nvPr>
            <p:ph type="dt" sz="half" idx="14"/>
          </p:nvPr>
        </p:nvSpPr>
        <p:spPr/>
        <p:txBody>
          <a:bodyPr/>
          <a:lstStyle/>
          <a:p>
            <a:fld id="{BE0C4619-D9E8-484D-8170-7FC367FC5900}"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44</a:t>
            </a:fld>
            <a:endParaRPr lang="fi-FI"/>
          </a:p>
        </p:txBody>
      </p:sp>
    </p:spTree>
    <p:extLst>
      <p:ext uri="{BB962C8B-B14F-4D97-AF65-F5344CB8AC3E}">
        <p14:creationId xmlns:p14="http://schemas.microsoft.com/office/powerpoint/2010/main" val="1695420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Yhteenveto palvelusetelin arvioinnista</a:t>
            </a:r>
            <a:endParaRPr lang="fi-FI" dirty="0"/>
          </a:p>
        </p:txBody>
      </p:sp>
      <p:sp>
        <p:nvSpPr>
          <p:cNvPr id="3" name="Sisällön paikkamerkki 2"/>
          <p:cNvSpPr>
            <a:spLocks noGrp="1"/>
          </p:cNvSpPr>
          <p:nvPr>
            <p:ph sz="quarter" idx="13"/>
          </p:nvPr>
        </p:nvSpPr>
        <p:spPr/>
        <p:txBody>
          <a:bodyPr>
            <a:normAutofit fontScale="85000" lnSpcReduction="10000"/>
          </a:bodyPr>
          <a:lstStyle/>
          <a:p>
            <a:r>
              <a:rPr lang="fi-FI" dirty="0" smtClean="0"/>
              <a:t>Kyselyn tulosten perusteella voidaan todeta, että asiakkaat ja tuottajat ovat pääsääntöisesti tyytyväisiä järjestelmään.</a:t>
            </a:r>
          </a:p>
          <a:p>
            <a:pPr lvl="1"/>
            <a:r>
              <a:rPr lang="fi-FI" dirty="0" smtClean="0"/>
              <a:t>Jatkuvuuden turvaamiseksi  tulee varhaiskasvatus- ja perusopetuslautakunnan päättää yksityisen päivähoidon rahoitusjärjestelmästä kevään 2012 aikana.</a:t>
            </a:r>
          </a:p>
          <a:p>
            <a:endParaRPr lang="fi-FI" dirty="0"/>
          </a:p>
          <a:p>
            <a:r>
              <a:rPr lang="fi-FI" dirty="0" smtClean="0"/>
              <a:t>Sääntökirjan laatiminen palvelusetelikäytäntöjen ohjaamiseksi on käynnissä ja valmistuu päätettäväksi kevään 2012 aikana.</a:t>
            </a:r>
          </a:p>
          <a:p>
            <a:pPr lvl="1"/>
            <a:r>
              <a:rPr lang="fi-FI" dirty="0"/>
              <a:t>Sääntökirja on informatiivinen toimintatapaohjeistus ja </a:t>
            </a:r>
            <a:r>
              <a:rPr lang="fi-FI" dirty="0" err="1"/>
              <a:t>kriteeristö</a:t>
            </a:r>
            <a:r>
              <a:rPr lang="fi-FI" dirty="0"/>
              <a:t> palvelusetelin käytöstä. </a:t>
            </a:r>
            <a:r>
              <a:rPr lang="fi-FI" dirty="0" smtClean="0"/>
              <a:t>Sääntökirjalla </a:t>
            </a:r>
            <a:r>
              <a:rPr lang="fi-FI" dirty="0"/>
              <a:t>korvataan ostopalvelutoiminnassa käytössä olevat kilpailutuksen kriteerit. Hyväksymisehdot ovat asioita joihin palveluntuottajat </a:t>
            </a:r>
            <a:r>
              <a:rPr lang="fi-FI" dirty="0" smtClean="0"/>
              <a:t>sitoutuvat </a:t>
            </a:r>
            <a:r>
              <a:rPr lang="fi-FI" dirty="0"/>
              <a:t>ryhtyessään palveluntuottajiksi. </a:t>
            </a:r>
            <a:endParaRPr lang="fi-FI" dirty="0" smtClean="0"/>
          </a:p>
          <a:p>
            <a:pPr lvl="1"/>
            <a:r>
              <a:rPr lang="fi-FI" dirty="0" smtClean="0"/>
              <a:t>Sääntökirjassa </a:t>
            </a:r>
            <a:r>
              <a:rPr lang="fi-FI" dirty="0"/>
              <a:t>ei ole kyse kunnan ja palveluiden tuottajan välisestä sopimuksesta. Sääntökirjassa kunta asettaa palvelusetelilain 5:ssä mainitut hyväksymiskriteerit palveluiden tuottajille. Hyväksymisehdoissa tarkennetaan mm. kunnan ja palveluntuottajan tehtävät, oikeudet, velvollisuudet ja vastuut. </a:t>
            </a:r>
            <a:endParaRPr lang="fi-FI" dirty="0" smtClean="0"/>
          </a:p>
          <a:p>
            <a:pPr lvl="1"/>
            <a:endParaRPr lang="fi-FI" dirty="0"/>
          </a:p>
          <a:p>
            <a:r>
              <a:rPr lang="fi-FI" dirty="0" smtClean="0"/>
              <a:t>Mikäli </a:t>
            </a:r>
            <a:r>
              <a:rPr lang="fi-FI" dirty="0"/>
              <a:t>palvelusetelitoimintaa halutaan laajentaa, on </a:t>
            </a:r>
            <a:r>
              <a:rPr lang="fi-FI" dirty="0" smtClean="0"/>
              <a:t>prosessinhallinta </a:t>
            </a:r>
            <a:r>
              <a:rPr lang="fi-FI" dirty="0"/>
              <a:t>sähköistettävä tai vaihtoehtoisesti lisättävä henkilöstöresursseja tekemään asiakaspalvelu- ja </a:t>
            </a:r>
            <a:r>
              <a:rPr lang="fi-FI" dirty="0" smtClean="0"/>
              <a:t>hallinnointityötä.</a:t>
            </a:r>
          </a:p>
          <a:p>
            <a:endParaRPr lang="fi-FI" dirty="0"/>
          </a:p>
          <a:p>
            <a:endParaRPr lang="fi-FI" dirty="0"/>
          </a:p>
          <a:p>
            <a:endParaRPr lang="fi-FI" dirty="0"/>
          </a:p>
        </p:txBody>
      </p:sp>
      <p:sp>
        <p:nvSpPr>
          <p:cNvPr id="4" name="Päivämäärän paikkamerkki 3"/>
          <p:cNvSpPr>
            <a:spLocks noGrp="1"/>
          </p:cNvSpPr>
          <p:nvPr>
            <p:ph type="dt" sz="half" idx="14"/>
          </p:nvPr>
        </p:nvSpPr>
        <p:spPr/>
        <p:txBody>
          <a:bodyPr/>
          <a:lstStyle/>
          <a:p>
            <a:fld id="{8213EF91-DC74-48D6-8AD8-311CD47F717A}"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45</a:t>
            </a:fld>
            <a:endParaRPr lang="fi-FI"/>
          </a:p>
        </p:txBody>
      </p:sp>
    </p:spTree>
    <p:extLst>
      <p:ext uri="{BB962C8B-B14F-4D97-AF65-F5344CB8AC3E}">
        <p14:creationId xmlns:p14="http://schemas.microsoft.com/office/powerpoint/2010/main" val="2631407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Päivähoitopalvelujen </a:t>
            </a:r>
            <a:r>
              <a:rPr lang="fi-FI" dirty="0" smtClean="0"/>
              <a:t>tuotteistaminen</a:t>
            </a:r>
            <a:endParaRPr lang="fi-FI" dirty="0"/>
          </a:p>
        </p:txBody>
      </p:sp>
      <p:sp>
        <p:nvSpPr>
          <p:cNvPr id="3" name="Sisällön paikkamerkki 2"/>
          <p:cNvSpPr>
            <a:spLocks noGrp="1"/>
          </p:cNvSpPr>
          <p:nvPr>
            <p:ph sz="quarter" idx="13"/>
          </p:nvPr>
        </p:nvSpPr>
        <p:spPr/>
        <p:txBody>
          <a:bodyPr>
            <a:normAutofit lnSpcReduction="10000"/>
          </a:bodyPr>
          <a:lstStyle/>
          <a:p>
            <a:r>
              <a:rPr lang="fi-FI" dirty="0" smtClean="0"/>
              <a:t>Tuotteistamisen hyödyntäminen </a:t>
            </a:r>
            <a:r>
              <a:rPr lang="fi-FI" dirty="0"/>
              <a:t>sopimusohjauksessa sekä </a:t>
            </a:r>
            <a:r>
              <a:rPr lang="fi-FI" dirty="0" smtClean="0"/>
              <a:t>taloussuunnittelussa.</a:t>
            </a:r>
          </a:p>
          <a:p>
            <a:pPr lvl="1"/>
            <a:r>
              <a:rPr lang="fi-FI" dirty="0" smtClean="0"/>
              <a:t>Jotta tilaaja – tuottajamalli toimisi sekä kunnallisessa päivähoidossa että yksityisessä palvelutuotannossa on palvelut tuotteistettava.</a:t>
            </a:r>
          </a:p>
          <a:p>
            <a:pPr lvl="1"/>
            <a:endParaRPr lang="fi-FI" dirty="0" smtClean="0"/>
          </a:p>
          <a:p>
            <a:r>
              <a:rPr lang="fi-FI" dirty="0" smtClean="0"/>
              <a:t>Tuotteistettaessa määritellään palvelutuotteet, joille kohdistetaan sekä menot että tulot</a:t>
            </a:r>
          </a:p>
          <a:p>
            <a:pPr lvl="1"/>
            <a:r>
              <a:rPr lang="fi-FI" dirty="0" smtClean="0"/>
              <a:t>Näin saadaan palvelun hinta esimerkiksi hoitopäivää kohden – tilattaessa palvelua hyödynnetään hoitopäivän hintaa ja arvioitua palvelun tarvetta</a:t>
            </a:r>
          </a:p>
          <a:p>
            <a:pPr lvl="1"/>
            <a:r>
              <a:rPr lang="fi-FI" dirty="0" smtClean="0"/>
              <a:t>Esimerkkejä päivähoidon tuotteista:</a:t>
            </a:r>
          </a:p>
          <a:p>
            <a:pPr lvl="2"/>
            <a:r>
              <a:rPr lang="fi-FI" dirty="0" smtClean="0"/>
              <a:t>0 – 2 v. hoitopäivä</a:t>
            </a:r>
          </a:p>
          <a:p>
            <a:pPr lvl="2"/>
            <a:r>
              <a:rPr lang="fi-FI" dirty="0" smtClean="0"/>
              <a:t>0 – 3 v. hoitopäivä</a:t>
            </a:r>
          </a:p>
          <a:p>
            <a:pPr lvl="2"/>
            <a:r>
              <a:rPr lang="fi-FI" dirty="0" smtClean="0"/>
              <a:t>Ympärivuorokautinen hoito</a:t>
            </a:r>
          </a:p>
          <a:p>
            <a:pPr lvl="2"/>
            <a:r>
              <a:rPr lang="fi-FI" dirty="0" smtClean="0"/>
              <a:t>0- 6 v. perhepäivähoito</a:t>
            </a:r>
            <a:endParaRPr lang="fi-FI" dirty="0"/>
          </a:p>
        </p:txBody>
      </p:sp>
      <p:sp>
        <p:nvSpPr>
          <p:cNvPr id="4" name="Päivämäärän paikkamerkki 3"/>
          <p:cNvSpPr>
            <a:spLocks noGrp="1"/>
          </p:cNvSpPr>
          <p:nvPr>
            <p:ph type="dt" sz="half" idx="14"/>
          </p:nvPr>
        </p:nvSpPr>
        <p:spPr/>
        <p:txBody>
          <a:bodyPr/>
          <a:lstStyle/>
          <a:p>
            <a:fld id="{CAF99FB8-64A3-423A-B0B6-402AC011E23C}"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46</a:t>
            </a:fld>
            <a:endParaRPr lang="fi-FI"/>
          </a:p>
        </p:txBody>
      </p:sp>
    </p:spTree>
    <p:extLst>
      <p:ext uri="{BB962C8B-B14F-4D97-AF65-F5344CB8AC3E}">
        <p14:creationId xmlns:p14="http://schemas.microsoft.com/office/powerpoint/2010/main" val="2347248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r>
              <a:rPr lang="fi-FI" dirty="0" smtClean="0"/>
              <a:t>Riskit ja johtopäätökset</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47</a:t>
            </a:fld>
            <a:endParaRPr lang="fi-FI"/>
          </a:p>
        </p:txBody>
      </p:sp>
    </p:spTree>
    <p:extLst>
      <p:ext uri="{BB962C8B-B14F-4D97-AF65-F5344CB8AC3E}">
        <p14:creationId xmlns:p14="http://schemas.microsoft.com/office/powerpoint/2010/main" val="1020988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Riskien arviointi</a:t>
            </a:r>
            <a:endParaRPr lang="fi-FI" dirty="0"/>
          </a:p>
        </p:txBody>
      </p:sp>
      <p:sp>
        <p:nvSpPr>
          <p:cNvPr id="3" name="Sisällön paikkamerkki 2"/>
          <p:cNvSpPr>
            <a:spLocks noGrp="1"/>
          </p:cNvSpPr>
          <p:nvPr>
            <p:ph sz="quarter" idx="13"/>
          </p:nvPr>
        </p:nvSpPr>
        <p:spPr/>
        <p:txBody>
          <a:bodyPr>
            <a:normAutofit fontScale="62500" lnSpcReduction="20000"/>
          </a:bodyPr>
          <a:lstStyle/>
          <a:p>
            <a:r>
              <a:rPr lang="fi-FI" dirty="0" smtClean="0"/>
              <a:t>Miten yksityinen tuotanto pystyy / on halukas laajentamaan palvelutuotantoa tarvetta vastaavaksi</a:t>
            </a:r>
          </a:p>
          <a:p>
            <a:pPr lvl="1"/>
            <a:r>
              <a:rPr lang="fi-FI" dirty="0" smtClean="0"/>
              <a:t>Riittääkö tuottajan pääoma investointeihin</a:t>
            </a:r>
          </a:p>
          <a:p>
            <a:pPr lvl="1"/>
            <a:r>
              <a:rPr lang="fi-FI" dirty="0" smtClean="0"/>
              <a:t>Onko olemassa päivähoitotoimintaa soveltuvia tontteja hyvien kulkuyhteyksien varrella</a:t>
            </a:r>
          </a:p>
          <a:p>
            <a:pPr lvl="1"/>
            <a:r>
              <a:rPr lang="fi-FI" dirty="0" smtClean="0"/>
              <a:t>Riittävä tuki palveluntuottamiseksi, jotta asiakkaan maksama maksu ei ole kohtuuton verrattuna kunnalliseen päivähoitoon</a:t>
            </a:r>
          </a:p>
          <a:p>
            <a:pPr lvl="1"/>
            <a:r>
              <a:rPr lang="fi-FI" dirty="0" smtClean="0"/>
              <a:t>Pysyvyys toimintaperiaatteissa ja selkeät toimintaperiaatteet - sääntökirja </a:t>
            </a:r>
          </a:p>
          <a:p>
            <a:pPr lvl="1"/>
            <a:r>
              <a:rPr lang="fi-FI" dirty="0" smtClean="0"/>
              <a:t>Periaatteista tiedottaminen – avoin tiedotustilaisuus tuottajille ja neuvottelut tuottajien kanssa</a:t>
            </a:r>
          </a:p>
          <a:p>
            <a:pPr lvl="1"/>
            <a:endParaRPr lang="fi-FI" dirty="0"/>
          </a:p>
          <a:p>
            <a:r>
              <a:rPr lang="fi-FI" dirty="0" smtClean="0"/>
              <a:t>Valitsevatko vanhemmat palvelusetelin tai käyttävätkö subjektiivista oikeutta kunnalliseen päivähoitoon</a:t>
            </a:r>
          </a:p>
          <a:p>
            <a:pPr lvl="1"/>
            <a:r>
              <a:rPr lang="fi-FI" dirty="0" smtClean="0"/>
              <a:t>Palveluohjauksen kehittäminen</a:t>
            </a:r>
          </a:p>
          <a:p>
            <a:pPr lvl="1"/>
            <a:r>
              <a:rPr lang="fi-FI" dirty="0" smtClean="0"/>
              <a:t>Palvelusetelin käyttämisen ei tulisi aiheuttaa lisäkustannuksia peruspäivähoidossa</a:t>
            </a:r>
            <a:endParaRPr lang="fi-FI" dirty="0"/>
          </a:p>
          <a:p>
            <a:endParaRPr lang="fi-FI" dirty="0" smtClean="0"/>
          </a:p>
          <a:p>
            <a:r>
              <a:rPr lang="fi-FI" dirty="0" smtClean="0"/>
              <a:t>Kysynnän kasvun jatkuvuus ja ennusteiden toteutuminen</a:t>
            </a:r>
          </a:p>
          <a:p>
            <a:pPr lvl="1"/>
            <a:r>
              <a:rPr lang="fi-FI" dirty="0" smtClean="0"/>
              <a:t>Miten kaupunki varautuu omassa tuotannossa mahdolliseen kysynnän laskuun</a:t>
            </a:r>
          </a:p>
          <a:p>
            <a:pPr lvl="1"/>
            <a:r>
              <a:rPr lang="fi-FI" dirty="0" smtClean="0"/>
              <a:t>Kysynnän muutoksia seurattava säännöllisesti, jotta voidaan arvioida määrärahojen riittävyyttä jo vuonna 2012 aikana</a:t>
            </a:r>
          </a:p>
          <a:p>
            <a:pPr lvl="1"/>
            <a:endParaRPr lang="fi-FI" dirty="0"/>
          </a:p>
          <a:p>
            <a:r>
              <a:rPr lang="fi-FI" dirty="0" smtClean="0"/>
              <a:t>Kaupungin päiväkotitilojen kunto ja väistötilat</a:t>
            </a:r>
          </a:p>
          <a:p>
            <a:pPr lvl="1"/>
            <a:r>
              <a:rPr lang="fi-FI" dirty="0" smtClean="0"/>
              <a:t>Päivähoitoverkkoselvityksessä on otettava kantaa asiaan</a:t>
            </a:r>
          </a:p>
          <a:p>
            <a:pPr lvl="1"/>
            <a:r>
              <a:rPr lang="fi-FI" dirty="0" smtClean="0"/>
              <a:t>Yksityisen tuotannon huomiointi palveluverkkoa suunniteltaessa</a:t>
            </a:r>
          </a:p>
          <a:p>
            <a:endParaRPr lang="fi-FI" dirty="0"/>
          </a:p>
          <a:p>
            <a:r>
              <a:rPr lang="fi-FI" dirty="0" smtClean="0"/>
              <a:t>Henkilöstön saatavuus</a:t>
            </a:r>
          </a:p>
          <a:p>
            <a:pPr lvl="1"/>
            <a:r>
              <a:rPr lang="fi-FI" dirty="0" smtClean="0"/>
              <a:t>Lastentarhanopettajien puute lähes koko Suomessa – miten Turku tehdään houkuttelevaksi työpaikaksi</a:t>
            </a:r>
          </a:p>
          <a:p>
            <a:pPr lvl="1"/>
            <a:r>
              <a:rPr lang="fi-FI" dirty="0" smtClean="0"/>
              <a:t>Asiaa selvitettävä henkilöstösuunnitelmassa, mikä valmistuu keväällä 2012</a:t>
            </a:r>
          </a:p>
          <a:p>
            <a:pPr lvl="1"/>
            <a:r>
              <a:rPr lang="fi-FI" dirty="0" smtClean="0"/>
              <a:t>Perhepäivähoidon tilanne</a:t>
            </a:r>
          </a:p>
          <a:p>
            <a:endParaRPr lang="fi-FI" dirty="0"/>
          </a:p>
          <a:p>
            <a:endParaRPr lang="fi-FI" dirty="0" smtClean="0"/>
          </a:p>
        </p:txBody>
      </p:sp>
      <p:sp>
        <p:nvSpPr>
          <p:cNvPr id="4" name="Päivämäärän paikkamerkki 3"/>
          <p:cNvSpPr>
            <a:spLocks noGrp="1"/>
          </p:cNvSpPr>
          <p:nvPr>
            <p:ph type="dt" sz="half" idx="14"/>
          </p:nvPr>
        </p:nvSpPr>
        <p:spPr/>
        <p:txBody>
          <a:bodyPr/>
          <a:lstStyle/>
          <a:p>
            <a:fld id="{D473E71C-A666-41FE-8EA4-413376A72A5A}"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48</a:t>
            </a:fld>
            <a:endParaRPr lang="fi-FI"/>
          </a:p>
        </p:txBody>
      </p:sp>
    </p:spTree>
    <p:extLst>
      <p:ext uri="{BB962C8B-B14F-4D97-AF65-F5344CB8AC3E}">
        <p14:creationId xmlns:p14="http://schemas.microsoft.com/office/powerpoint/2010/main" val="3786921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Johtopäätökset</a:t>
            </a:r>
            <a:endParaRPr lang="fi-FI" dirty="0"/>
          </a:p>
        </p:txBody>
      </p:sp>
      <p:sp>
        <p:nvSpPr>
          <p:cNvPr id="3" name="Sisällön paikkamerkki 2"/>
          <p:cNvSpPr>
            <a:spLocks noGrp="1"/>
          </p:cNvSpPr>
          <p:nvPr>
            <p:ph sz="quarter" idx="13"/>
          </p:nvPr>
        </p:nvSpPr>
        <p:spPr/>
        <p:txBody>
          <a:bodyPr>
            <a:normAutofit lnSpcReduction="10000"/>
          </a:bodyPr>
          <a:lstStyle/>
          <a:p>
            <a:r>
              <a:rPr lang="fi-FI" b="0" dirty="0" smtClean="0"/>
              <a:t>Selvitysten perustella on perusteltua jatkaa kaupunginvaltuuston päätöksen mukaista yksityisen päivähoitotuotannon osuuden kasvattamista</a:t>
            </a:r>
          </a:p>
          <a:p>
            <a:pPr lvl="1"/>
            <a:r>
              <a:rPr lang="fi-FI" dirty="0" smtClean="0"/>
              <a:t>Tavoitteen toteutumista on seurattava ja arvioitava säännöllisesti</a:t>
            </a:r>
          </a:p>
          <a:p>
            <a:pPr lvl="1"/>
            <a:r>
              <a:rPr lang="fi-FI" dirty="0" smtClean="0"/>
              <a:t>Palvelusetelijärjestelmän jatkuvuus on taattava ja päätettävä ns. sääntökirjasta</a:t>
            </a:r>
          </a:p>
          <a:p>
            <a:pPr lvl="1"/>
            <a:r>
              <a:rPr lang="fi-FI" dirty="0" smtClean="0"/>
              <a:t>Toiminnan laajentamiseen tulee luoda kannusteita ja tiedottamista kaupungin tarjoamista mahdollisuuksista on parannettava, esim. tuottajatilaisuudet ja -neuvottelut</a:t>
            </a:r>
          </a:p>
          <a:p>
            <a:pPr lvl="1"/>
            <a:r>
              <a:rPr lang="fi-FI" dirty="0" smtClean="0"/>
              <a:t>Palvelusetelin arvon tulee kattaa kohtuulliset tuotantokustannukset peruspäivähoidossa</a:t>
            </a:r>
          </a:p>
          <a:p>
            <a:pPr lvl="1"/>
            <a:r>
              <a:rPr lang="fi-FI" dirty="0" smtClean="0"/>
              <a:t>Mikäli tuottajalla olisi ns. painottunutta toimintaa ja siitä aiheutuisi lisäkustannuksia, palvelusetelin arvon ei tarvitsisi kattaa tätä osuutta</a:t>
            </a:r>
          </a:p>
          <a:p>
            <a:pPr lvl="1"/>
            <a:r>
              <a:rPr lang="fi-FI" dirty="0" smtClean="0"/>
              <a:t>Mahdolliseen toiminnan laajentamiseen kohdennettaisiin erillistä rahoitusta</a:t>
            </a:r>
          </a:p>
          <a:p>
            <a:endParaRPr lang="fi-FI" b="0" dirty="0" smtClean="0"/>
          </a:p>
          <a:p>
            <a:pPr lvl="1"/>
            <a:endParaRPr lang="fi-FI" b="0" dirty="0"/>
          </a:p>
        </p:txBody>
      </p:sp>
      <p:sp>
        <p:nvSpPr>
          <p:cNvPr id="4" name="Päivämäärän paikkamerkki 3"/>
          <p:cNvSpPr>
            <a:spLocks noGrp="1"/>
          </p:cNvSpPr>
          <p:nvPr>
            <p:ph type="dt" sz="half" idx="14"/>
          </p:nvPr>
        </p:nvSpPr>
        <p:spPr/>
        <p:txBody>
          <a:bodyPr/>
          <a:lstStyle/>
          <a:p>
            <a:fld id="{3ED7C7EB-7996-45C1-A65A-6F5E2051E8EC}"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49</a:t>
            </a:fld>
            <a:endParaRPr lang="fi-FI"/>
          </a:p>
        </p:txBody>
      </p:sp>
    </p:spTree>
    <p:extLst>
      <p:ext uri="{BB962C8B-B14F-4D97-AF65-F5344CB8AC3E}">
        <p14:creationId xmlns:p14="http://schemas.microsoft.com/office/powerpoint/2010/main" val="372568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Kaupungin omassa ja yksityisessä </a:t>
            </a:r>
            <a:r>
              <a:rPr lang="fi-FI" sz="2400" dirty="0"/>
              <a:t>tuotannossa </a:t>
            </a:r>
            <a:r>
              <a:rPr lang="fi-FI" sz="2400" dirty="0" smtClean="0"/>
              <a:t>olleet lapset tammikuussa 2012</a:t>
            </a:r>
            <a:endParaRPr lang="fi-FI" sz="2400" dirty="0"/>
          </a:p>
        </p:txBody>
      </p:sp>
      <p:graphicFrame>
        <p:nvGraphicFramePr>
          <p:cNvPr id="7" name="Sisällön paikkamerkki 6"/>
          <p:cNvGraphicFramePr>
            <a:graphicFrameLocks noGrp="1"/>
          </p:cNvGraphicFramePr>
          <p:nvPr>
            <p:ph sz="quarter" idx="13"/>
            <p:extLst>
              <p:ext uri="{D42A27DB-BD31-4B8C-83A1-F6EECF244321}">
                <p14:modId xmlns:p14="http://schemas.microsoft.com/office/powerpoint/2010/main" val="2212788668"/>
              </p:ext>
            </p:extLst>
          </p:nvPr>
        </p:nvGraphicFramePr>
        <p:xfrm>
          <a:off x="611560" y="2132857"/>
          <a:ext cx="8280920" cy="3168352"/>
        </p:xfrm>
        <a:graphic>
          <a:graphicData uri="http://schemas.openxmlformats.org/drawingml/2006/table">
            <a:tbl>
              <a:tblPr firstRow="1" firstCol="1" bandRow="1">
                <a:tableStyleId>{5C22544A-7EE6-4342-B048-85BDC9FD1C3A}</a:tableStyleId>
              </a:tblPr>
              <a:tblGrid>
                <a:gridCol w="1998611"/>
                <a:gridCol w="1371893"/>
                <a:gridCol w="1161866"/>
                <a:gridCol w="957720"/>
                <a:gridCol w="1420619"/>
                <a:gridCol w="619157"/>
                <a:gridCol w="751054"/>
              </a:tblGrid>
              <a:tr h="1467335">
                <a:tc>
                  <a:txBody>
                    <a:bodyPr/>
                    <a:lstStyle/>
                    <a:p>
                      <a:pPr>
                        <a:spcAft>
                          <a:spcPts val="0"/>
                        </a:spcAft>
                      </a:pPr>
                      <a:r>
                        <a:rPr lang="fi-FI" sz="1600" dirty="0">
                          <a:effectLst/>
                        </a:rPr>
                        <a:t>palvelutuote</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a:effectLst/>
                        </a:rPr>
                        <a:t>kaupungin oma tuotanto</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smtClean="0">
                          <a:effectLst/>
                        </a:rPr>
                        <a:t>Palvelu-</a:t>
                      </a:r>
                    </a:p>
                    <a:p>
                      <a:pPr>
                        <a:spcAft>
                          <a:spcPts val="0"/>
                        </a:spcAft>
                      </a:pPr>
                      <a:r>
                        <a:rPr lang="fi-FI" sz="1600" dirty="0" smtClean="0">
                          <a:effectLst/>
                        </a:rPr>
                        <a:t>seteli</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err="1" smtClean="0">
                          <a:effectLst/>
                        </a:rPr>
                        <a:t>Yksityi-sen</a:t>
                      </a:r>
                      <a:r>
                        <a:rPr lang="fi-FI" sz="1600" dirty="0" smtClean="0">
                          <a:effectLst/>
                        </a:rPr>
                        <a:t> </a:t>
                      </a:r>
                      <a:r>
                        <a:rPr lang="fi-FI" sz="1600" dirty="0">
                          <a:effectLst/>
                        </a:rPr>
                        <a:t>hoidon tuki ja </a:t>
                      </a:r>
                      <a:r>
                        <a:rPr lang="fi-FI" sz="1600" dirty="0" smtClean="0">
                          <a:effectLst/>
                        </a:rPr>
                        <a:t>kunta-lisä</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err="1" smtClean="0">
                          <a:effectLst/>
                        </a:rPr>
                        <a:t>Maksusitou-mus</a:t>
                      </a:r>
                      <a:endParaRPr lang="fi-FI" sz="1600" dirty="0">
                        <a:effectLst/>
                        <a:latin typeface="Arial"/>
                        <a:ea typeface="Calibri"/>
                        <a:cs typeface="Calibri"/>
                      </a:endParaRPr>
                    </a:p>
                  </a:txBody>
                  <a:tcPr marL="68580" marR="68580" marT="0" marB="0"/>
                </a:tc>
                <a:tc gridSpan="2">
                  <a:txBody>
                    <a:bodyPr/>
                    <a:lstStyle/>
                    <a:p>
                      <a:pPr>
                        <a:spcAft>
                          <a:spcPts val="0"/>
                        </a:spcAft>
                      </a:pPr>
                      <a:r>
                        <a:rPr lang="fi-FI" sz="1600">
                          <a:effectLst/>
                        </a:rPr>
                        <a:t>osuus tuotannosta, </a:t>
                      </a:r>
                    </a:p>
                    <a:p>
                      <a:pPr>
                        <a:spcAft>
                          <a:spcPts val="0"/>
                        </a:spcAft>
                      </a:pPr>
                      <a:r>
                        <a:rPr lang="fi-FI" sz="1600">
                          <a:effectLst/>
                        </a:rPr>
                        <a:t>kaupunki / </a:t>
                      </a:r>
                    </a:p>
                    <a:p>
                      <a:pPr>
                        <a:spcAft>
                          <a:spcPts val="0"/>
                        </a:spcAft>
                      </a:pPr>
                      <a:r>
                        <a:rPr lang="fi-FI" sz="1600">
                          <a:effectLst/>
                        </a:rPr>
                        <a:t>yksityinen</a:t>
                      </a:r>
                      <a:endParaRPr lang="fi-FI" sz="1600">
                        <a:effectLst/>
                        <a:latin typeface="Arial"/>
                        <a:ea typeface="Calibri"/>
                        <a:cs typeface="Calibri"/>
                      </a:endParaRPr>
                    </a:p>
                  </a:txBody>
                  <a:tcPr marL="68580" marR="68580" marT="0" marB="0"/>
                </a:tc>
                <a:tc hMerge="1">
                  <a:txBody>
                    <a:bodyPr/>
                    <a:lstStyle/>
                    <a:p>
                      <a:endParaRPr lang="fi-FI"/>
                    </a:p>
                  </a:txBody>
                  <a:tcPr/>
                </a:tc>
              </a:tr>
              <a:tr h="244555">
                <a:tc>
                  <a:txBody>
                    <a:bodyPr/>
                    <a:lstStyle/>
                    <a:p>
                      <a:pPr>
                        <a:spcAft>
                          <a:spcPts val="0"/>
                        </a:spcAft>
                      </a:pPr>
                      <a:r>
                        <a:rPr lang="fi-FI" sz="1600">
                          <a:effectLst/>
                        </a:rPr>
                        <a:t>päiväkotihoito</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a:effectLst/>
                        </a:rPr>
                        <a:t>5 224</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a:effectLst/>
                        </a:rPr>
                        <a:t>726</a:t>
                      </a:r>
                      <a:endParaRPr lang="fi-FI" sz="1600">
                        <a:effectLst/>
                        <a:latin typeface="Arial"/>
                        <a:ea typeface="Calibri"/>
                        <a:cs typeface="Calibri"/>
                      </a:endParaRPr>
                    </a:p>
                  </a:txBody>
                  <a:tcPr marL="68580" marR="68580" marT="0" marB="0"/>
                </a:tc>
                <a:tc>
                  <a:txBody>
                    <a:bodyPr/>
                    <a:lstStyle/>
                    <a:p>
                      <a:pPr algn="ctr">
                        <a:spcAft>
                          <a:spcPts val="0"/>
                        </a:spcAft>
                      </a:pPr>
                      <a:r>
                        <a:rPr lang="fi-FI" sz="1600">
                          <a:effectLst/>
                        </a:rPr>
                        <a:t>305</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a:effectLst/>
                        </a:rPr>
                        <a:t>143</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82 %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18 %</a:t>
                      </a:r>
                      <a:endParaRPr lang="fi-FI" sz="1600" dirty="0">
                        <a:effectLst/>
                        <a:latin typeface="Arial"/>
                        <a:ea typeface="Calibri"/>
                        <a:cs typeface="Calibri"/>
                      </a:endParaRPr>
                    </a:p>
                  </a:txBody>
                  <a:tcPr marL="68580" marR="68580" marT="0" marB="0"/>
                </a:tc>
              </a:tr>
              <a:tr h="1211907">
                <a:tc>
                  <a:txBody>
                    <a:bodyPr/>
                    <a:lstStyle/>
                    <a:p>
                      <a:pPr>
                        <a:spcAft>
                          <a:spcPts val="0"/>
                        </a:spcAft>
                      </a:pPr>
                      <a:r>
                        <a:rPr lang="fi-FI" sz="1600" dirty="0">
                          <a:effectLst/>
                        </a:rPr>
                        <a:t>perhepäivähoito, </a:t>
                      </a:r>
                      <a:r>
                        <a:rPr lang="fi-FI" sz="1600" dirty="0" smtClean="0">
                          <a:effectLst/>
                        </a:rPr>
                        <a:t>ryhmäperhepäivä-hoito</a:t>
                      </a:r>
                      <a:r>
                        <a:rPr lang="fi-FI" sz="1600" dirty="0">
                          <a:effectLst/>
                        </a:rPr>
                        <a:t>, työsuhteiset hoitajat</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a:effectLst/>
                        </a:rPr>
                        <a:t>450</a:t>
                      </a:r>
                      <a:endParaRPr lang="fi-FI" sz="1600" dirty="0">
                        <a:effectLst/>
                        <a:latin typeface="Arial"/>
                        <a:ea typeface="Calibri"/>
                        <a:cs typeface="Calibri"/>
                      </a:endParaRPr>
                    </a:p>
                  </a:txBody>
                  <a:tcPr marL="68580" marR="68580" marT="0" marB="0"/>
                </a:tc>
                <a:tc>
                  <a:txBody>
                    <a:bodyPr/>
                    <a:lstStyle/>
                    <a:p>
                      <a:endParaRPr lang="fi-FI" sz="1600" dirty="0">
                        <a:effectLst/>
                        <a:latin typeface="Calibri"/>
                        <a:cs typeface="Calibri"/>
                      </a:endParaRPr>
                    </a:p>
                  </a:txBody>
                  <a:tcPr marL="68580" marR="68580" marT="0" marB="0"/>
                </a:tc>
                <a:tc>
                  <a:txBody>
                    <a:bodyPr/>
                    <a:lstStyle/>
                    <a:p>
                      <a:pPr algn="ctr">
                        <a:spcAft>
                          <a:spcPts val="0"/>
                        </a:spcAft>
                      </a:pPr>
                      <a:r>
                        <a:rPr lang="fi-FI" sz="1600" dirty="0">
                          <a:effectLst/>
                        </a:rPr>
                        <a:t>347</a:t>
                      </a:r>
                      <a:endParaRPr lang="fi-FI" sz="1600" dirty="0">
                        <a:effectLst/>
                        <a:latin typeface="Arial"/>
                        <a:ea typeface="Calibri"/>
                        <a:cs typeface="Calibri"/>
                      </a:endParaRPr>
                    </a:p>
                  </a:txBody>
                  <a:tcPr marL="68580" marR="68580" marT="0" marB="0"/>
                </a:tc>
                <a:tc>
                  <a:txBody>
                    <a:bodyPr/>
                    <a:lstStyle/>
                    <a:p>
                      <a:endParaRPr lang="fi-FI" sz="1600" dirty="0">
                        <a:effectLst/>
                        <a:latin typeface="Calibri"/>
                        <a:cs typeface="Calibri"/>
                      </a:endParaRPr>
                    </a:p>
                  </a:txBody>
                  <a:tcPr marL="68580" marR="68580" marT="0" marB="0"/>
                </a:tc>
                <a:tc>
                  <a:txBody>
                    <a:bodyPr/>
                    <a:lstStyle/>
                    <a:p>
                      <a:pPr algn="ctr">
                        <a:spcAft>
                          <a:spcPts val="0"/>
                        </a:spcAft>
                      </a:pPr>
                      <a:r>
                        <a:rPr lang="fi-FI" sz="1600" dirty="0" smtClean="0">
                          <a:effectLst/>
                        </a:rPr>
                        <a:t>56 %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44 %</a:t>
                      </a:r>
                      <a:endParaRPr lang="fi-FI" sz="1600" dirty="0">
                        <a:effectLst/>
                        <a:latin typeface="Arial"/>
                        <a:ea typeface="Calibri"/>
                        <a:cs typeface="Calibri"/>
                      </a:endParaRPr>
                    </a:p>
                  </a:txBody>
                  <a:tcPr marL="68580" marR="68580" marT="0" marB="0"/>
                </a:tc>
              </a:tr>
              <a:tr h="244555">
                <a:tc>
                  <a:txBody>
                    <a:bodyPr/>
                    <a:lstStyle/>
                    <a:p>
                      <a:pPr>
                        <a:spcAft>
                          <a:spcPts val="0"/>
                        </a:spcAft>
                      </a:pPr>
                      <a:r>
                        <a:rPr lang="fi-FI" sz="1600">
                          <a:effectLst/>
                        </a:rPr>
                        <a:t>esiopetus</a:t>
                      </a:r>
                      <a:endParaRPr lang="fi-FI" sz="1600">
                        <a:effectLst/>
                        <a:latin typeface="Arial"/>
                        <a:ea typeface="Calibri"/>
                        <a:cs typeface="Calibri"/>
                      </a:endParaRPr>
                    </a:p>
                  </a:txBody>
                  <a:tcPr marL="68580" marR="68580" marT="0" marB="0"/>
                </a:tc>
                <a:tc>
                  <a:txBody>
                    <a:bodyPr/>
                    <a:lstStyle/>
                    <a:p>
                      <a:pPr algn="ctr">
                        <a:spcAft>
                          <a:spcPts val="0"/>
                        </a:spcAft>
                      </a:pPr>
                      <a:r>
                        <a:rPr lang="fi-FI" sz="1600">
                          <a:effectLst/>
                        </a:rPr>
                        <a:t>1 216</a:t>
                      </a:r>
                      <a:endParaRPr lang="fi-FI" sz="1600">
                        <a:effectLst/>
                        <a:latin typeface="Arial"/>
                        <a:ea typeface="Calibri"/>
                        <a:cs typeface="Calibri"/>
                      </a:endParaRPr>
                    </a:p>
                  </a:txBody>
                  <a:tcPr marL="68580" marR="68580" marT="0" marB="0"/>
                </a:tc>
                <a:tc>
                  <a:txBody>
                    <a:bodyPr/>
                    <a:lstStyle/>
                    <a:p>
                      <a:endParaRPr lang="fi-FI" sz="1600">
                        <a:effectLst/>
                        <a:latin typeface="Calibri"/>
                        <a:cs typeface="Calibri"/>
                      </a:endParaRPr>
                    </a:p>
                  </a:txBody>
                  <a:tcPr marL="68580" marR="68580" marT="0" marB="0"/>
                </a:tc>
                <a:tc>
                  <a:txBody>
                    <a:bodyPr/>
                    <a:lstStyle/>
                    <a:p>
                      <a:endParaRPr lang="fi-FI" sz="1600">
                        <a:effectLst/>
                        <a:latin typeface="Calibri"/>
                        <a:cs typeface="Calibri"/>
                      </a:endParaRPr>
                    </a:p>
                  </a:txBody>
                  <a:tcPr marL="68580" marR="68580" marT="0" marB="0"/>
                </a:tc>
                <a:tc>
                  <a:txBody>
                    <a:bodyPr/>
                    <a:lstStyle/>
                    <a:p>
                      <a:pPr algn="ctr">
                        <a:spcAft>
                          <a:spcPts val="0"/>
                        </a:spcAft>
                      </a:pPr>
                      <a:r>
                        <a:rPr lang="fi-FI" sz="1600">
                          <a:effectLst/>
                        </a:rPr>
                        <a:t>136</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smtClean="0">
                          <a:effectLst/>
                        </a:rPr>
                        <a:t>90 %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10 %</a:t>
                      </a:r>
                      <a:endParaRPr lang="fi-FI" sz="1600" dirty="0">
                        <a:effectLst/>
                        <a:latin typeface="Arial"/>
                        <a:ea typeface="Calibri"/>
                        <a:cs typeface="Calibri"/>
                      </a:endParaRPr>
                    </a:p>
                  </a:txBody>
                  <a:tcPr marL="68580" marR="68580" marT="0" marB="0"/>
                </a:tc>
              </a:tr>
            </a:tbl>
          </a:graphicData>
        </a:graphic>
      </p:graphicFrame>
      <p:sp>
        <p:nvSpPr>
          <p:cNvPr id="4" name="Päivämäärän paikkamerkki 3"/>
          <p:cNvSpPr>
            <a:spLocks noGrp="1"/>
          </p:cNvSpPr>
          <p:nvPr>
            <p:ph type="dt" sz="half" idx="14"/>
          </p:nvPr>
        </p:nvSpPr>
        <p:spPr/>
        <p:txBody>
          <a:bodyPr/>
          <a:lstStyle/>
          <a:p>
            <a:fld id="{4ED9E06E-F0C4-41C6-9BA5-3CCC5A601D89}"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5</a:t>
            </a:fld>
            <a:endParaRPr lang="fi-FI"/>
          </a:p>
        </p:txBody>
      </p:sp>
    </p:spTree>
    <p:extLst>
      <p:ext uri="{BB962C8B-B14F-4D97-AF65-F5344CB8AC3E}">
        <p14:creationId xmlns:p14="http://schemas.microsoft.com/office/powerpoint/2010/main" val="3584439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Johtopäätökset</a:t>
            </a:r>
            <a:endParaRPr lang="fi-FI" dirty="0"/>
          </a:p>
        </p:txBody>
      </p:sp>
      <p:sp>
        <p:nvSpPr>
          <p:cNvPr id="3" name="Sisällön paikkamerkki 2"/>
          <p:cNvSpPr>
            <a:spLocks noGrp="1"/>
          </p:cNvSpPr>
          <p:nvPr>
            <p:ph sz="quarter" idx="13"/>
          </p:nvPr>
        </p:nvSpPr>
        <p:spPr/>
        <p:txBody>
          <a:bodyPr>
            <a:normAutofit lnSpcReduction="10000"/>
          </a:bodyPr>
          <a:lstStyle/>
          <a:p>
            <a:r>
              <a:rPr lang="fi-FI" b="0" dirty="0" smtClean="0"/>
              <a:t>Toistaiseksi omassa tuotannossa tuotettaisiin pääsääntöisesti erityisen tuen palvelut ja vuorohoidon palvelut</a:t>
            </a:r>
          </a:p>
          <a:p>
            <a:endParaRPr lang="fi-FI" b="0" dirty="0" smtClean="0"/>
          </a:p>
          <a:p>
            <a:r>
              <a:rPr lang="fi-FI" b="0" dirty="0" smtClean="0"/>
              <a:t>Yksityisen hoidon tuki ja sen kuntalisä on perusteltua säilyttää vaihtoehtona</a:t>
            </a:r>
          </a:p>
          <a:p>
            <a:endParaRPr lang="fi-FI" b="0" dirty="0" smtClean="0"/>
          </a:p>
          <a:p>
            <a:r>
              <a:rPr lang="fi-FI" b="0" dirty="0" smtClean="0"/>
              <a:t>Kotihoidon tuen kuntalisän todellista vaikutusta päivähoidon kysyntään ei voida arvioida, joten todellista kustannusvaikutusta ei voi arvioida</a:t>
            </a:r>
          </a:p>
          <a:p>
            <a:endParaRPr lang="fi-FI" b="0" dirty="0" smtClean="0"/>
          </a:p>
          <a:p>
            <a:r>
              <a:rPr lang="fi-FI" b="0" dirty="0" smtClean="0"/>
              <a:t>Lisätään avoimia palveluja kokopäiväisen päivähoidon vaihtoehdoksi</a:t>
            </a:r>
          </a:p>
          <a:p>
            <a:pPr lvl="2"/>
            <a:r>
              <a:rPr lang="fi-FI" dirty="0" smtClean="0"/>
              <a:t>Perheelle taattava mahdollisuus sujuvaan siirtymiseen palvelusta toiseen</a:t>
            </a:r>
          </a:p>
          <a:p>
            <a:pPr lvl="2"/>
            <a:r>
              <a:rPr lang="fi-FI" dirty="0" smtClean="0"/>
              <a:t>Kehitetään edelleen yhteistyötä muiden toimijoiden kanssa, kuten seurakunta, MLL</a:t>
            </a:r>
            <a:endParaRPr lang="fi-FI" b="0" dirty="0" smtClean="0"/>
          </a:p>
          <a:p>
            <a:pPr lvl="1"/>
            <a:endParaRPr lang="fi-FI" b="0" dirty="0"/>
          </a:p>
        </p:txBody>
      </p:sp>
      <p:sp>
        <p:nvSpPr>
          <p:cNvPr id="4" name="Päivämäärän paikkamerkki 3"/>
          <p:cNvSpPr>
            <a:spLocks noGrp="1"/>
          </p:cNvSpPr>
          <p:nvPr>
            <p:ph type="dt" sz="half" idx="14"/>
          </p:nvPr>
        </p:nvSpPr>
        <p:spPr/>
        <p:txBody>
          <a:bodyPr/>
          <a:lstStyle/>
          <a:p>
            <a:fld id="{3ED7C7EB-7996-45C1-A65A-6F5E2051E8EC}"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50</a:t>
            </a:fld>
            <a:endParaRPr lang="fi-FI"/>
          </a:p>
        </p:txBody>
      </p:sp>
    </p:spTree>
    <p:extLst>
      <p:ext uri="{BB962C8B-B14F-4D97-AF65-F5344CB8AC3E}">
        <p14:creationId xmlns:p14="http://schemas.microsoft.com/office/powerpoint/2010/main" val="179493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Lapsia päivähoidossa ja esiopetuksessa v. </a:t>
            </a:r>
            <a:r>
              <a:rPr lang="fi-FI" dirty="0" smtClean="0"/>
              <a:t>2005-2012</a:t>
            </a:r>
            <a:endParaRPr lang="fi-FI" dirty="0"/>
          </a:p>
        </p:txBody>
      </p:sp>
      <p:sp>
        <p:nvSpPr>
          <p:cNvPr id="4" name="Päivämäärän paikkamerkki 3"/>
          <p:cNvSpPr>
            <a:spLocks noGrp="1"/>
          </p:cNvSpPr>
          <p:nvPr>
            <p:ph type="dt" sz="half" idx="14"/>
          </p:nvPr>
        </p:nvSpPr>
        <p:spPr/>
        <p:txBody>
          <a:bodyPr/>
          <a:lstStyle/>
          <a:p>
            <a:fld id="{B9A10721-3937-45A0-9073-C70CE2A24732}"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6</a:t>
            </a:fld>
            <a:endParaRPr lang="fi-FI"/>
          </a:p>
        </p:txBody>
      </p:sp>
      <p:graphicFrame>
        <p:nvGraphicFramePr>
          <p:cNvPr id="8" name="Sisällön paikkamerkki 7"/>
          <p:cNvGraphicFramePr>
            <a:graphicFrameLocks noGrp="1"/>
          </p:cNvGraphicFramePr>
          <p:nvPr>
            <p:ph sz="quarter" idx="13"/>
            <p:extLst>
              <p:ext uri="{D42A27DB-BD31-4B8C-83A1-F6EECF244321}">
                <p14:modId xmlns:p14="http://schemas.microsoft.com/office/powerpoint/2010/main" val="2891072073"/>
              </p:ext>
            </p:extLst>
          </p:nvPr>
        </p:nvGraphicFramePr>
        <p:xfrm>
          <a:off x="684213" y="1557338"/>
          <a:ext cx="777557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83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Palvelujen kysynnästä</a:t>
            </a:r>
            <a:endParaRPr lang="fi-FI" dirty="0"/>
          </a:p>
        </p:txBody>
      </p:sp>
      <p:sp>
        <p:nvSpPr>
          <p:cNvPr id="3" name="Sisällön paikkamerkki 2"/>
          <p:cNvSpPr>
            <a:spLocks noGrp="1"/>
          </p:cNvSpPr>
          <p:nvPr>
            <p:ph sz="quarter" idx="13"/>
          </p:nvPr>
        </p:nvSpPr>
        <p:spPr/>
        <p:txBody>
          <a:bodyPr>
            <a:normAutofit/>
          </a:bodyPr>
          <a:lstStyle/>
          <a:p>
            <a:r>
              <a:rPr lang="fi-FI" dirty="0" smtClean="0"/>
              <a:t>Terveyden </a:t>
            </a:r>
            <a:r>
              <a:rPr lang="fi-FI" dirty="0"/>
              <a:t>ja hyvinvoinnin laitoksen raportin Lasten päivähoito 2010 mukaan päivähoidossa olevien suhteellinen osuus 1-6 –vuotiaista on kasvanut vuodesta 2000 3,2 </a:t>
            </a:r>
            <a:r>
              <a:rPr lang="fi-FI" dirty="0" smtClean="0"/>
              <a:t>prosenttiyksiköllä.</a:t>
            </a:r>
          </a:p>
          <a:p>
            <a:endParaRPr lang="fi-FI" dirty="0" smtClean="0"/>
          </a:p>
          <a:p>
            <a:r>
              <a:rPr lang="fi-FI" dirty="0" smtClean="0"/>
              <a:t>On </a:t>
            </a:r>
            <a:r>
              <a:rPr lang="fi-FI" dirty="0"/>
              <a:t>erittäin todennäköistä, että vuodesta 1996 alkanut osuuden kasvu jatkuu </a:t>
            </a:r>
            <a:r>
              <a:rPr lang="fi-FI" dirty="0" smtClean="0"/>
              <a:t>tulevaisuudessakin.</a:t>
            </a:r>
          </a:p>
          <a:p>
            <a:endParaRPr lang="fi-FI" dirty="0" smtClean="0"/>
          </a:p>
          <a:p>
            <a:r>
              <a:rPr lang="fi-FI" dirty="0" smtClean="0"/>
              <a:t>Päivähoidon </a:t>
            </a:r>
            <a:r>
              <a:rPr lang="fi-FI" dirty="0"/>
              <a:t>tarvetta ennustettaessa on huomioitava mm. väestönkehitys, talous- ja työllisyystilanne sekä päivähoitoa käyttävien lasten suhteellisuuden osuuden </a:t>
            </a:r>
            <a:r>
              <a:rPr lang="fi-FI" dirty="0" smtClean="0"/>
              <a:t>kasvu.</a:t>
            </a:r>
          </a:p>
          <a:p>
            <a:pPr lvl="1"/>
            <a:r>
              <a:rPr lang="fi-FI" dirty="0" smtClean="0"/>
              <a:t>Kysynnän </a:t>
            </a:r>
            <a:r>
              <a:rPr lang="fi-FI" dirty="0"/>
              <a:t>kasvua ennustetaan tarkemmin erillisessä </a:t>
            </a:r>
            <a:r>
              <a:rPr lang="fi-FI" dirty="0" smtClean="0"/>
              <a:t>selvityksessä, KPMG:n osuus</a:t>
            </a:r>
          </a:p>
          <a:p>
            <a:pPr marL="0" indent="0">
              <a:buNone/>
            </a:pPr>
            <a:endParaRPr lang="fi-FI" dirty="0"/>
          </a:p>
        </p:txBody>
      </p:sp>
      <p:sp>
        <p:nvSpPr>
          <p:cNvPr id="4" name="Päivämäärän paikkamerkki 3"/>
          <p:cNvSpPr>
            <a:spLocks noGrp="1"/>
          </p:cNvSpPr>
          <p:nvPr>
            <p:ph type="dt" sz="half" idx="14"/>
          </p:nvPr>
        </p:nvSpPr>
        <p:spPr/>
        <p:txBody>
          <a:bodyPr/>
          <a:lstStyle/>
          <a:p>
            <a:fld id="{C2ED9BCE-DD47-41AA-A64C-324EE300DDC5}" type="datetime1">
              <a:rPr lang="fi-FI" smtClean="0"/>
              <a:t>6.3.2012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7</a:t>
            </a:fld>
            <a:endParaRPr lang="fi-FI"/>
          </a:p>
        </p:txBody>
      </p:sp>
    </p:spTree>
    <p:extLst>
      <p:ext uri="{BB962C8B-B14F-4D97-AF65-F5344CB8AC3E}">
        <p14:creationId xmlns:p14="http://schemas.microsoft.com/office/powerpoint/2010/main" val="387943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468313" y="188913"/>
            <a:ext cx="8207375" cy="1008062"/>
          </a:xfrm>
        </p:spPr>
        <p:txBody>
          <a:bodyPr/>
          <a:lstStyle/>
          <a:p>
            <a:pPr eaLnBrk="1" hangingPunct="1"/>
            <a:r>
              <a:rPr lang="fi-FI" sz="2400" dirty="0" smtClean="0"/>
              <a:t>Päivähoidossa olleet lapset ikäryhmittäin vuosina 1997–2010 (Koko Suomi)</a:t>
            </a:r>
          </a:p>
        </p:txBody>
      </p:sp>
      <p:sp>
        <p:nvSpPr>
          <p:cNvPr id="7171" name="Alatunnisteen paikkamerkki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sz="1000" smtClean="0">
                <a:solidFill>
                  <a:srgbClr val="FFFFFF"/>
                </a:solidFill>
              </a:rPr>
              <a:t>Kasvatus- ja opetustoimi </a:t>
            </a:r>
          </a:p>
        </p:txBody>
      </p:sp>
      <p:sp>
        <p:nvSpPr>
          <p:cNvPr id="7172"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88D331C-E8B6-41C8-96F9-0B65AB43FC8D}" type="slidenum">
              <a:rPr lang="fi-FI" sz="1000" smtClean="0">
                <a:solidFill>
                  <a:srgbClr val="FFFFFF"/>
                </a:solidFill>
              </a:rPr>
              <a:pPr eaLnBrk="1" hangingPunct="1"/>
              <a:t>8</a:t>
            </a:fld>
            <a:endParaRPr lang="fi-FI" sz="1000" smtClean="0">
              <a:solidFill>
                <a:srgbClr val="FFFFFF"/>
              </a:solidFill>
            </a:endParaRPr>
          </a:p>
        </p:txBody>
      </p:sp>
      <p:sp>
        <p:nvSpPr>
          <p:cNvPr id="7173" name="Tekstikehys 16"/>
          <p:cNvSpPr txBox="1">
            <a:spLocks noChangeArrowheads="1"/>
          </p:cNvSpPr>
          <p:nvPr/>
        </p:nvSpPr>
        <p:spPr bwMode="auto">
          <a:xfrm>
            <a:off x="468313" y="6021388"/>
            <a:ext cx="309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fi-FI" sz="1000">
                <a:solidFill>
                  <a:srgbClr val="000000"/>
                </a:solidFill>
              </a:rPr>
              <a:t>Lähde: Lasten päivähoito, SOTKAnet</a:t>
            </a:r>
          </a:p>
        </p:txBody>
      </p:sp>
      <p:pic>
        <p:nvPicPr>
          <p:cNvPr id="71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84313"/>
            <a:ext cx="7375525" cy="4392612"/>
          </a:xfrm>
          <a:noFill/>
        </p:spPr>
      </p:pic>
      <p:sp>
        <p:nvSpPr>
          <p:cNvPr id="7" name="Suorakulmio 6"/>
          <p:cNvSpPr/>
          <p:nvPr/>
        </p:nvSpPr>
        <p:spPr>
          <a:xfrm>
            <a:off x="5464832" y="6067395"/>
            <a:ext cx="2376264" cy="400110"/>
          </a:xfrm>
          <a:prstGeom prst="rect">
            <a:avLst/>
          </a:prstGeom>
        </p:spPr>
        <p:txBody>
          <a:bodyPr wrap="square">
            <a:spAutoFit/>
          </a:bodyPr>
          <a:lstStyle/>
          <a:p>
            <a:r>
              <a:rPr lang="fi-FI" sz="1000" dirty="0" err="1">
                <a:solidFill>
                  <a:schemeClr val="accent1"/>
                </a:solidFill>
              </a:rPr>
              <a:t>www.thl.fi/tilastot/paivahoito</a:t>
            </a:r>
            <a:r>
              <a:rPr lang="fi-FI" sz="1000" dirty="0">
                <a:solidFill>
                  <a:srgbClr val="85B2DC"/>
                </a:solidFill>
              </a:rPr>
              <a:t> </a:t>
            </a:r>
            <a:br>
              <a:rPr lang="fi-FI" sz="1000" dirty="0">
                <a:solidFill>
                  <a:srgbClr val="85B2DC"/>
                </a:solidFill>
              </a:rPr>
            </a:br>
            <a:r>
              <a:rPr lang="fi-FI" sz="1000" dirty="0"/>
              <a:t>Tilastoraportti 46/2011 [23.12.2011]</a:t>
            </a:r>
          </a:p>
        </p:txBody>
      </p:sp>
      <p:sp>
        <p:nvSpPr>
          <p:cNvPr id="2" name="Päivämäärän paikkamerkki 1"/>
          <p:cNvSpPr>
            <a:spLocks noGrp="1"/>
          </p:cNvSpPr>
          <p:nvPr>
            <p:ph type="dt" sz="half" idx="10"/>
          </p:nvPr>
        </p:nvSpPr>
        <p:spPr/>
        <p:txBody>
          <a:bodyPr/>
          <a:lstStyle/>
          <a:p>
            <a:pPr>
              <a:defRPr/>
            </a:pPr>
            <a:fld id="{C1585B8C-4880-4D91-81C3-21A6327462A2}" type="datetime1">
              <a:rPr lang="fi-FI" smtClean="0">
                <a:solidFill>
                  <a:srgbClr val="FFFFFF"/>
                </a:solidFill>
              </a:rPr>
              <a:t>6.3.2012</a:t>
            </a:fld>
            <a:endParaRPr lang="fi-FI">
              <a:solidFill>
                <a:srgbClr val="FFFFFF"/>
              </a:solidFill>
            </a:endParaRPr>
          </a:p>
        </p:txBody>
      </p:sp>
    </p:spTree>
    <p:extLst>
      <p:ext uri="{BB962C8B-B14F-4D97-AF65-F5344CB8AC3E}">
        <p14:creationId xmlns:p14="http://schemas.microsoft.com/office/powerpoint/2010/main" val="124795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468313" y="188913"/>
            <a:ext cx="8207375" cy="1223962"/>
          </a:xfrm>
        </p:spPr>
        <p:txBody>
          <a:bodyPr/>
          <a:lstStyle/>
          <a:p>
            <a:pPr eaLnBrk="1" hangingPunct="1"/>
            <a:r>
              <a:rPr lang="fi-FI" sz="2400" dirty="0" smtClean="0"/>
              <a:t>Lasten päivähoito vuosina 1997, 2000, 2005–2010 palvelun tuottajan mukaan, % 1–6-vuotiaista (Koko Suomi)</a:t>
            </a:r>
          </a:p>
        </p:txBody>
      </p:sp>
      <p:sp>
        <p:nvSpPr>
          <p:cNvPr id="13315" name="Alatunnisteen paikkamerkki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sz="1000" smtClean="0">
                <a:solidFill>
                  <a:srgbClr val="FFFFFF"/>
                </a:solidFill>
              </a:rPr>
              <a:t>Kasvatus- ja opetustoimi </a:t>
            </a:r>
          </a:p>
        </p:txBody>
      </p:sp>
      <p:sp>
        <p:nvSpPr>
          <p:cNvPr id="13316"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D0BD23D-8C16-41DA-A648-97033A15EF4C}" type="slidenum">
              <a:rPr lang="fi-FI" sz="1000" smtClean="0">
                <a:solidFill>
                  <a:srgbClr val="FFFFFF"/>
                </a:solidFill>
              </a:rPr>
              <a:pPr eaLnBrk="1" hangingPunct="1"/>
              <a:t>9</a:t>
            </a:fld>
            <a:endParaRPr lang="fi-FI" sz="1000" smtClean="0">
              <a:solidFill>
                <a:srgbClr val="FFFFFF"/>
              </a:solidFill>
            </a:endParaRPr>
          </a:p>
        </p:txBody>
      </p:sp>
      <p:sp>
        <p:nvSpPr>
          <p:cNvPr id="13317" name="Tekstikehys 16"/>
          <p:cNvSpPr txBox="1">
            <a:spLocks noChangeArrowheads="1"/>
          </p:cNvSpPr>
          <p:nvPr/>
        </p:nvSpPr>
        <p:spPr bwMode="auto">
          <a:xfrm>
            <a:off x="468313" y="6021388"/>
            <a:ext cx="309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fi-FI" sz="1000">
                <a:solidFill>
                  <a:srgbClr val="000000"/>
                </a:solidFill>
              </a:rPr>
              <a:t>Lähde: Lasten päivähoito, SOTKAnet</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5137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6"/>
          <p:cNvSpPr/>
          <p:nvPr/>
        </p:nvSpPr>
        <p:spPr>
          <a:xfrm>
            <a:off x="6381056" y="5157192"/>
            <a:ext cx="237626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err="1" smtClean="0">
                <a:ln>
                  <a:noFill/>
                </a:ln>
                <a:solidFill>
                  <a:srgbClr val="00468B"/>
                </a:solidFill>
                <a:effectLst/>
                <a:uLnTx/>
                <a:uFillTx/>
              </a:rPr>
              <a:t>www.thl.fi/tilastot/paivahoito</a:t>
            </a:r>
            <a:r>
              <a:rPr kumimoji="0" lang="fi-FI" sz="1000" b="0" i="0" u="none" strike="noStrike" kern="0" cap="none" spc="0" normalizeH="0" baseline="0" noProof="0" dirty="0" smtClean="0">
                <a:ln>
                  <a:noFill/>
                </a:ln>
                <a:solidFill>
                  <a:srgbClr val="85B2DC"/>
                </a:solidFill>
                <a:effectLst/>
                <a:uLnTx/>
                <a:uFillTx/>
              </a:rPr>
              <a:t> </a:t>
            </a:r>
            <a:br>
              <a:rPr kumimoji="0" lang="fi-FI" sz="1000" b="0" i="0" u="none" strike="noStrike" kern="0" cap="none" spc="0" normalizeH="0" baseline="0" noProof="0" dirty="0" smtClean="0">
                <a:ln>
                  <a:noFill/>
                </a:ln>
                <a:solidFill>
                  <a:srgbClr val="85B2DC"/>
                </a:solidFill>
                <a:effectLst/>
                <a:uLnTx/>
                <a:uFillTx/>
              </a:rPr>
            </a:br>
            <a:r>
              <a:rPr kumimoji="0" lang="fi-FI" sz="1000" b="0" i="0" u="none" strike="noStrike" kern="0" cap="none" spc="0" normalizeH="0" baseline="0" noProof="0" dirty="0" smtClean="0">
                <a:ln>
                  <a:noFill/>
                </a:ln>
                <a:solidFill>
                  <a:sysClr val="windowText" lastClr="000000"/>
                </a:solidFill>
                <a:effectLst/>
                <a:uLnTx/>
                <a:uFillTx/>
              </a:rPr>
              <a:t>Tilastoraportti 46/2011 [23.12.2011]</a:t>
            </a:r>
            <a:endParaRPr kumimoji="0" lang="fi-FI" sz="1000" b="0" i="0" u="none" strike="noStrike" kern="0" cap="none" spc="0" normalizeH="0" baseline="0" noProof="0" dirty="0">
              <a:ln>
                <a:noFill/>
              </a:ln>
              <a:solidFill>
                <a:sysClr val="windowText" lastClr="000000"/>
              </a:solidFill>
              <a:effectLst/>
              <a:uLnTx/>
              <a:uFillTx/>
            </a:endParaRPr>
          </a:p>
        </p:txBody>
      </p:sp>
      <p:sp>
        <p:nvSpPr>
          <p:cNvPr id="2" name="Päivämäärän paikkamerkki 1"/>
          <p:cNvSpPr>
            <a:spLocks noGrp="1"/>
          </p:cNvSpPr>
          <p:nvPr>
            <p:ph type="dt" sz="half" idx="10"/>
          </p:nvPr>
        </p:nvSpPr>
        <p:spPr/>
        <p:txBody>
          <a:bodyPr/>
          <a:lstStyle/>
          <a:p>
            <a:pPr>
              <a:defRPr/>
            </a:pPr>
            <a:fld id="{E6587BDE-CF48-46E9-AD16-12747C6A0B27}" type="datetime1">
              <a:rPr lang="fi-FI" smtClean="0">
                <a:solidFill>
                  <a:srgbClr val="FFFFFF"/>
                </a:solidFill>
              </a:rPr>
              <a:t>6.3.2012</a:t>
            </a:fld>
            <a:endParaRPr lang="fi-FI">
              <a:solidFill>
                <a:srgbClr val="FFFFFF"/>
              </a:solidFill>
            </a:endParaRPr>
          </a:p>
        </p:txBody>
      </p:sp>
    </p:spTree>
    <p:extLst>
      <p:ext uri="{BB962C8B-B14F-4D97-AF65-F5344CB8AC3E}">
        <p14:creationId xmlns:p14="http://schemas.microsoft.com/office/powerpoint/2010/main" val="4116126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3.xml><?xml version="1.0" encoding="utf-8"?>
<p:tagLst xmlns:a="http://schemas.openxmlformats.org/drawingml/2006/main" xmlns:r="http://schemas.openxmlformats.org/officeDocument/2006/relationships" xmlns:p="http://schemas.openxmlformats.org/presentationml/2006/main">
  <p:tag name="GM_LEFT" val="234"/>
  <p:tag name="GM_TOP" val="100,875"/>
</p:tagLst>
</file>

<file path=ppt/theme/theme1.xml><?xml version="1.0" encoding="utf-8"?>
<a:theme xmlns:a="http://schemas.openxmlformats.org/drawingml/2006/main" name="tku_ppt-pohja_25012012">
  <a:themeElements>
    <a:clrScheme name="Mukautettu 1">
      <a:dk1>
        <a:sysClr val="windowText" lastClr="000000"/>
      </a:dk1>
      <a:lt1>
        <a:sysClr val="window" lastClr="FFFFFF"/>
      </a:lt1>
      <a:dk2>
        <a:srgbClr val="00468B"/>
      </a:dk2>
      <a:lt2>
        <a:srgbClr val="EEECE1"/>
      </a:lt2>
      <a:accent1>
        <a:srgbClr val="00468B"/>
      </a:accent1>
      <a:accent2>
        <a:srgbClr val="FFB92F"/>
      </a:accent2>
      <a:accent3>
        <a:srgbClr val="B61130"/>
      </a:accent3>
      <a:accent4>
        <a:srgbClr val="FC670D"/>
      </a:accent4>
      <a:accent5>
        <a:srgbClr val="32AACD"/>
      </a:accent5>
      <a:accent6>
        <a:srgbClr val="808080"/>
      </a:accent6>
      <a:hlink>
        <a:srgbClr val="00367A"/>
      </a:hlink>
      <a:folHlink>
        <a:srgbClr val="32AAC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thl_fi">
  <a:themeElements>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l_fi">
  <a:themeElements>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_Capgemini_A4-External">
  <a:themeElements>
    <a:clrScheme name="Capgemini Palette">
      <a:dk1>
        <a:srgbClr val="000000"/>
      </a:dk1>
      <a:lt1>
        <a:srgbClr val="FFFFFF"/>
      </a:lt1>
      <a:dk2>
        <a:srgbClr val="009BCC"/>
      </a:dk2>
      <a:lt2>
        <a:srgbClr val="FFFFFF"/>
      </a:lt2>
      <a:accent1>
        <a:srgbClr val="FFBC1D"/>
      </a:accent1>
      <a:accent2>
        <a:srgbClr val="E65A0F"/>
      </a:accent2>
      <a:accent3>
        <a:srgbClr val="C8C500"/>
      </a:accent3>
      <a:accent4>
        <a:srgbClr val="C42F36"/>
      </a:accent4>
      <a:accent5>
        <a:srgbClr val="B4DFEE"/>
      </a:accent5>
      <a:accent6>
        <a:srgbClr val="E65A0F"/>
      </a:accent6>
      <a:hlink>
        <a:srgbClr val="4D740F"/>
      </a:hlink>
      <a:folHlink>
        <a:srgbClr val="C42F36"/>
      </a:folHlink>
    </a:clrScheme>
    <a:fontScheme name="Capgemin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imuri_tarjouspohja">
  <a:themeElements>
    <a:clrScheme name="KPMG Bright Green">
      <a:dk1>
        <a:srgbClr val="000000"/>
      </a:dk1>
      <a:lt1>
        <a:srgbClr val="FFFFFF"/>
      </a:lt1>
      <a:dk2>
        <a:srgbClr val="F1F8E5"/>
      </a:dk2>
      <a:lt2>
        <a:srgbClr val="747678"/>
      </a:lt2>
      <a:accent1>
        <a:srgbClr val="92D050"/>
      </a:accent1>
      <a:accent2>
        <a:srgbClr val="BDDC80"/>
      </a:accent2>
      <a:accent3>
        <a:srgbClr val="4066AA"/>
      </a:accent3>
      <a:accent4>
        <a:srgbClr val="00338D"/>
      </a:accent4>
      <a:accent5>
        <a:srgbClr val="BFCCE3"/>
      </a:accent5>
      <a:accent6>
        <a:srgbClr val="C84E00"/>
      </a:accent6>
      <a:hlink>
        <a:srgbClr val="00338D"/>
      </a:hlink>
      <a:folHlink>
        <a:srgbClr val="E3A780"/>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Tekstit</p:Name>
  <p:Description/>
  <p:Statement/>
  <p:PolicyItems>
    <p:PolicyItem featureId="Microsoft.Office.RecordsManagement.PolicyFeatures.Expiration">
      <p:Name>Vanheneminen</p:Name>
      <p:Description>Sisällön automaattinen ajoitus käsittelyä varten ja määräpäivän saavuttaneen sisällön vanheneminen.</p:Description>
      <p:CustomData>
        <data>
          <formula id="Microsoft.Office.RecordsManagement.PolicyFeatures.Expiration.Formula.BuiltIn">
            <number>0</number>
            <property>TudoDocAgingDate</property>
            <period>years</period>
          </formula>
          <action type="workflow" id="1b7d266b-83f6-4ddc-9da7-be9d619b1c13"/>
        </data>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Teksti" ma:contentTypeID="0x0101002AFACC298AF947A5ADCFAA7F6CE41CB80800E0FAE6F5A75F6C448E34ACCFF560C4C2" ma:contentTypeVersion="11" ma:contentTypeDescription="" ma:contentTypeScope="" ma:versionID="5da7e795cd961ea88c4568aa3339c760">
  <xsd:schema xmlns:xsd="http://www.w3.org/2001/XMLSchema" xmlns:p="http://schemas.microsoft.com/office/2006/metadata/properties" xmlns:ns1="http://schemas.microsoft.com/sharepoint/v3" xmlns:ns2="ae1aba38-b555-436c-a48f-8b0897b67b49" targetNamespace="http://schemas.microsoft.com/office/2006/metadata/properties" ma:root="true" ma:fieldsID="f7db2f41316aa9c6fdd7b03b4db53dc1" ns1:_="" ns2:_="">
    <xsd:import namespace="http://schemas.microsoft.com/sharepoint/v3"/>
    <xsd:import namespace="ae1aba38-b555-436c-a48f-8b0897b67b49"/>
    <xsd:element name="properties">
      <xsd:complexType>
        <xsd:sequence>
          <xsd:element name="documentManagement">
            <xsd:complexType>
              <xsd:all>
                <xsd:element ref="ns1:Comments" minOccurs="0"/>
                <xsd:element ref="ns1:TudoStorageTime10Year"/>
                <xsd:element ref="ns1:TudoDocAgingDate" minOccurs="0"/>
                <xsd:element ref="ns1:TudoKey" minOccurs="0"/>
                <xsd:element ref="ns1:TudoBranch" minOccurs="0"/>
                <xsd:element ref="ns1:TudoTextType"/>
                <xsd:element ref="ns1:TudoStatus" minOccurs="0"/>
                <xsd:element ref="ns2:_dlc_Exempt" minOccurs="0"/>
                <xsd:element ref="ns2:_dlc_ExpireDateSaved" minOccurs="0"/>
                <xsd:element ref="ns2:_dlc_Expire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7" nillable="true" ma:displayName="Kuvaus" ma:internalName="Comments">
      <xsd:simpleType>
        <xsd:restriction base="dms:Note"/>
      </xsd:simpleType>
    </xsd:element>
    <xsd:element name="TudoStorageTime10Year" ma:index="9" ma:displayName="Säilytysaika" ma:default="" ma:description="Säilytysaika määrittää koska kohde poistetaan." ma:format="Dropdown" ma:internalName="TudoStorageTime10Year">
      <xsd:simpleType>
        <xsd:restriction base="dms:Choice">
          <xsd:enumeration value="10 vuotta"/>
          <xsd:enumeration value="Vuosi"/>
          <xsd:enumeration value="Pysyvä"/>
        </xsd:restriction>
      </xsd:simpleType>
    </xsd:element>
    <xsd:element name="TudoDocAgingDate" ma:index="10" nillable="true" ma:displayName="Vanhenemispäivämäärä" ma:format="DateOnly" ma:internalName="TudoDocAgingDate">
      <xsd:simpleType>
        <xsd:restriction base="dms:DateTime"/>
      </xsd:simpleType>
    </xsd:element>
    <xsd:element name="TudoKey" ma:index="11" nillable="true" ma:displayName="Tunnus" ma:description="Kohteen tunnus." ma:internalName="TudoKey">
      <xsd:simpleType>
        <xsd:restriction base="dms:Text"/>
      </xsd:simpleType>
    </xsd:element>
    <xsd:element name="TudoBranch" ma:index="12" nillable="true" ma:displayName="Toimiala" ma:default="" ma:format="Dropdown" ma:internalName="TudoBranch">
      <xsd:simpleType>
        <xsd:restriction base="dms:Choice">
          <xsd:enumeration value="Jätteenpolttoliikelaitos"/>
          <xsd:enumeration value="Kaupunginorkesteri"/>
          <xsd:enumeration value="Kaupunginteatteri"/>
          <xsd:enumeration value="Keskushallinto"/>
          <xsd:enumeration value="Kiinteistöliikelaitos"/>
          <xsd:enumeration value="Kiinteistöpalveluliikelaitos"/>
          <xsd:enumeration value="Kirjasto"/>
          <xsd:enumeration value="Kunnallistekniikkaliikelaitos"/>
          <xsd:enumeration value="Liikuntapalvelukeskus"/>
          <xsd:enumeration value="Museokeskus"/>
          <xsd:enumeration value="Nuorisoasiainkeskus"/>
          <xsd:enumeration value="Opetustoimi"/>
          <xsd:enumeration value="Satamaliikelaitos"/>
          <xsd:enumeration value="Sosiaali- ja terveystoimi"/>
          <xsd:enumeration value="Talotoimiliikelaitos"/>
          <xsd:enumeration value="Turun Ammatti-instituutti"/>
          <xsd:enumeration value="Turun Ammattikorkeakoulu"/>
          <xsd:enumeration value="Turun Seudun Kehittämiskeskus"/>
          <xsd:enumeration value="Varsinais-Suomen aluepelastuslaitos"/>
          <xsd:enumeration value="Vesiliikelaitos"/>
          <xsd:enumeration value="Viherliikelaitos"/>
          <xsd:enumeration value="YKV, asemakaavatsto"/>
          <xsd:enumeration value="YKV, joukkoliikennetsto"/>
          <xsd:enumeration value="YKV, rakennusvalvontatsto"/>
          <xsd:enumeration value="YKV, suunnittelutsto"/>
          <xsd:enumeration value="YKV, yleiskaavattsto"/>
          <xsd:enumeration value="YKV, ympäristönsuojelutsto"/>
        </xsd:restriction>
      </xsd:simpleType>
    </xsd:element>
    <xsd:element name="TudoTextType" ma:index="13" ma:displayName="Tekstin tyyppi" ma:description="Valitse mitä tyyppiä teksti on." ma:format="Dropdown" ma:internalName="TudoTextType" ma:readOnly="false">
      <xsd:simpleType>
        <xsd:restriction base="dms:Choice">
          <xsd:enumeration value="Esitys"/>
          <xsd:enumeration value="Harjoitus"/>
          <xsd:enumeration value="Kuulutus"/>
          <xsd:enumeration value="Muistiinpano"/>
          <xsd:enumeration value="Ohje"/>
          <xsd:enumeration value="Ohjelma"/>
          <xsd:enumeration value="Puhe"/>
          <xsd:enumeration value="Päätösehdotus"/>
          <xsd:enumeration value="Raportti"/>
          <xsd:enumeration value="Selostus"/>
          <xsd:enumeration value="Selvitys"/>
          <xsd:enumeration value="Suunnitelma"/>
          <xsd:enumeration value="Sääntö"/>
          <xsd:enumeration value="Tiedote"/>
          <xsd:enumeration value="Todistus"/>
          <xsd:enumeration value="Muu teksti"/>
        </xsd:restriction>
      </xsd:simpleType>
    </xsd:element>
    <xsd:element name="TudoStatus" ma:index="14" nillable="true" ma:displayName="Tila" ma:default="" ma:description="Kohteen tila." ma:internalName="TudoStatus">
      <xsd:simpleType>
        <xsd:restriction base="dms:Choice">
          <xsd:enumeration value=""/>
          <xsd:enumeration value="Keskeneräinen"/>
          <xsd:enumeration value="Valmis"/>
          <xsd:enumeration value="Hyväksytty"/>
        </xsd:restriction>
      </xsd:simpleType>
    </xsd:element>
  </xsd:schema>
  <xsd:schema xmlns:xsd="http://www.w3.org/2001/XMLSchema" xmlns:dms="http://schemas.microsoft.com/office/2006/documentManagement/types" targetNamespace="ae1aba38-b555-436c-a48f-8b0897b67b49" elementFormDefault="qualified">
    <xsd:import namespace="http://schemas.microsoft.com/office/2006/documentManagement/types"/>
    <xsd:element name="_dlc_Exempt" ma:index="15" nillable="true" ma:displayName="Vapauta käytännöstä" ma:description="" ma:hidden="true" ma:internalName="_dlc_Exempt" ma:readOnly="true">
      <xsd:simpleType>
        <xsd:restriction base="dms:Unknown"/>
      </xsd:simpleType>
    </xsd:element>
    <xsd:element name="_dlc_ExpireDateSaved" ma:index="16" nillable="true" ma:displayName="Alkuperäinen vanhenemispäivämäärä" ma:description="" ma:hidden="true" ma:internalName="_dlc_ExpireDateSaved" ma:readOnly="true">
      <xsd:simpleType>
        <xsd:restriction base="dms:DateTime"/>
      </xsd:simpleType>
    </xsd:element>
    <xsd:element name="_dlc_ExpireDate" ma:index="17" nillable="true" ma:displayName="Vanhenemispäivämäärä" ma:description=""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2"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PolicyDirtyBag xmlns="microsoft.office.server.policy.changes">
  <Microsoft.Office.RecordsManagement.PolicyFeatures.Expiration xmlns="" op="Change"/>
</PolicyDirtyBag>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udoTextType xmlns="http://schemas.microsoft.com/sharepoint/v3">Raportti</TudoTextType>
    <TudoDocAgingDate xmlns="http://schemas.microsoft.com/sharepoint/v3">2022-03-01T11:38:36+00:00</TudoDocAgingDate>
    <TudoKey xmlns="http://schemas.microsoft.com/sharepoint/v3" xsi:nil="true"/>
    <TudoStatus xmlns="http://schemas.microsoft.com/sharepoint/v3" xsi:nil="true"/>
    <TudoBranch xmlns="http://schemas.microsoft.com/sharepoint/v3">Opetustoimi</TudoBranch>
    <Comments xmlns="http://schemas.microsoft.com/sharepoint/v3" xsi:nil="true"/>
    <TudoStorageTime10Year xmlns="http://schemas.microsoft.com/sharepoint/v3">10 vuotta</TudoStorageTime10Year>
    <_dlc_ExpireDate xmlns="ae1aba38-b555-436c-a48f-8b0897b67b49">2022-03-01T11:02:42+00:00</_dlc_ExpireDate>
    <_dlc_ExpireDateSaved xmlns="ae1aba38-b555-436c-a48f-8b0897b67b49" xsi:nil="true"/>
  </documentManagement>
</p:properties>
</file>

<file path=customXml/itemProps1.xml><?xml version="1.0" encoding="utf-8"?>
<ds:datastoreItem xmlns:ds="http://schemas.openxmlformats.org/officeDocument/2006/customXml" ds:itemID="{B148C8F9-DB74-4078-966E-75E513E2DCC5}">
  <ds:schemaRefs>
    <ds:schemaRef ds:uri="office.server.policy"/>
  </ds:schemaRefs>
</ds:datastoreItem>
</file>

<file path=customXml/itemProps2.xml><?xml version="1.0" encoding="utf-8"?>
<ds:datastoreItem xmlns:ds="http://schemas.openxmlformats.org/officeDocument/2006/customXml" ds:itemID="{C15496AF-6D49-43E4-B205-A96F14488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1aba38-b555-436c-a48f-8b0897b67b4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C23AB59-740D-46FB-96B0-A31852C7535D}">
  <ds:schemaRefs>
    <ds:schemaRef ds:uri="microsoft.office.server.policy.changes"/>
    <ds:schemaRef ds:uri=""/>
  </ds:schemaRefs>
</ds:datastoreItem>
</file>

<file path=customXml/itemProps4.xml><?xml version="1.0" encoding="utf-8"?>
<ds:datastoreItem xmlns:ds="http://schemas.openxmlformats.org/officeDocument/2006/customXml" ds:itemID="{F214F747-F296-4724-BDFC-F1CBA331FCBF}">
  <ds:schemaRefs>
    <ds:schemaRef ds:uri="http://schemas.microsoft.com/sharepoint/v3/contenttype/forms"/>
  </ds:schemaRefs>
</ds:datastoreItem>
</file>

<file path=customXml/itemProps5.xml><?xml version="1.0" encoding="utf-8"?>
<ds:datastoreItem xmlns:ds="http://schemas.openxmlformats.org/officeDocument/2006/customXml" ds:itemID="{8544D0F6-2760-4B62-9F23-3EAEE3A63322}">
  <ds:schemaRefs>
    <ds:schemaRef ds:uri="http://schemas.microsoft.com/office/2006/documentManagement/types"/>
    <ds:schemaRef ds:uri="http://www.w3.org/XML/1998/namespace"/>
    <ds:schemaRef ds:uri="http://schemas.microsoft.com/sharepoint/v3"/>
    <ds:schemaRef ds:uri="http://schemas.microsoft.com/office/2006/metadata/properties"/>
    <ds:schemaRef ds:uri="http://purl.org/dc/elements/1.1/"/>
    <ds:schemaRef ds:uri="http://schemas.openxmlformats.org/package/2006/metadata/core-properties"/>
    <ds:schemaRef ds:uri="http://purl.org/dc/dcmitype/"/>
    <ds:schemaRef ds:uri="http://purl.org/dc/terms/"/>
    <ds:schemaRef ds:uri="ae1aba38-b555-436c-a48f-8b0897b67b49"/>
  </ds:schemaRefs>
</ds:datastoreItem>
</file>

<file path=docProps/app.xml><?xml version="1.0" encoding="utf-8"?>
<Properties xmlns="http://schemas.openxmlformats.org/officeDocument/2006/extended-properties" xmlns:vt="http://schemas.openxmlformats.org/officeDocument/2006/docPropsVTypes">
  <Template/>
  <TotalTime>1652</TotalTime>
  <Words>3415</Words>
  <Application>Microsoft Office PowerPoint</Application>
  <PresentationFormat>Näytössä katseltava diaesitys (4:3)</PresentationFormat>
  <Paragraphs>792</Paragraphs>
  <Slides>50</Slides>
  <Notes>14</Notes>
  <HiddenSlides>0</HiddenSlides>
  <MMClips>0</MMClips>
  <ScaleCrop>false</ScaleCrop>
  <HeadingPairs>
    <vt:vector size="6" baseType="variant">
      <vt:variant>
        <vt:lpstr>Teema</vt:lpstr>
      </vt:variant>
      <vt:variant>
        <vt:i4>5</vt:i4>
      </vt:variant>
      <vt:variant>
        <vt:lpstr>Upotetut OLE-palvelimet</vt:lpstr>
      </vt:variant>
      <vt:variant>
        <vt:i4>1</vt:i4>
      </vt:variant>
      <vt:variant>
        <vt:lpstr>Dian otsikot</vt:lpstr>
      </vt:variant>
      <vt:variant>
        <vt:i4>50</vt:i4>
      </vt:variant>
    </vt:vector>
  </HeadingPairs>
  <TitlesOfParts>
    <vt:vector size="56" baseType="lpstr">
      <vt:lpstr>tku_ppt-pohja_25012012</vt:lpstr>
      <vt:lpstr>thl_fi</vt:lpstr>
      <vt:lpstr>1_thl_fi</vt:lpstr>
      <vt:lpstr>ppt_Capgemini_A4-External</vt:lpstr>
      <vt:lpstr>puimuri_tarjouspohja</vt:lpstr>
      <vt:lpstr>Kaavio</vt:lpstr>
      <vt:lpstr>Päivähoidon järjestämissuunnitelma</vt:lpstr>
      <vt:lpstr>Selvityksen taustasta ja sisältö</vt:lpstr>
      <vt:lpstr>PowerPoint-esitys</vt:lpstr>
      <vt:lpstr>Taustaa palvelutuotannosta</vt:lpstr>
      <vt:lpstr>Kaupungin omassa ja yksityisessä tuotannossa olleet lapset tammikuussa 2012</vt:lpstr>
      <vt:lpstr>Lapsia päivähoidossa ja esiopetuksessa v. 2005-2012</vt:lpstr>
      <vt:lpstr>Palvelujen kysynnästä</vt:lpstr>
      <vt:lpstr>Päivähoidossa olleet lapset ikäryhmittäin vuosina 1997–2010 (Koko Suomi)</vt:lpstr>
      <vt:lpstr>Lasten päivähoito vuosina 1997, 2000, 2005–2010 palvelun tuottajan mukaan, % 1–6-vuotiaista (Koko Suomi)</vt:lpstr>
      <vt:lpstr>Ikäluokan muutokset ja niiden vaikutus palvelun kysyntään</vt:lpstr>
      <vt:lpstr>Ikäluokan muutokset ja niiden vaikutus palvelun  kysyntään 2011 - 2031</vt:lpstr>
      <vt:lpstr>Ikäluokan muutokset ja niiden vaikutus palvelun kysyntään vuositasolla</vt:lpstr>
      <vt:lpstr>Yhteenveto palvelun kysynnän muutoksista</vt:lpstr>
      <vt:lpstr>PowerPoint-esitys</vt:lpstr>
      <vt:lpstr>Palvelutuotannossa tehtävien muutosten vaikutus kustannusrakenteeseen</vt:lpstr>
      <vt:lpstr>Palveluiden kokonaiskustannus/lapsi 2011</vt:lpstr>
      <vt:lpstr>Turun kaupunki Varhaiskasvatus  Kustannusvertailu  </vt:lpstr>
      <vt:lpstr>Tausta Tarkasteltavat vaihtoehdot</vt:lpstr>
      <vt:lpstr>Tausta Lasten lukumäärä</vt:lpstr>
      <vt:lpstr>Tulokset Nykytila – asiakaspaikkojen jakauma</vt:lpstr>
      <vt:lpstr>Tulokset Nykytila – vuosikohtaisten kustannusten kehittyminen</vt:lpstr>
      <vt:lpstr>Tulokset Nykytila – kumulatiivisten kustannusten kehittyminen</vt:lpstr>
      <vt:lpstr>Tulokset Tavoitetila 1 – asiakaspaikkojen jakauma</vt:lpstr>
      <vt:lpstr>Tulokset Tavoitetila 1 – vuosikohtaisten kustannusten kehittyminen</vt:lpstr>
      <vt:lpstr>Tulokset Tavoitetila 1 – kumulatiivisten kustannusten kehittyminen</vt:lpstr>
      <vt:lpstr>Tulokset Tavoitetila 2 – asiakaspaikkojen jakauma</vt:lpstr>
      <vt:lpstr>Tulokset Tavoitetila 2 – vuosikohtaisten kustannusten kehittyminen</vt:lpstr>
      <vt:lpstr>Tulokset Tavoitetila 2 – kumulatiivisten kustannusten kehittyminen</vt:lpstr>
      <vt:lpstr>Yhteenveto Vaihtoehtojen vertailu – kumulatiiviset kokonaiskustannukset</vt:lpstr>
      <vt:lpstr>Yhteenveto Vaihtoehtojen vertailu – vuosikohtaiset kokonaiskustannukset</vt:lpstr>
      <vt:lpstr>Yhteenveto Vaihtoehtojen vertailu – kustannusten muutos nykytilaan</vt:lpstr>
      <vt:lpstr>Yhteenveto palvelutuotanto vertailusta</vt:lpstr>
      <vt:lpstr>PowerPoint-esitys</vt:lpstr>
      <vt:lpstr>Palvelusetelijärjestelmän arviointi ja kehittäminen</vt:lpstr>
      <vt:lpstr>Varhaiskasvatuksen palveluseteliprosessi</vt:lpstr>
      <vt:lpstr>Palveluseteliekosysteemi</vt:lpstr>
      <vt:lpstr>Tuottajille suoritetun kyselyn yhteenveto</vt:lpstr>
      <vt:lpstr>Tuottajille suoritetun kyselyn yhteenveto</vt:lpstr>
      <vt:lpstr>Tuottajille suoritetun kyselyn yhteenveto</vt:lpstr>
      <vt:lpstr>Yhteenveto asiakastyytyväisyyskyselystä</vt:lpstr>
      <vt:lpstr>Yhteenveto asiakastyytyväisyyskyselystä</vt:lpstr>
      <vt:lpstr>Arviointia asiakasmaksuista</vt:lpstr>
      <vt:lpstr>Arviointia asiakasmaksuista</vt:lpstr>
      <vt:lpstr>Palvelusetelien ja ostopalvelujen tietojärjestelmäratkaisut -kehittämishanke</vt:lpstr>
      <vt:lpstr>Yhteenveto palvelusetelin arvioinnista</vt:lpstr>
      <vt:lpstr>Päivähoitopalvelujen tuotteistaminen</vt:lpstr>
      <vt:lpstr>PowerPoint-esitys</vt:lpstr>
      <vt:lpstr>Riskien arviointi</vt:lpstr>
      <vt:lpstr>Johtopäätökset</vt:lpstr>
      <vt:lpstr>Johtopäätökset</vt:lpstr>
    </vt:vector>
  </TitlesOfParts>
  <Manager/>
  <Company>Turun kaupunki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Päivähoidon järjestämissuunnitelma</dc:title>
  <dc:subject/>
  <dc:creator/>
  <cp:keywords/>
  <dc:description/>
  <cp:lastModifiedBy>Mäkinen Anne</cp:lastModifiedBy>
  <cp:revision>174</cp:revision>
  <cp:lastPrinted>2012-03-01T10:57:30Z</cp:lastPrinted>
  <dcterms:created xsi:type="dcterms:W3CDTF">2012-01-04T10:39:25Z</dcterms:created>
  <dcterms:modified xsi:type="dcterms:W3CDTF">2012-03-06T09:32:29Z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0x0101002AFACC298AF947A5ADCFAA7F6CE41CB80800E0FAE6F5A75F6C448E34ACCFF560C4C2</vt:lpwstr>
  </property>
</Properties>
</file>