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55" r:id="rId3"/>
    <p:sldMasterId id="2147483701" r:id="rId4"/>
  </p:sldMasterIdLst>
  <p:notesMasterIdLst>
    <p:notesMasterId r:id="rId39"/>
  </p:notesMasterIdLst>
  <p:handoutMasterIdLst>
    <p:handoutMasterId r:id="rId40"/>
  </p:handoutMasterIdLst>
  <p:sldIdLst>
    <p:sldId id="270" r:id="rId5"/>
    <p:sldId id="331" r:id="rId6"/>
    <p:sldId id="330" r:id="rId7"/>
    <p:sldId id="316" r:id="rId8"/>
    <p:sldId id="266" r:id="rId9"/>
    <p:sldId id="317" r:id="rId10"/>
    <p:sldId id="388" r:id="rId11"/>
    <p:sldId id="425" r:id="rId12"/>
    <p:sldId id="426" r:id="rId13"/>
    <p:sldId id="404" r:id="rId14"/>
    <p:sldId id="405" r:id="rId15"/>
    <p:sldId id="406" r:id="rId16"/>
    <p:sldId id="407" r:id="rId17"/>
    <p:sldId id="356" r:id="rId18"/>
    <p:sldId id="408" r:id="rId19"/>
    <p:sldId id="409" r:id="rId20"/>
    <p:sldId id="410" r:id="rId21"/>
    <p:sldId id="411" r:id="rId22"/>
    <p:sldId id="412" r:id="rId23"/>
    <p:sldId id="429" r:id="rId24"/>
    <p:sldId id="430" r:id="rId25"/>
    <p:sldId id="432" r:id="rId26"/>
    <p:sldId id="433" r:id="rId27"/>
    <p:sldId id="431" r:id="rId28"/>
    <p:sldId id="382" r:id="rId29"/>
    <p:sldId id="383" r:id="rId30"/>
    <p:sldId id="401" r:id="rId31"/>
    <p:sldId id="384" r:id="rId32"/>
    <p:sldId id="402" r:id="rId33"/>
    <p:sldId id="386" r:id="rId34"/>
    <p:sldId id="403" r:id="rId35"/>
    <p:sldId id="427" r:id="rId36"/>
    <p:sldId id="428" r:id="rId37"/>
    <p:sldId id="375" r:id="rId38"/>
  </p:sldIdLst>
  <p:sldSz cx="9144000" cy="5143500" type="screen16x9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7DCDC8"/>
    <a:srgbClr val="F2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Tumma tyyli 1 - Korost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82" autoAdjust="0"/>
  </p:normalViewPr>
  <p:slideViewPr>
    <p:cSldViewPr snapToGrid="0" snapToObjects="1">
      <p:cViewPr varScale="1">
        <p:scale>
          <a:sx n="110" d="100"/>
          <a:sy n="110" d="100"/>
        </p:scale>
        <p:origin x="686" y="67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lkone\Desktop\TurkuDW%20-%20Perusopetuksen%20laatukysely_%20Emmin%20muokkauks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lkone\Desktop\TurkuDW%20-%20Perusopetuksen%20laatukysely_%20Emmin%20muokkauksi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lkone\Desktop\TurkuDW%20-%20Perusopetuksen%20laatukysely_%20Emmin%20muokkauksi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raportointi.turku.fi/sito/testaus/sandboxsisainen/perusopetus/Jaetut%20asiakirjat/TurkuDW%20-%20Perusopetuksen%20laatukysely_%20test%20muokkauk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lkone\Desktop\TurkuDW%20-%20Perusopetuksen%20laatukysely_%20Emmin%20muokkauksi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lkone\Desktop\TurkuDW%20-%20Perusopetuksen%20laatukysely_%20Emmin%20muokkauksi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lkone\Desktop\TurkuDW%20-%20Perusopetuksen%20laatukysely_%20Emmin%20muokkauksi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raportointi.turku.fi/sito/testaus/sandboxsisainen/perusopetus/Jaetut%20asiakirjat/TurkuDW%20-%20Perusopetuksen%20laatukysely_%20test%20muokkauk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aportointi.turku.fi/sito/testaus/sandboxsisainen/perusopetus/Jaetut%20asiakirjat/TurkuDW%20-%20Perusopetuksen%20laatukysely_%20test%20muokkauk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raportointi.turku.fi/sito/testaus/sandboxsisainen/perusopetus/Jaetut%20asiakirjat/TurkuDW%20-%20Perusopetuksen%20laatukysely_%20test%20muokkauk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raportointi.turku.fi/sito/testaus/sandboxsisainen/perusopetus/Jaetut%20asiakirjat/TurkuDW%20-%20Perusopetuksen%20laatukysely_%20test%20muokkauk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raportointi.turku.fi/sito/testaus/sandboxsisainen/perusopetus/Jaetut%20asiakirjat/TurkuDW%20-%20Perusopetuksen%20laatukysely_%20test%20muokkauk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lkone\Desktop\TurkuDW%20-%20Perusopetuksen%20laatukysely_%20Emmin%20muokkauksi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lkone\Desktop\TurkuDW%20-%20Perusopetuksen%20laatukysely_%20Emmin%20muokkauksi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valkone\Desktop\TurkuDW%20-%20Perusopetuksen%20laatukysely_%20Emmin%20muokkauksi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raportointi.turku.fi/sito/testaus/sandboxsisainen/perusopetus/Jaetut%20asiakirjat/TurkuDW%20-%20Perusopetuksen%20laatukysely_%20test%20muokkauk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Emmin muokkauksia.xlsx]Yhteiset kuvaajat!Pivot-taulukko16</c:name>
    <c:fmtId val="2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Koulun johtaminen</a:t>
            </a:r>
            <a:endParaRPr lang="fi-FI" b="1"/>
          </a:p>
          <a:p>
            <a:pPr>
              <a:defRPr b="1"/>
            </a:pPr>
            <a:r>
              <a:rPr lang="fi-FI" b="1"/>
              <a:t>Olen tyytyväinen koulun johdon toimintaan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'Yhteiset kuvaajat'!$K$239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noFill/>
            </a:ln>
            <a:effectLst/>
          </c:spPr>
          <c:invertIfNegative val="0"/>
          <c:cat>
            <c:multiLvlStrRef>
              <c:f>'Yhteiset kuvaajat'!$I$240:$I$250</c:f>
              <c:multiLvlStrCache>
                <c:ptCount val="4"/>
                <c:lvl>
                  <c:pt idx="0">
                    <c:v>Lukuvuosi 2018-2019</c:v>
                  </c:pt>
                  <c:pt idx="1">
                    <c:v>Lukuvuosi 2018-2019</c:v>
                  </c:pt>
                  <c:pt idx="2">
                    <c:v>Lukuvuosi 2018-2019</c:v>
                  </c:pt>
                  <c:pt idx="3">
                    <c:v>Lukuvuosi 2018-2019</c:v>
                  </c:pt>
                </c:lvl>
                <c:lvl>
                  <c:pt idx="0">
                    <c:v>Henkilökunta</c:v>
                  </c:pt>
                  <c:pt idx="1">
                    <c:v>Huoltajat</c:v>
                  </c:pt>
                  <c:pt idx="2">
                    <c:v>Oppilaat 1-4</c:v>
                  </c:pt>
                  <c:pt idx="3">
                    <c:v>Oppilaat 5-9</c:v>
                  </c:pt>
                </c:lvl>
                <c:lvl>
                  <c:pt idx="0">
                    <c:v>OLEN TYYTYVÄINEN KOULUN JOHDON TOIMINTAAN.</c:v>
                  </c:pt>
                  <c:pt idx="2">
                    <c:v>OLEN TYYTYVÄINEN REHTORIN TOIMINTAAN.</c:v>
                  </c:pt>
                </c:lvl>
              </c:multiLvlStrCache>
            </c:multiLvlStrRef>
          </c:cat>
          <c:val>
            <c:numRef>
              <c:f>'Yhteiset kuvaajat'!$K$240:$K$250</c:f>
              <c:numCache>
                <c:formatCode>#,##0.00</c:formatCode>
                <c:ptCount val="4"/>
                <c:pt idx="0">
                  <c:v>3.2158084850201853</c:v>
                </c:pt>
                <c:pt idx="1">
                  <c:v>3.476519465969564</c:v>
                </c:pt>
                <c:pt idx="2">
                  <c:v>3.5989646039007948</c:v>
                </c:pt>
                <c:pt idx="3">
                  <c:v>3.2366303496403903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0-4E38-9C20-7ED5B891B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6691184"/>
        <c:axId val="151849904"/>
      </c:barChart>
      <c:lineChart>
        <c:grouping val="standard"/>
        <c:varyColors val="0"/>
        <c:ser>
          <c:idx val="0"/>
          <c:order val="0"/>
          <c:tx>
            <c:strRef>
              <c:f>'Yhteiset kuvaajat'!$J$239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kuvaajat'!$I$240:$I$250</c:f>
              <c:multiLvlStrCache>
                <c:ptCount val="4"/>
                <c:lvl>
                  <c:pt idx="0">
                    <c:v>Lukuvuosi 2018-2019</c:v>
                  </c:pt>
                  <c:pt idx="1">
                    <c:v>Lukuvuosi 2018-2019</c:v>
                  </c:pt>
                  <c:pt idx="2">
                    <c:v>Lukuvuosi 2018-2019</c:v>
                  </c:pt>
                  <c:pt idx="3">
                    <c:v>Lukuvuosi 2018-2019</c:v>
                  </c:pt>
                </c:lvl>
                <c:lvl>
                  <c:pt idx="0">
                    <c:v>Henkilökunta</c:v>
                  </c:pt>
                  <c:pt idx="1">
                    <c:v>Huoltajat</c:v>
                  </c:pt>
                  <c:pt idx="2">
                    <c:v>Oppilaat 1-4</c:v>
                  </c:pt>
                  <c:pt idx="3">
                    <c:v>Oppilaat 5-9</c:v>
                  </c:pt>
                </c:lvl>
                <c:lvl>
                  <c:pt idx="0">
                    <c:v>OLEN TYYTYVÄINEN KOULUN JOHDON TOIMINTAAN.</c:v>
                  </c:pt>
                  <c:pt idx="2">
                    <c:v>OLEN TYYTYVÄINEN REHTORIN TOIMINTAAN.</c:v>
                  </c:pt>
                </c:lvl>
              </c:multiLvlStrCache>
            </c:multiLvlStrRef>
          </c:cat>
          <c:val>
            <c:numRef>
              <c:f>'Yhteiset kuvaajat'!$J$240:$J$250</c:f>
              <c:numCache>
                <c:formatCode>#,##0</c:formatCode>
                <c:ptCount val="4"/>
                <c:pt idx="0">
                  <c:v>989</c:v>
                </c:pt>
                <c:pt idx="1">
                  <c:v>3784</c:v>
                </c:pt>
                <c:pt idx="2">
                  <c:v>5061</c:v>
                </c:pt>
                <c:pt idx="3">
                  <c:v>5474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E0-4E38-9C20-7ED5B891B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05216"/>
        <c:axId val="151852144"/>
      </c:lineChart>
      <c:catAx>
        <c:axId val="45669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849904"/>
        <c:crosses val="autoZero"/>
        <c:auto val="1"/>
        <c:lblAlgn val="ctr"/>
        <c:lblOffset val="100"/>
        <c:noMultiLvlLbl val="0"/>
      </c:catAx>
      <c:valAx>
        <c:axId val="15184990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691184"/>
        <c:crosses val="autoZero"/>
        <c:crossBetween val="between"/>
      </c:valAx>
      <c:valAx>
        <c:axId val="15185214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2705216"/>
        <c:crosses val="max"/>
        <c:crossBetween val="between"/>
      </c:valAx>
      <c:catAx>
        <c:axId val="15270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8521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Emmin muokkauksia.xlsx]Yhteiset kuvaajat!Pivot-taulukko4</c:name>
    <c:fmtId val="52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i-FI" sz="1600" b="1" i="0" baseline="0">
                <a:effectLst/>
              </a:rPr>
              <a:t>Opetus ja opetusjärjestelyt</a:t>
            </a:r>
            <a:endParaRPr lang="fi-FI" sz="16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b="1"/>
              <a:t>Arviointi</a:t>
            </a:r>
            <a:r>
              <a:rPr lang="en-US" b="1" baseline="0"/>
              <a:t> oppimisen tukena</a:t>
            </a:r>
            <a:endParaRPr lang="en-US" b="1"/>
          </a:p>
        </c:rich>
      </c:tx>
      <c:layout>
        <c:manualLayout>
          <c:xMode val="edge"/>
          <c:yMode val="edge"/>
          <c:x val="0.36973183942728027"/>
          <c:y val="2.8888217610621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6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0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843448579800197"/>
          <c:y val="0.16495172255664822"/>
          <c:w val="0.77912587732981931"/>
          <c:h val="0.6692876847936062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'Yhteiset kuvaajat'!$K$112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solidFill>
                <a:srgbClr val="7DCDC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A6-460D-8D47-A0CF31C96909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A6-460D-8D47-A0CF31C96909}"/>
              </c:ext>
            </c:extLst>
          </c:dPt>
          <c:dPt>
            <c:idx val="4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A6-460D-8D47-A0CF31C96909}"/>
              </c:ext>
            </c:extLst>
          </c:dPt>
          <c:dPt>
            <c:idx val="6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A6-460D-8D47-A0CF31C96909}"/>
              </c:ext>
            </c:extLst>
          </c:dPt>
          <c:cat>
            <c:multiLvlStrRef>
              <c:f>'Yhteiset kuvaajat'!$I$113:$I$126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ARVIOINTI TUKEE OPPIMISTA.</c:v>
                  </c:pt>
                </c:lvl>
              </c:multiLvlStrCache>
            </c:multiLvlStrRef>
          </c:cat>
          <c:val>
            <c:numRef>
              <c:f>'Yhteiset kuvaajat'!$K$113:$K$126</c:f>
              <c:numCache>
                <c:formatCode>#,##0.00</c:formatCode>
                <c:ptCount val="8"/>
                <c:pt idx="0">
                  <c:v>3.3094089264173703</c:v>
                </c:pt>
                <c:pt idx="1">
                  <c:v>3.3111814345991561</c:v>
                </c:pt>
                <c:pt idx="2">
                  <c:v>3.0078698287780496</c:v>
                </c:pt>
                <c:pt idx="3">
                  <c:v>3.1325531914893618</c:v>
                </c:pt>
                <c:pt idx="4">
                  <c:v>3.2780666010959676</c:v>
                </c:pt>
                <c:pt idx="5">
                  <c:v>3.3167533081285443</c:v>
                </c:pt>
                <c:pt idx="6">
                  <c:v>2.9722886118467797</c:v>
                </c:pt>
                <c:pt idx="7">
                  <c:v>3.0666395360667411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A6-460D-8D47-A0CF31C96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080256"/>
        <c:axId val="368080816"/>
      </c:barChart>
      <c:lineChart>
        <c:grouping val="standard"/>
        <c:varyColors val="0"/>
        <c:ser>
          <c:idx val="0"/>
          <c:order val="0"/>
          <c:tx>
            <c:strRef>
              <c:f>'Yhteiset kuvaajat'!$J$112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kuvaajat'!$I$113:$I$126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ARVIOINTI TUKEE OPPIMISTA.</c:v>
                  </c:pt>
                </c:lvl>
              </c:multiLvlStrCache>
            </c:multiLvlStrRef>
          </c:cat>
          <c:val>
            <c:numRef>
              <c:f>'Yhteiset kuvaajat'!$J$113:$J$126</c:f>
              <c:numCache>
                <c:formatCode>#,##0</c:formatCode>
                <c:ptCount val="8"/>
                <c:pt idx="0">
                  <c:v>904</c:v>
                </c:pt>
                <c:pt idx="1">
                  <c:v>1010</c:v>
                </c:pt>
                <c:pt idx="2">
                  <c:v>2527</c:v>
                </c:pt>
                <c:pt idx="3">
                  <c:v>3788</c:v>
                </c:pt>
                <c:pt idx="4">
                  <c:v>4138</c:v>
                </c:pt>
                <c:pt idx="5">
                  <c:v>5057</c:v>
                </c:pt>
                <c:pt idx="6">
                  <c:v>5039</c:v>
                </c:pt>
                <c:pt idx="7">
                  <c:v>5469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EA6-460D-8D47-A0CF31C96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081936"/>
        <c:axId val="368081376"/>
      </c:lineChart>
      <c:catAx>
        <c:axId val="36808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80816"/>
        <c:crosses val="autoZero"/>
        <c:auto val="1"/>
        <c:lblAlgn val="ctr"/>
        <c:lblOffset val="100"/>
        <c:noMultiLvlLbl val="0"/>
      </c:catAx>
      <c:valAx>
        <c:axId val="368080816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80256"/>
        <c:crosses val="autoZero"/>
        <c:crossBetween val="between"/>
      </c:valAx>
      <c:valAx>
        <c:axId val="36808137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81936"/>
        <c:crosses val="max"/>
        <c:crossBetween val="between"/>
      </c:valAx>
      <c:catAx>
        <c:axId val="36808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0813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Emmin muokkauksia.xlsx]Yhteiset kuvaajat!Pivot-taulukko5</c:name>
    <c:fmtId val="6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Oppimisen</a:t>
            </a:r>
            <a:r>
              <a:rPr lang="fi-FI" sz="1600" b="1" baseline="0"/>
              <a:t>, kasvun ja hyvinvoinnin tuki</a:t>
            </a:r>
            <a:endParaRPr lang="fi-FI" sz="1600" b="1"/>
          </a:p>
          <a:p>
            <a:pPr>
              <a:defRPr b="1"/>
            </a:pPr>
            <a:r>
              <a:rPr lang="fi-FI" b="1"/>
              <a:t>Oppilaan</a:t>
            </a:r>
            <a:r>
              <a:rPr lang="fi-FI" b="1" baseline="0"/>
              <a:t> tuki</a:t>
            </a:r>
            <a:endParaRPr lang="fi-FI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6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0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860462449994063"/>
          <c:y val="0.15694828589729182"/>
          <c:w val="0.77891527209644817"/>
          <c:h val="0.6165639182727670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'Yhteiset kuvaajat'!$K$140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solidFill>
                <a:srgbClr val="7DCDC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6-4AB8-B219-BFECA4F9C846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6-4AB8-B219-BFECA4F9C846}"/>
              </c:ext>
            </c:extLst>
          </c:dPt>
          <c:dPt>
            <c:idx val="4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16-4AB8-B219-BFECA4F9C846}"/>
              </c:ext>
            </c:extLst>
          </c:dPt>
          <c:dPt>
            <c:idx val="6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16-4AB8-B219-BFECA4F9C846}"/>
              </c:ext>
            </c:extLst>
          </c:dPt>
          <c:cat>
            <c:multiLvlStrRef>
              <c:f>'Yhteiset kuvaajat'!$I$141:$I$156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OPPILAAN SAAMA TUKI ON ENNALTAEHKÄISEVÄÄ, SUUNNITELMALLISTA JA MONIPUOLISTA.</c:v>
                  </c:pt>
                  <c:pt idx="2">
                    <c:v>LAPSENI SAAMA TUKI ON ENNALTAEHKÄISEVÄÄ, SUUNNITELMALLISTA JA MONIPUOLISTA.</c:v>
                  </c:pt>
                  <c:pt idx="4">
                    <c:v>SAAMANI TUKI ON ENNALTAEHKÄISEVÄÄ, SUUNNITELMALLISTA JA MONIPUOLISTA.</c:v>
                  </c:pt>
                </c:lvl>
              </c:multiLvlStrCache>
            </c:multiLvlStrRef>
          </c:cat>
          <c:val>
            <c:numRef>
              <c:f>'Yhteiset kuvaajat'!$K$141:$K$156</c:f>
              <c:numCache>
                <c:formatCode>#,##0.00</c:formatCode>
                <c:ptCount val="8"/>
                <c:pt idx="0">
                  <c:v>3.1243141977786699</c:v>
                </c:pt>
                <c:pt idx="1">
                  <c:v>3.214174211676553</c:v>
                </c:pt>
                <c:pt idx="2">
                  <c:v>3.0802608275639995</c:v>
                </c:pt>
                <c:pt idx="3">
                  <c:v>3.3646925474638709</c:v>
                </c:pt>
                <c:pt idx="4">
                  <c:v>3.4041307878527869</c:v>
                </c:pt>
                <c:pt idx="5">
                  <c:v>3.3940099104771813</c:v>
                </c:pt>
                <c:pt idx="6">
                  <c:v>3.0994928400954653</c:v>
                </c:pt>
                <c:pt idx="7">
                  <c:v>3.0685000377064426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16-4AB8-B219-BFECA4F9C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085296"/>
        <c:axId val="368085856"/>
      </c:barChart>
      <c:lineChart>
        <c:grouping val="standard"/>
        <c:varyColors val="0"/>
        <c:ser>
          <c:idx val="0"/>
          <c:order val="0"/>
          <c:tx>
            <c:strRef>
              <c:f>'Yhteiset kuvaajat'!$J$140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kuvaajat'!$I$141:$I$156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OPPILAAN SAAMA TUKI ON ENNALTAEHKÄISEVÄÄ, SUUNNITELMALLISTA JA MONIPUOLISTA.</c:v>
                  </c:pt>
                  <c:pt idx="2">
                    <c:v>LAPSENI SAAMA TUKI ON ENNALTAEHKÄISEVÄÄ, SUUNNITELMALLISTA JA MONIPUOLISTA.</c:v>
                  </c:pt>
                  <c:pt idx="4">
                    <c:v>SAAMANI TUKI ON ENNALTAEHKÄISEVÄÄ, SUUNNITELMALLISTA JA MONIPUOLISTA.</c:v>
                  </c:pt>
                </c:lvl>
              </c:multiLvlStrCache>
            </c:multiLvlStrRef>
          </c:cat>
          <c:val>
            <c:numRef>
              <c:f>'Yhteiset kuvaajat'!$J$141:$J$156</c:f>
              <c:numCache>
                <c:formatCode>#,##0</c:formatCode>
                <c:ptCount val="8"/>
                <c:pt idx="0">
                  <c:v>905</c:v>
                </c:pt>
                <c:pt idx="1">
                  <c:v>1009</c:v>
                </c:pt>
                <c:pt idx="2">
                  <c:v>2530</c:v>
                </c:pt>
                <c:pt idx="3">
                  <c:v>3786</c:v>
                </c:pt>
                <c:pt idx="4">
                  <c:v>4164</c:v>
                </c:pt>
                <c:pt idx="5">
                  <c:v>5079</c:v>
                </c:pt>
                <c:pt idx="6">
                  <c:v>5029</c:v>
                </c:pt>
                <c:pt idx="7">
                  <c:v>5463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316-4AB8-B219-BFECA4F9C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45552"/>
        <c:axId val="465444992"/>
      </c:lineChart>
      <c:catAx>
        <c:axId val="36808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85856"/>
        <c:crosses val="autoZero"/>
        <c:auto val="1"/>
        <c:lblAlgn val="ctr"/>
        <c:lblOffset val="100"/>
        <c:noMultiLvlLbl val="0"/>
      </c:catAx>
      <c:valAx>
        <c:axId val="36808585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85296"/>
        <c:crosses val="autoZero"/>
        <c:crossBetween val="between"/>
      </c:valAx>
      <c:valAx>
        <c:axId val="46544499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45552"/>
        <c:crosses val="max"/>
        <c:crossBetween val="between"/>
      </c:valAx>
      <c:catAx>
        <c:axId val="465445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4449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test muokkauks.xlsx]Yhteiset kuvaajat!Pivot-taulukko6</c:name>
    <c:fmtId val="6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Osallisuus</a:t>
            </a:r>
            <a:r>
              <a:rPr lang="fi-FI" sz="1600" b="1" baseline="0"/>
              <a:t> ja vaikuttaminen</a:t>
            </a:r>
            <a:endParaRPr lang="fi-FI" sz="1600" b="1"/>
          </a:p>
          <a:p>
            <a:pPr>
              <a:defRPr b="1"/>
            </a:pPr>
            <a:r>
              <a:rPr lang="fi-FI" b="1"/>
              <a:t>Koulun</a:t>
            </a:r>
            <a:r>
              <a:rPr lang="fi-FI" b="1" baseline="0"/>
              <a:t> toimintakulttuuri</a:t>
            </a:r>
            <a:endParaRPr lang="fi-FI" b="1"/>
          </a:p>
        </c:rich>
      </c:tx>
      <c:layout>
        <c:manualLayout>
          <c:xMode val="edge"/>
          <c:yMode val="edge"/>
          <c:x val="0.37247948636218753"/>
          <c:y val="2.6271006462253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0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1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20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875825326715541"/>
          <c:y val="0.15590313882215792"/>
          <c:w val="0.77872510359273261"/>
          <c:h val="0.5956735812507297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'Yhteiset kuvaajat'!$K$167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solidFill>
                <a:srgbClr val="7DCDC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6-4ABF-BF3A-8306D6AA5729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36-4ABF-BF3A-8306D6AA572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436-4ABF-BF3A-8306D6AA5729}"/>
              </c:ext>
            </c:extLst>
          </c:dPt>
          <c:dPt>
            <c:idx val="4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436-4ABF-BF3A-8306D6AA572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436-4ABF-BF3A-8306D6AA5729}"/>
              </c:ext>
            </c:extLst>
          </c:dPt>
          <c:dPt>
            <c:idx val="6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36-4ABF-BF3A-8306D6AA572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436-4ABF-BF3A-8306D6AA572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436-4ABF-BF3A-8306D6AA572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436-4ABF-BF3A-8306D6AA572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436-4ABF-BF3A-8306D6AA5729}"/>
              </c:ext>
            </c:extLst>
          </c:dPt>
          <c:cat>
            <c:multiLvlStrRef>
              <c:f>'Yhteiset kuvaajat'!$I$168:$I$181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KOULUMME TOIMINTAKULTTUURI ON AVOIN, VUOROVAIKUTTEINEN JA OSALLISUUTEEN KANNUSTAVA.</c:v>
                  </c:pt>
                </c:lvl>
              </c:multiLvlStrCache>
            </c:multiLvlStrRef>
          </c:cat>
          <c:val>
            <c:numRef>
              <c:f>'Yhteiset kuvaajat'!$K$168:$K$181</c:f>
              <c:numCache>
                <c:formatCode>#,##0.00</c:formatCode>
                <c:ptCount val="8"/>
                <c:pt idx="0">
                  <c:v>2.9741913282863042</c:v>
                </c:pt>
                <c:pt idx="1">
                  <c:v>3.1065942591155933</c:v>
                </c:pt>
                <c:pt idx="2">
                  <c:v>2.9592202554335647</c:v>
                </c:pt>
                <c:pt idx="3">
                  <c:v>2.5577931034482759</c:v>
                </c:pt>
                <c:pt idx="4">
                  <c:v>3.3834970982014596</c:v>
                </c:pt>
                <c:pt idx="5">
                  <c:v>3.3385512767097199</c:v>
                </c:pt>
                <c:pt idx="6">
                  <c:v>2.7862043041067568</c:v>
                </c:pt>
                <c:pt idx="7">
                  <c:v>2.7773641102010425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436-4ABF-BF3A-8306D6AA5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5448912"/>
        <c:axId val="465449472"/>
      </c:barChart>
      <c:lineChart>
        <c:grouping val="standard"/>
        <c:varyColors val="0"/>
        <c:ser>
          <c:idx val="0"/>
          <c:order val="0"/>
          <c:tx>
            <c:strRef>
              <c:f>'Yhteiset kuvaajat'!$J$167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kuvaajat'!$I$168:$I$181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KOULUMME TOIMINTAKULTTUURI ON AVOIN, VUOROVAIKUTTEINEN JA OSALLISUUTEEN KANNUSTAVA.</c:v>
                  </c:pt>
                </c:lvl>
              </c:multiLvlStrCache>
            </c:multiLvlStrRef>
          </c:cat>
          <c:val>
            <c:numRef>
              <c:f>'Yhteiset kuvaajat'!$J$168:$J$181</c:f>
              <c:numCache>
                <c:formatCode>#,##0</c:formatCode>
                <c:ptCount val="8"/>
                <c:pt idx="0">
                  <c:v>903</c:v>
                </c:pt>
                <c:pt idx="1">
                  <c:v>1011</c:v>
                </c:pt>
                <c:pt idx="2">
                  <c:v>2526</c:v>
                </c:pt>
                <c:pt idx="3">
                  <c:v>3772</c:v>
                </c:pt>
                <c:pt idx="4">
                  <c:v>4155</c:v>
                </c:pt>
                <c:pt idx="5">
                  <c:v>5067</c:v>
                </c:pt>
                <c:pt idx="6">
                  <c:v>5028</c:v>
                </c:pt>
                <c:pt idx="7">
                  <c:v>5452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436-4ABF-BF3A-8306D6AA5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50592"/>
        <c:axId val="465450032"/>
      </c:lineChart>
      <c:catAx>
        <c:axId val="4654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49472"/>
        <c:crosses val="autoZero"/>
        <c:auto val="1"/>
        <c:lblAlgn val="ctr"/>
        <c:lblOffset val="100"/>
        <c:noMultiLvlLbl val="0"/>
      </c:catAx>
      <c:valAx>
        <c:axId val="46544947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48912"/>
        <c:crosses val="autoZero"/>
        <c:crossBetween val="between"/>
      </c:valAx>
      <c:valAx>
        <c:axId val="46545003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50592"/>
        <c:crosses val="max"/>
        <c:crossBetween val="between"/>
      </c:valAx>
      <c:catAx>
        <c:axId val="465450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4500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Emmin muokkauksia.xlsx]Yhteiset kuvaajat!Pivot-taulukko7</c:name>
    <c:fmtId val="7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Kodin</a:t>
            </a:r>
            <a:r>
              <a:rPr lang="fi-FI" sz="1600" b="1" baseline="0"/>
              <a:t> ja koulun yhteistyö</a:t>
            </a:r>
            <a:endParaRPr lang="fi-FI" sz="1600" b="1"/>
          </a:p>
          <a:p>
            <a:pPr>
              <a:defRPr b="1"/>
            </a:pPr>
            <a:r>
              <a:rPr lang="fi-FI" b="1"/>
              <a:t>Kodin</a:t>
            </a:r>
            <a:r>
              <a:rPr lang="fi-FI" b="1" baseline="0"/>
              <a:t> ja koulun yhteistyö tukena oppilaan kasvulle ja oppimiselle</a:t>
            </a:r>
            <a:endParaRPr lang="fi-FI" b="1"/>
          </a:p>
        </c:rich>
      </c:tx>
      <c:layout>
        <c:manualLayout>
          <c:xMode val="edge"/>
          <c:yMode val="edge"/>
          <c:x val="0.24170069786510615"/>
          <c:y val="2.3427817073944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6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0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2512952185324661"/>
          <c:y val="3.1998165718055173E-2"/>
          <c:w val="0.77858907717450199"/>
          <c:h val="0.601228576863877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'Yhteiset kuvaajat'!$K$194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solidFill>
                <a:srgbClr val="7DCDC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70-4B88-8F6F-006E3F693A76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70-4B88-8F6F-006E3F693A76}"/>
              </c:ext>
            </c:extLst>
          </c:dPt>
          <c:dPt>
            <c:idx val="4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70-4B88-8F6F-006E3F693A76}"/>
              </c:ext>
            </c:extLst>
          </c:dPt>
          <c:dPt>
            <c:idx val="6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70-4B88-8F6F-006E3F693A76}"/>
              </c:ext>
            </c:extLst>
          </c:dPt>
          <c:cat>
            <c:multiLvlStrRef>
              <c:f>'Yhteiset kuvaajat'!$I$195:$I$209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Oppilaat 1-4</c:v>
                  </c:pt>
                  <c:pt idx="4">
                    <c:v>Oppilaat 5-9</c:v>
                  </c:pt>
                  <c:pt idx="6">
                    <c:v>Huoltajat</c:v>
                  </c:pt>
                </c:lvl>
                <c:lvl>
                  <c:pt idx="0">
                    <c:v>KODIN JA KOULUN YHTEISTYÖ TUKEE OPPILAAN KASVUA JA OPPIMISTA.</c:v>
                  </c:pt>
                  <c:pt idx="6">
                    <c:v>KODIN JA KOULUN YHTEISTYÖ TUKEE LAPSENI KASVUA JA OPPIMISTA.</c:v>
                  </c:pt>
                </c:lvl>
              </c:multiLvlStrCache>
            </c:multiLvlStrRef>
          </c:cat>
          <c:val>
            <c:numRef>
              <c:f>'Yhteiset kuvaajat'!$K$195:$K$209</c:f>
              <c:numCache>
                <c:formatCode>#,##0.00</c:formatCode>
                <c:ptCount val="8"/>
                <c:pt idx="0">
                  <c:v>3.1565656565656566</c:v>
                </c:pt>
                <c:pt idx="1">
                  <c:v>3.1719505642127888</c:v>
                </c:pt>
                <c:pt idx="2">
                  <c:v>3.5690973243163775</c:v>
                </c:pt>
                <c:pt idx="3">
                  <c:v>3.649036144578313</c:v>
                </c:pt>
                <c:pt idx="4">
                  <c:v>2.8968095712861417</c:v>
                </c:pt>
                <c:pt idx="5">
                  <c:v>3.0466223698781838</c:v>
                </c:pt>
                <c:pt idx="6">
                  <c:v>2.8911244665098859</c:v>
                </c:pt>
                <c:pt idx="7">
                  <c:v>3.246007847431335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70-4B88-8F6F-006E3F693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5453952"/>
        <c:axId val="465454512"/>
      </c:barChart>
      <c:lineChart>
        <c:grouping val="standard"/>
        <c:varyColors val="0"/>
        <c:ser>
          <c:idx val="0"/>
          <c:order val="0"/>
          <c:tx>
            <c:strRef>
              <c:f>'Yhteiset kuvaajat'!$J$194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kuvaajat'!$I$195:$I$209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Oppilaat 1-4</c:v>
                  </c:pt>
                  <c:pt idx="4">
                    <c:v>Oppilaat 5-9</c:v>
                  </c:pt>
                  <c:pt idx="6">
                    <c:v>Huoltajat</c:v>
                  </c:pt>
                </c:lvl>
                <c:lvl>
                  <c:pt idx="0">
                    <c:v>KODIN JA KOULUN YHTEISTYÖ TUKEE OPPILAAN KASVUA JA OPPIMISTA.</c:v>
                  </c:pt>
                  <c:pt idx="6">
                    <c:v>KODIN JA KOULUN YHTEISTYÖ TUKEE LAPSENI KASVUA JA OPPIMISTA.</c:v>
                  </c:pt>
                </c:lvl>
              </c:multiLvlStrCache>
            </c:multiLvlStrRef>
          </c:cat>
          <c:val>
            <c:numRef>
              <c:f>'Yhteiset kuvaajat'!$J$195:$J$209</c:f>
              <c:numCache>
                <c:formatCode>#,##0</c:formatCode>
                <c:ptCount val="8"/>
                <c:pt idx="0">
                  <c:v>905</c:v>
                </c:pt>
                <c:pt idx="1">
                  <c:v>1010</c:v>
                </c:pt>
                <c:pt idx="2">
                  <c:v>4110</c:v>
                </c:pt>
                <c:pt idx="3">
                  <c:v>5041</c:v>
                </c:pt>
                <c:pt idx="4">
                  <c:v>5003</c:v>
                </c:pt>
                <c:pt idx="5">
                  <c:v>5444</c:v>
                </c:pt>
                <c:pt idx="6">
                  <c:v>2529</c:v>
                </c:pt>
                <c:pt idx="7">
                  <c:v>3785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C70-4B88-8F6F-006E3F693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55632"/>
        <c:axId val="465455072"/>
      </c:lineChart>
      <c:catAx>
        <c:axId val="4654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54512"/>
        <c:crosses val="autoZero"/>
        <c:auto val="1"/>
        <c:lblAlgn val="ctr"/>
        <c:lblOffset val="100"/>
        <c:noMultiLvlLbl val="0"/>
      </c:catAx>
      <c:valAx>
        <c:axId val="46545451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53952"/>
        <c:crosses val="autoZero"/>
        <c:crossBetween val="between"/>
      </c:valAx>
      <c:valAx>
        <c:axId val="46545507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55632"/>
        <c:crosses val="max"/>
        <c:crossBetween val="between"/>
      </c:valAx>
      <c:catAx>
        <c:axId val="46545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4550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Emmin muokkauksia.xlsx]Yhteiset kuvaajat!Pivot-taulukko8</c:name>
    <c:fmtId val="7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Harrastetoiminta</a:t>
            </a:r>
          </a:p>
          <a:p>
            <a:pPr>
              <a:defRPr b="1"/>
            </a:pPr>
            <a:r>
              <a:rPr lang="fi-FI" b="1"/>
              <a:t>Harrastetoiminta</a:t>
            </a:r>
            <a:r>
              <a:rPr lang="fi-FI" b="1" baseline="0"/>
              <a:t> oppilaan tukena monipuoliselle kasvulle ja kehitykselle</a:t>
            </a:r>
            <a:endParaRPr lang="fi-FI" b="1"/>
          </a:p>
        </c:rich>
      </c:tx>
      <c:layout>
        <c:manualLayout>
          <c:xMode val="edge"/>
          <c:yMode val="edge"/>
          <c:x val="0.2199433065523069"/>
          <c:y val="2.6350497581771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6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0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28575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28575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902351555923215"/>
          <c:y val="0.17596276718493922"/>
          <c:w val="0.77839675015938192"/>
          <c:h val="0.5651718349836397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'Yhteiset kuvaajat'!$K$222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solidFill>
                <a:srgbClr val="7DCDC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33-434D-BC14-92732A964E35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33-434D-BC14-92732A964E35}"/>
              </c:ext>
            </c:extLst>
          </c:dPt>
          <c:dPt>
            <c:idx val="4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33-434D-BC14-92732A964E35}"/>
              </c:ext>
            </c:extLst>
          </c:dPt>
          <c:dPt>
            <c:idx val="6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33-434D-BC14-92732A964E35}"/>
              </c:ext>
            </c:extLst>
          </c:dPt>
          <c:cat>
            <c:multiLvlStrRef>
              <c:f>'Yhteiset kuvaajat'!$I$223:$I$237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Oppilaat 1-4</c:v>
                  </c:pt>
                  <c:pt idx="4">
                    <c:v>Oppilaat 5-9</c:v>
                  </c:pt>
                  <c:pt idx="6">
                    <c:v>Huoltajat</c:v>
                  </c:pt>
                </c:lvl>
                <c:lvl>
                  <c:pt idx="0">
                    <c:v>KOULUMME HARRASTETOIMINTA TUKEE OPPILAAN MONIPUOLISTA KASVUA JA KEHITYSTÄ.</c:v>
                  </c:pt>
                  <c:pt idx="6">
                    <c:v>KOULUN HARRASTETOIMINTA TUKEE LAPSENI MONIPUOLISTA KASVUA JA KEHITYSTÄ.</c:v>
                  </c:pt>
                </c:lvl>
              </c:multiLvlStrCache>
            </c:multiLvlStrRef>
          </c:cat>
          <c:val>
            <c:numRef>
              <c:f>'Yhteiset kuvaajat'!$K$223:$K$237</c:f>
              <c:numCache>
                <c:formatCode>#,##0.00</c:formatCode>
                <c:ptCount val="8"/>
                <c:pt idx="0">
                  <c:v>2.8281566509115463</c:v>
                </c:pt>
                <c:pt idx="1">
                  <c:v>3.0092592592592591</c:v>
                </c:pt>
                <c:pt idx="2">
                  <c:v>2.7493416561006536</c:v>
                </c:pt>
                <c:pt idx="3">
                  <c:v>3.2417067032715625</c:v>
                </c:pt>
                <c:pt idx="4">
                  <c:v>2.1873825099631552</c:v>
                </c:pt>
                <c:pt idx="5">
                  <c:v>2.5441390797418282</c:v>
                </c:pt>
                <c:pt idx="6">
                  <c:v>2.4847841472045293</c:v>
                </c:pt>
                <c:pt idx="7">
                  <c:v>2.5187832699619772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33-434D-BC14-92732A964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5458992"/>
        <c:axId val="465459552"/>
      </c:barChart>
      <c:lineChart>
        <c:grouping val="standard"/>
        <c:varyColors val="0"/>
        <c:ser>
          <c:idx val="0"/>
          <c:order val="0"/>
          <c:tx>
            <c:strRef>
              <c:f>'Yhteiset kuvaajat'!$J$222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kuvaajat'!$I$223:$I$237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Oppilaat 1-4</c:v>
                  </c:pt>
                  <c:pt idx="4">
                    <c:v>Oppilaat 5-9</c:v>
                  </c:pt>
                  <c:pt idx="6">
                    <c:v>Huoltajat</c:v>
                  </c:pt>
                </c:lvl>
                <c:lvl>
                  <c:pt idx="0">
                    <c:v>KOULUMME HARRASTETOIMINTA TUKEE OPPILAAN MONIPUOLISTA KASVUA JA KEHITYSTÄ.</c:v>
                  </c:pt>
                  <c:pt idx="6">
                    <c:v>KOULUN HARRASTETOIMINTA TUKEE LAPSENI MONIPUOLISTA KASVUA JA KEHITYSTÄ.</c:v>
                  </c:pt>
                </c:lvl>
              </c:multiLvlStrCache>
            </c:multiLvlStrRef>
          </c:cat>
          <c:val>
            <c:numRef>
              <c:f>'Yhteiset kuvaajat'!$J$223:$J$237</c:f>
              <c:numCache>
                <c:formatCode>#,##0</c:formatCode>
                <c:ptCount val="8"/>
                <c:pt idx="0">
                  <c:v>905</c:v>
                </c:pt>
                <c:pt idx="1">
                  <c:v>1011</c:v>
                </c:pt>
                <c:pt idx="2">
                  <c:v>4153</c:v>
                </c:pt>
                <c:pt idx="3">
                  <c:v>5039</c:v>
                </c:pt>
                <c:pt idx="4">
                  <c:v>5026</c:v>
                </c:pt>
                <c:pt idx="5">
                  <c:v>5446</c:v>
                </c:pt>
                <c:pt idx="6">
                  <c:v>2528</c:v>
                </c:pt>
                <c:pt idx="7">
                  <c:v>3782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33-434D-BC14-92732A964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60672"/>
        <c:axId val="465460112"/>
      </c:lineChart>
      <c:catAx>
        <c:axId val="46545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59552"/>
        <c:crosses val="autoZero"/>
        <c:auto val="1"/>
        <c:lblAlgn val="ctr"/>
        <c:lblOffset val="100"/>
        <c:noMultiLvlLbl val="0"/>
      </c:catAx>
      <c:valAx>
        <c:axId val="46545955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58992"/>
        <c:crosses val="autoZero"/>
        <c:crossBetween val="between"/>
      </c:valAx>
      <c:valAx>
        <c:axId val="46546011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460672"/>
        <c:crosses val="max"/>
        <c:crossBetween val="between"/>
      </c:valAx>
      <c:catAx>
        <c:axId val="465460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4601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Emmin muokkauksia.xlsx]Yhteiset kuvaajat!Pivot-taulukko22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Fyysinen</a:t>
            </a:r>
            <a:r>
              <a:rPr lang="fi-FI" sz="1600" b="1" baseline="0"/>
              <a:t> oppimisympäristö</a:t>
            </a:r>
            <a:endParaRPr lang="fi-FI" b="1" baseline="0"/>
          </a:p>
          <a:p>
            <a:pPr>
              <a:defRPr b="1"/>
            </a:pPr>
            <a:r>
              <a:rPr lang="fi-FI" b="1" baseline="0"/>
              <a:t>Koulussamme on turvallista</a:t>
            </a:r>
            <a:endParaRPr lang="fi-FI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'Yhteiset kuvaajat'!$K$286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noFill/>
            </a:ln>
            <a:effectLst/>
          </c:spPr>
          <c:invertIfNegative val="0"/>
          <c:cat>
            <c:multiLvlStrRef>
              <c:f>'Yhteiset kuvaajat'!$I$287:$I$297</c:f>
              <c:multiLvlStrCache>
                <c:ptCount val="4"/>
                <c:lvl>
                  <c:pt idx="0">
                    <c:v>Lukuvuosi 2018-2019</c:v>
                  </c:pt>
                  <c:pt idx="1">
                    <c:v>Lukuvuosi 2018-2019</c:v>
                  </c:pt>
                  <c:pt idx="2">
                    <c:v>Lukuvuosi 2018-2019</c:v>
                  </c:pt>
                  <c:pt idx="3">
                    <c:v>Lukuvuosi 2018-2019</c:v>
                  </c:pt>
                </c:lvl>
                <c:lvl>
                  <c:pt idx="0">
                    <c:v>Henkilökunta</c:v>
                  </c:pt>
                  <c:pt idx="1">
                    <c:v>Oppilaat 1-4</c:v>
                  </c:pt>
                  <c:pt idx="2">
                    <c:v>Oppilaat 5-9</c:v>
                  </c:pt>
                  <c:pt idx="3">
                    <c:v>Huoltajat</c:v>
                  </c:pt>
                </c:lvl>
                <c:lvl>
                  <c:pt idx="0">
                    <c:v>KOULUSSAMME ON TURVALLISTA.</c:v>
                  </c:pt>
                  <c:pt idx="3">
                    <c:v>KOULUSSA ON TURVALLISTA.</c:v>
                  </c:pt>
                </c:lvl>
              </c:multiLvlStrCache>
            </c:multiLvlStrRef>
          </c:cat>
          <c:val>
            <c:numRef>
              <c:f>'Yhteiset kuvaajat'!$K$287:$K$297</c:f>
              <c:numCache>
                <c:formatCode>#,##0.00</c:formatCode>
                <c:ptCount val="4"/>
                <c:pt idx="0">
                  <c:v>3.2225778295024732</c:v>
                </c:pt>
                <c:pt idx="1">
                  <c:v>3.5969268644679318</c:v>
                </c:pt>
                <c:pt idx="2">
                  <c:v>3.2726265822784808</c:v>
                </c:pt>
                <c:pt idx="3">
                  <c:v>3.326441620930757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6-4273-862D-FDC8A2D30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805184"/>
        <c:axId val="368805744"/>
      </c:barChart>
      <c:lineChart>
        <c:grouping val="standard"/>
        <c:varyColors val="0"/>
        <c:ser>
          <c:idx val="0"/>
          <c:order val="0"/>
          <c:tx>
            <c:strRef>
              <c:f>'Yhteiset kuvaajat'!$J$286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kuvaajat'!$I$287:$I$297</c:f>
              <c:multiLvlStrCache>
                <c:ptCount val="4"/>
                <c:lvl>
                  <c:pt idx="0">
                    <c:v>Lukuvuosi 2018-2019</c:v>
                  </c:pt>
                  <c:pt idx="1">
                    <c:v>Lukuvuosi 2018-2019</c:v>
                  </c:pt>
                  <c:pt idx="2">
                    <c:v>Lukuvuosi 2018-2019</c:v>
                  </c:pt>
                  <c:pt idx="3">
                    <c:v>Lukuvuosi 2018-2019</c:v>
                  </c:pt>
                </c:lvl>
                <c:lvl>
                  <c:pt idx="0">
                    <c:v>Henkilökunta</c:v>
                  </c:pt>
                  <c:pt idx="1">
                    <c:v>Oppilaat 1-4</c:v>
                  </c:pt>
                  <c:pt idx="2">
                    <c:v>Oppilaat 5-9</c:v>
                  </c:pt>
                  <c:pt idx="3">
                    <c:v>Huoltajat</c:v>
                  </c:pt>
                </c:lvl>
                <c:lvl>
                  <c:pt idx="0">
                    <c:v>KOULUSSAMME ON TURVALLISTA.</c:v>
                  </c:pt>
                  <c:pt idx="3">
                    <c:v>KOULUSSA ON TURVALLISTA.</c:v>
                  </c:pt>
                </c:lvl>
              </c:multiLvlStrCache>
            </c:multiLvlStrRef>
          </c:cat>
          <c:val>
            <c:numRef>
              <c:f>'Yhteiset kuvaajat'!$J$287:$J$297</c:f>
              <c:numCache>
                <c:formatCode>#,##0</c:formatCode>
                <c:ptCount val="4"/>
                <c:pt idx="0">
                  <c:v>1011</c:v>
                </c:pt>
                <c:pt idx="1">
                  <c:v>5082</c:v>
                </c:pt>
                <c:pt idx="2">
                  <c:v>5467</c:v>
                </c:pt>
                <c:pt idx="3">
                  <c:v>3785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D6-4273-862D-FDC8A2D30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806864"/>
        <c:axId val="368806304"/>
      </c:lineChart>
      <c:catAx>
        <c:axId val="36880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805744"/>
        <c:crosses val="autoZero"/>
        <c:auto val="1"/>
        <c:lblAlgn val="ctr"/>
        <c:lblOffset val="100"/>
        <c:noMultiLvlLbl val="0"/>
      </c:catAx>
      <c:valAx>
        <c:axId val="368805744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805184"/>
        <c:crosses val="autoZero"/>
        <c:crossBetween val="between"/>
      </c:valAx>
      <c:valAx>
        <c:axId val="36880630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806864"/>
        <c:crosses val="max"/>
        <c:crossBetween val="between"/>
      </c:valAx>
      <c:catAx>
        <c:axId val="36880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8063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test muokkauks.xlsx]Fiilismittari!Pivot-taulukko1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FIILISMITTARI 2019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</c:pivotFmt>
      <c:pivotFmt>
        <c:idx val="1"/>
        <c:spPr>
          <a:solidFill>
            <a:srgbClr val="0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ED1A3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2652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FFC23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ACE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7DCDC8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A97A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ED1A3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2652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FFC23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00ACE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7DCDC8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A97A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ED1A3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F2652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FFC23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00ACEF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7DCDC8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00A97A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Fiilismittari!$V$23:$V$24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Fiilismittari!$U$25:$U$28</c:f>
              <c:multiLvlStrCache>
                <c:ptCount val="2"/>
                <c:lvl>
                  <c:pt idx="0">
                    <c:v>En viihdy koulussa. - Viihdyn koulussa.</c:v>
                  </c:pt>
                  <c:pt idx="1">
                    <c:v>En viihdy koulussa. - Viihdyn koulussa.</c:v>
                  </c:pt>
                </c:lvl>
                <c:lvl>
                  <c:pt idx="0">
                    <c:v>Oppilaat 5-9</c:v>
                  </c:pt>
                  <c:pt idx="1">
                    <c:v>Oppilaat 1-4</c:v>
                  </c:pt>
                </c:lvl>
              </c:multiLvlStrCache>
            </c:multiLvlStrRef>
          </c:cat>
          <c:val>
            <c:numRef>
              <c:f>Fiilismittari!$V$25:$V$28</c:f>
              <c:numCache>
                <c:formatCode>0%</c:formatCode>
                <c:ptCount val="2"/>
                <c:pt idx="0">
                  <c:v>4.2242242242242239E-2</c:v>
                </c:pt>
                <c:pt idx="1">
                  <c:v>1.7953762911952779E-2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3-4604-8ECC-9A3AEC382D99}"/>
            </c:ext>
          </c:extLst>
        </c:ser>
        <c:ser>
          <c:idx val="1"/>
          <c:order val="1"/>
          <c:tx>
            <c:strRef>
              <c:f>Fiilismittari!$W$23:$W$24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ED1A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Fiilismittari!$U$25:$U$28</c:f>
              <c:multiLvlStrCache>
                <c:ptCount val="2"/>
                <c:lvl>
                  <c:pt idx="0">
                    <c:v>En viihdy koulussa. - Viihdyn koulussa.</c:v>
                  </c:pt>
                  <c:pt idx="1">
                    <c:v>En viihdy koulussa. - Viihdyn koulussa.</c:v>
                  </c:pt>
                </c:lvl>
                <c:lvl>
                  <c:pt idx="0">
                    <c:v>Oppilaat 5-9</c:v>
                  </c:pt>
                  <c:pt idx="1">
                    <c:v>Oppilaat 1-4</c:v>
                  </c:pt>
                </c:lvl>
              </c:multiLvlStrCache>
            </c:multiLvlStrRef>
          </c:cat>
          <c:val>
            <c:numRef>
              <c:f>Fiilismittari!$W$25:$W$28</c:f>
              <c:numCache>
                <c:formatCode>0%</c:formatCode>
                <c:ptCount val="2"/>
                <c:pt idx="0">
                  <c:v>3.0830830830830831E-2</c:v>
                </c:pt>
                <c:pt idx="1">
                  <c:v>1.5494343334972946E-2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E3-4604-8ECC-9A3AEC382D99}"/>
            </c:ext>
          </c:extLst>
        </c:ser>
        <c:ser>
          <c:idx val="2"/>
          <c:order val="2"/>
          <c:tx>
            <c:strRef>
              <c:f>Fiilismittari!$X$23:$X$24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265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Fiilismittari!$U$25:$U$28</c:f>
              <c:multiLvlStrCache>
                <c:ptCount val="2"/>
                <c:lvl>
                  <c:pt idx="0">
                    <c:v>En viihdy koulussa. - Viihdyn koulussa.</c:v>
                  </c:pt>
                  <c:pt idx="1">
                    <c:v>En viihdy koulussa. - Viihdyn koulussa.</c:v>
                  </c:pt>
                </c:lvl>
                <c:lvl>
                  <c:pt idx="0">
                    <c:v>Oppilaat 5-9</c:v>
                  </c:pt>
                  <c:pt idx="1">
                    <c:v>Oppilaat 1-4</c:v>
                  </c:pt>
                </c:lvl>
              </c:multiLvlStrCache>
            </c:multiLvlStrRef>
          </c:cat>
          <c:val>
            <c:numRef>
              <c:f>Fiilismittari!$X$25:$X$28</c:f>
              <c:numCache>
                <c:formatCode>0%</c:formatCode>
                <c:ptCount val="2"/>
                <c:pt idx="0">
                  <c:v>6.6466466466466465E-2</c:v>
                </c:pt>
                <c:pt idx="1">
                  <c:v>2.4594195769798328E-2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E3-4604-8ECC-9A3AEC382D99}"/>
            </c:ext>
          </c:extLst>
        </c:ser>
        <c:ser>
          <c:idx val="3"/>
          <c:order val="3"/>
          <c:tx>
            <c:strRef>
              <c:f>Fiilismittari!$Y$23:$Y$24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C2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Fiilismittari!$U$25:$U$28</c:f>
              <c:multiLvlStrCache>
                <c:ptCount val="2"/>
                <c:lvl>
                  <c:pt idx="0">
                    <c:v>En viihdy koulussa. - Viihdyn koulussa.</c:v>
                  </c:pt>
                  <c:pt idx="1">
                    <c:v>En viihdy koulussa. - Viihdyn koulussa.</c:v>
                  </c:pt>
                </c:lvl>
                <c:lvl>
                  <c:pt idx="0">
                    <c:v>Oppilaat 5-9</c:v>
                  </c:pt>
                  <c:pt idx="1">
                    <c:v>Oppilaat 1-4</c:v>
                  </c:pt>
                </c:lvl>
              </c:multiLvlStrCache>
            </c:multiLvlStrRef>
          </c:cat>
          <c:val>
            <c:numRef>
              <c:f>Fiilismittari!$Y$25:$Y$28</c:f>
              <c:numCache>
                <c:formatCode>0%</c:formatCode>
                <c:ptCount val="2"/>
                <c:pt idx="0">
                  <c:v>0.16096096096096096</c:v>
                </c:pt>
                <c:pt idx="1">
                  <c:v>9.5671421544515495E-2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E3-4604-8ECC-9A3AEC382D99}"/>
            </c:ext>
          </c:extLst>
        </c:ser>
        <c:ser>
          <c:idx val="4"/>
          <c:order val="4"/>
          <c:tx>
            <c:strRef>
              <c:f>Fiilismittari!$Z$23:$Z$24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AC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Fiilismittari!$U$25:$U$28</c:f>
              <c:multiLvlStrCache>
                <c:ptCount val="2"/>
                <c:lvl>
                  <c:pt idx="0">
                    <c:v>En viihdy koulussa. - Viihdyn koulussa.</c:v>
                  </c:pt>
                  <c:pt idx="1">
                    <c:v>En viihdy koulussa. - Viihdyn koulussa.</c:v>
                  </c:pt>
                </c:lvl>
                <c:lvl>
                  <c:pt idx="0">
                    <c:v>Oppilaat 5-9</c:v>
                  </c:pt>
                  <c:pt idx="1">
                    <c:v>Oppilaat 1-4</c:v>
                  </c:pt>
                </c:lvl>
              </c:multiLvlStrCache>
            </c:multiLvlStrRef>
          </c:cat>
          <c:val>
            <c:numRef>
              <c:f>Fiilismittari!$Z$25:$Z$28</c:f>
              <c:numCache>
                <c:formatCode>0%</c:formatCode>
                <c:ptCount val="2"/>
                <c:pt idx="0">
                  <c:v>0.28668668668668668</c:v>
                </c:pt>
                <c:pt idx="1">
                  <c:v>0.14879488440727989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E3-4604-8ECC-9A3AEC382D99}"/>
            </c:ext>
          </c:extLst>
        </c:ser>
        <c:ser>
          <c:idx val="5"/>
          <c:order val="5"/>
          <c:tx>
            <c:strRef>
              <c:f>Fiilismittari!$AA$23:$AA$24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7DCD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Fiilismittari!$U$25:$U$28</c:f>
              <c:multiLvlStrCache>
                <c:ptCount val="2"/>
                <c:lvl>
                  <c:pt idx="0">
                    <c:v>En viihdy koulussa. - Viihdyn koulussa.</c:v>
                  </c:pt>
                  <c:pt idx="1">
                    <c:v>En viihdy koulussa. - Viihdyn koulussa.</c:v>
                  </c:pt>
                </c:lvl>
                <c:lvl>
                  <c:pt idx="0">
                    <c:v>Oppilaat 5-9</c:v>
                  </c:pt>
                  <c:pt idx="1">
                    <c:v>Oppilaat 1-4</c:v>
                  </c:pt>
                </c:lvl>
              </c:multiLvlStrCache>
            </c:multiLvlStrRef>
          </c:cat>
          <c:val>
            <c:numRef>
              <c:f>Fiilismittari!$AA$25:$AA$28</c:f>
              <c:numCache>
                <c:formatCode>0%</c:formatCode>
                <c:ptCount val="2"/>
                <c:pt idx="0">
                  <c:v>0.28168168168168167</c:v>
                </c:pt>
                <c:pt idx="1">
                  <c:v>0.2456960157402853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E3-4604-8ECC-9A3AEC382D99}"/>
            </c:ext>
          </c:extLst>
        </c:ser>
        <c:ser>
          <c:idx val="6"/>
          <c:order val="6"/>
          <c:tx>
            <c:strRef>
              <c:f>Fiilismittari!$AB$23:$AB$24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A9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Fiilismittari!$U$25:$U$28</c:f>
              <c:multiLvlStrCache>
                <c:ptCount val="2"/>
                <c:lvl>
                  <c:pt idx="0">
                    <c:v>En viihdy koulussa. - Viihdyn koulussa.</c:v>
                  </c:pt>
                  <c:pt idx="1">
                    <c:v>En viihdy koulussa. - Viihdyn koulussa.</c:v>
                  </c:pt>
                </c:lvl>
                <c:lvl>
                  <c:pt idx="0">
                    <c:v>Oppilaat 5-9</c:v>
                  </c:pt>
                  <c:pt idx="1">
                    <c:v>Oppilaat 1-4</c:v>
                  </c:pt>
                </c:lvl>
              </c:multiLvlStrCache>
            </c:multiLvlStrRef>
          </c:cat>
          <c:val>
            <c:numRef>
              <c:f>Fiilismittari!$AB$25:$AB$28</c:f>
              <c:numCache>
                <c:formatCode>0%</c:formatCode>
                <c:ptCount val="2"/>
                <c:pt idx="0">
                  <c:v>0.13113113113113112</c:v>
                </c:pt>
                <c:pt idx="1">
                  <c:v>0.45179537629119526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E3-4604-8ECC-9A3AEC382D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68813024"/>
        <c:axId val="368813584"/>
      </c:barChart>
      <c:catAx>
        <c:axId val="36881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813584"/>
        <c:crosses val="autoZero"/>
        <c:auto val="1"/>
        <c:lblAlgn val="ctr"/>
        <c:lblOffset val="100"/>
        <c:noMultiLvlLbl val="0"/>
      </c:catAx>
      <c:valAx>
        <c:axId val="368813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688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test muokkauks.xlsx]Yhteiset kuvaajat!Pivot-taulukko17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Henkilöstö</a:t>
            </a:r>
            <a:endParaRPr lang="fi-FI" b="1"/>
          </a:p>
          <a:p>
            <a:pPr>
              <a:defRPr b="1"/>
            </a:pPr>
            <a:r>
              <a:rPr lang="fi-FI" b="1"/>
              <a:t>Koulun henkilöstöresurssit mahdollistavat laadukkaan perusopetuksen</a:t>
            </a:r>
          </a:p>
        </c:rich>
      </c:tx>
      <c:layout>
        <c:manualLayout>
          <c:xMode val="edge"/>
          <c:yMode val="edge"/>
          <c:x val="0.17753309452595351"/>
          <c:y val="1.3107041804651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'Yhteiset kuvaajat'!$K$252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noFill/>
            </a:ln>
            <a:effectLst/>
          </c:spPr>
          <c:invertIfNegative val="0"/>
          <c:cat>
            <c:multiLvlStrRef>
              <c:f>'Yhteiset kuvaajat'!$I$253:$I$259</c:f>
              <c:multiLvlStrCache>
                <c:ptCount val="2"/>
                <c:lvl>
                  <c:pt idx="0">
                    <c:v>Lukuvuosi 2018-2019</c:v>
                  </c:pt>
                  <c:pt idx="1">
                    <c:v>Lukuvuosi 2018-2019</c:v>
                  </c:pt>
                </c:lvl>
                <c:lvl>
                  <c:pt idx="0">
                    <c:v>Henkilökunta</c:v>
                  </c:pt>
                  <c:pt idx="1">
                    <c:v>Huoltajat</c:v>
                  </c:pt>
                </c:lvl>
                <c:lvl>
                  <c:pt idx="0">
                    <c:v>KOULUMME HENKILÖSTÖRESURSSIT MAHDOLLISTAVAT LAADUKKAAN PERUSOPETUKSEN.</c:v>
                  </c:pt>
                  <c:pt idx="1">
                    <c:v>KOULUN HENKILÖSTÖRESURSSIT MAHDOLLISTAVAT LAADUKKAAN PERUSOPETUKSEN.</c:v>
                  </c:pt>
                </c:lvl>
              </c:multiLvlStrCache>
            </c:multiLvlStrRef>
          </c:cat>
          <c:val>
            <c:numRef>
              <c:f>'Yhteiset kuvaajat'!$K$253:$K$259</c:f>
              <c:numCache>
                <c:formatCode>#,##0.00</c:formatCode>
                <c:ptCount val="2"/>
                <c:pt idx="0">
                  <c:v>3.0105315947843532</c:v>
                </c:pt>
                <c:pt idx="1">
                  <c:v>3.0984245827484012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8-474B-989D-BDFD487EE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5180752"/>
        <c:axId val="465181312"/>
      </c:barChart>
      <c:lineChart>
        <c:grouping val="standard"/>
        <c:varyColors val="0"/>
        <c:ser>
          <c:idx val="0"/>
          <c:order val="0"/>
          <c:tx>
            <c:strRef>
              <c:f>'Yhteiset kuvaajat'!$J$252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kuvaajat'!$I$253:$I$259</c:f>
              <c:multiLvlStrCache>
                <c:ptCount val="2"/>
                <c:lvl>
                  <c:pt idx="0">
                    <c:v>Lukuvuosi 2018-2019</c:v>
                  </c:pt>
                  <c:pt idx="1">
                    <c:v>Lukuvuosi 2018-2019</c:v>
                  </c:pt>
                </c:lvl>
                <c:lvl>
                  <c:pt idx="0">
                    <c:v>Henkilökunta</c:v>
                  </c:pt>
                  <c:pt idx="1">
                    <c:v>Huoltajat</c:v>
                  </c:pt>
                </c:lvl>
                <c:lvl>
                  <c:pt idx="0">
                    <c:v>KOULUMME HENKILÖSTÖRESURSSIT MAHDOLLISTAVAT LAADUKKAAN PERUSOPETUKSEN.</c:v>
                  </c:pt>
                  <c:pt idx="1">
                    <c:v>KOULUN HENKILÖSTÖRESURSSIT MAHDOLLISTAVAT LAADUKKAAN PERUSOPETUKSEN.</c:v>
                  </c:pt>
                </c:lvl>
              </c:multiLvlStrCache>
            </c:multiLvlStrRef>
          </c:cat>
          <c:val>
            <c:numRef>
              <c:f>'Yhteiset kuvaajat'!$J$253:$J$259</c:f>
              <c:numCache>
                <c:formatCode>#,##0</c:formatCode>
                <c:ptCount val="2"/>
                <c:pt idx="0">
                  <c:v>1012</c:v>
                </c:pt>
                <c:pt idx="1">
                  <c:v>3786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38-474B-989D-BDFD487EE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182432"/>
        <c:axId val="465181872"/>
      </c:lineChart>
      <c:catAx>
        <c:axId val="4651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181312"/>
        <c:crosses val="autoZero"/>
        <c:auto val="1"/>
        <c:lblAlgn val="ctr"/>
        <c:lblOffset val="100"/>
        <c:noMultiLvlLbl val="0"/>
      </c:catAx>
      <c:valAx>
        <c:axId val="46518131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180752"/>
        <c:crosses val="autoZero"/>
        <c:crossBetween val="between"/>
      </c:valAx>
      <c:valAx>
        <c:axId val="46518187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182432"/>
        <c:crosses val="max"/>
        <c:crossBetween val="between"/>
      </c:valAx>
      <c:catAx>
        <c:axId val="46518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1818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test muokkauks.xlsx]Yhteiset kuvaajat!Pivot-taulukko18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Henkilöstö</a:t>
            </a:r>
            <a:endParaRPr lang="fi-FI" b="1"/>
          </a:p>
          <a:p>
            <a:pPr>
              <a:defRPr b="1"/>
            </a:pPr>
            <a:r>
              <a:rPr lang="fi-FI" b="1"/>
              <a:t>Henkilöstö saa tukea työhönsä / Henkilöstö kehittää ammattitaitoaan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'Yhteiset kuvaajat'!$K$261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noFill/>
            </a:ln>
            <a:effectLst/>
          </c:spPr>
          <c:invertIfNegative val="0"/>
          <c:cat>
            <c:multiLvlStrRef>
              <c:f>'Yhteiset kuvaajat'!$I$262:$I$266</c:f>
              <c:multiLvlStrCache>
                <c:ptCount val="2"/>
                <c:lvl>
                  <c:pt idx="0">
                    <c:v>Lukuvuosi 2018-2019</c:v>
                  </c:pt>
                  <c:pt idx="1">
                    <c:v>Lukuvuosi 2018-2019</c:v>
                  </c:pt>
                </c:lvl>
                <c:lvl>
                  <c:pt idx="0">
                    <c:v>HENKILÖSTÖ SAA TUKEA TYÖHÖNSÄ.</c:v>
                  </c:pt>
                  <c:pt idx="1">
                    <c:v>HENKILÖSTÖ KEHITTÄÄ AMMATTITAITOAAN.</c:v>
                  </c:pt>
                </c:lvl>
              </c:multiLvlStrCache>
            </c:multiLvlStrRef>
          </c:cat>
          <c:val>
            <c:numRef>
              <c:f>'Yhteiset kuvaajat'!$K$262:$K$266</c:f>
              <c:numCache>
                <c:formatCode>#,##0.00</c:formatCode>
                <c:ptCount val="2"/>
                <c:pt idx="0">
                  <c:v>3.0748945147679323</c:v>
                </c:pt>
                <c:pt idx="1">
                  <c:v>2.9288174512055107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A-4728-B87B-D6CC55B6A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5185792"/>
        <c:axId val="465186352"/>
      </c:barChart>
      <c:lineChart>
        <c:grouping val="standard"/>
        <c:varyColors val="0"/>
        <c:ser>
          <c:idx val="0"/>
          <c:order val="0"/>
          <c:tx>
            <c:strRef>
              <c:f>'Yhteiset kuvaajat'!$J$261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kuvaajat'!$I$262:$I$266</c:f>
              <c:multiLvlStrCache>
                <c:ptCount val="2"/>
                <c:lvl>
                  <c:pt idx="0">
                    <c:v>Lukuvuosi 2018-2019</c:v>
                  </c:pt>
                  <c:pt idx="1">
                    <c:v>Lukuvuosi 2018-2019</c:v>
                  </c:pt>
                </c:lvl>
                <c:lvl>
                  <c:pt idx="0">
                    <c:v>HENKILÖSTÖ SAA TUKEA TYÖHÖNSÄ.</c:v>
                  </c:pt>
                  <c:pt idx="1">
                    <c:v>HENKILÖSTÖ KEHITTÄÄ AMMATTITAITOAAN.</c:v>
                  </c:pt>
                </c:lvl>
              </c:multiLvlStrCache>
            </c:multiLvlStrRef>
          </c:cat>
          <c:val>
            <c:numRef>
              <c:f>'Yhteiset kuvaajat'!$J$262:$J$266</c:f>
              <c:numCache>
                <c:formatCode>#,##0</c:formatCode>
                <c:ptCount val="2"/>
                <c:pt idx="0">
                  <c:v>1012</c:v>
                </c:pt>
                <c:pt idx="1">
                  <c:v>1009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9A-4728-B87B-D6CC55B6A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692448"/>
        <c:axId val="456691888"/>
      </c:lineChart>
      <c:catAx>
        <c:axId val="465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186352"/>
        <c:crosses val="autoZero"/>
        <c:auto val="1"/>
        <c:lblAlgn val="ctr"/>
        <c:lblOffset val="100"/>
        <c:noMultiLvlLbl val="0"/>
      </c:catAx>
      <c:valAx>
        <c:axId val="46518635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185792"/>
        <c:crosses val="autoZero"/>
        <c:crossBetween val="between"/>
      </c:valAx>
      <c:valAx>
        <c:axId val="456691888"/>
        <c:scaling>
          <c:orientation val="minMax"/>
          <c:max val="4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692448"/>
        <c:crosses val="max"/>
        <c:crossBetween val="between"/>
      </c:valAx>
      <c:catAx>
        <c:axId val="45669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6918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test muokkauks.xlsx]Yhteiset kuvaajat!Pivot-taulukko20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Henkilöstö</a:t>
            </a:r>
            <a:endParaRPr lang="fi-FI" b="1"/>
          </a:p>
          <a:p>
            <a:pPr>
              <a:defRPr b="1"/>
            </a:pPr>
            <a:r>
              <a:rPr lang="fi-FI" b="1"/>
              <a:t>Henkilöstö tekee yhteistyötä / Henkilöstö</a:t>
            </a:r>
            <a:r>
              <a:rPr lang="fi-FI" b="1" baseline="0"/>
              <a:t> voi hyvin</a:t>
            </a:r>
            <a:endParaRPr lang="fi-FI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'Yhteiset kuvaajat'!$K$274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noFill/>
            </a:ln>
            <a:effectLst/>
          </c:spPr>
          <c:invertIfNegative val="0"/>
          <c:cat>
            <c:multiLvlStrRef>
              <c:f>'Yhteiset kuvaajat'!$I$275:$I$279</c:f>
              <c:multiLvlStrCache>
                <c:ptCount val="2"/>
                <c:lvl>
                  <c:pt idx="0">
                    <c:v>Lukuvuosi 2018-2019</c:v>
                  </c:pt>
                  <c:pt idx="1">
                    <c:v>Lukuvuosi 2018-2019</c:v>
                  </c:pt>
                </c:lvl>
                <c:lvl>
                  <c:pt idx="0">
                    <c:v>HENKILÖSTÖ TEKEE YHTEISTYÖTÄ.</c:v>
                  </c:pt>
                  <c:pt idx="1">
                    <c:v>HENKILÖSTÖ VOI HYVIN.</c:v>
                  </c:pt>
                </c:lvl>
              </c:multiLvlStrCache>
            </c:multiLvlStrRef>
          </c:cat>
          <c:val>
            <c:numRef>
              <c:f>'Yhteiset kuvaajat'!$K$275:$K$279</c:f>
              <c:numCache>
                <c:formatCode>#,##0.00</c:formatCode>
                <c:ptCount val="2"/>
                <c:pt idx="0">
                  <c:v>3.1050605060506049</c:v>
                </c:pt>
                <c:pt idx="1">
                  <c:v>3.0225179119754348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6-4645-850A-0D49E68B3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6695808"/>
        <c:axId val="456696368"/>
      </c:barChart>
      <c:lineChart>
        <c:grouping val="standard"/>
        <c:varyColors val="0"/>
        <c:ser>
          <c:idx val="0"/>
          <c:order val="0"/>
          <c:tx>
            <c:strRef>
              <c:f>'Yhteiset kuvaajat'!$J$274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kuvaajat'!$I$275:$I$279</c:f>
              <c:multiLvlStrCache>
                <c:ptCount val="2"/>
                <c:lvl>
                  <c:pt idx="0">
                    <c:v>Lukuvuosi 2018-2019</c:v>
                  </c:pt>
                  <c:pt idx="1">
                    <c:v>Lukuvuosi 2018-2019</c:v>
                  </c:pt>
                </c:lvl>
                <c:lvl>
                  <c:pt idx="0">
                    <c:v>HENKILÖSTÖ TEKEE YHTEISTYÖTÄ.</c:v>
                  </c:pt>
                  <c:pt idx="1">
                    <c:v>HENKILÖSTÖ VOI HYVIN.</c:v>
                  </c:pt>
                </c:lvl>
              </c:multiLvlStrCache>
            </c:multiLvlStrRef>
          </c:cat>
          <c:val>
            <c:numRef>
              <c:f>'Yhteiset kuvaajat'!$J$275:$J$279</c:f>
              <c:numCache>
                <c:formatCode>#,##0</c:formatCode>
                <c:ptCount val="2"/>
                <c:pt idx="0">
                  <c:v>1011</c:v>
                </c:pt>
                <c:pt idx="1">
                  <c:v>1013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26-4645-850A-0D49E68B3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697488"/>
        <c:axId val="456696928"/>
      </c:lineChart>
      <c:catAx>
        <c:axId val="4566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696368"/>
        <c:crosses val="autoZero"/>
        <c:auto val="1"/>
        <c:lblAlgn val="ctr"/>
        <c:lblOffset val="100"/>
        <c:noMultiLvlLbl val="0"/>
      </c:catAx>
      <c:valAx>
        <c:axId val="45669636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695808"/>
        <c:crosses val="autoZero"/>
        <c:crossBetween val="between"/>
      </c:valAx>
      <c:valAx>
        <c:axId val="456696928"/>
        <c:scaling>
          <c:orientation val="minMax"/>
          <c:max val="4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697488"/>
        <c:crosses val="max"/>
        <c:crossBetween val="between"/>
      </c:valAx>
      <c:catAx>
        <c:axId val="456697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6969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test muokkauks.xlsx]Yhteiset kuvaajat!Pivot-taulukko21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Talous</a:t>
            </a:r>
            <a:endParaRPr lang="fi-FI" b="1"/>
          </a:p>
          <a:p>
            <a:pPr>
              <a:defRPr b="1"/>
            </a:pPr>
            <a:r>
              <a:rPr lang="fi-FI" b="1"/>
              <a:t>Talouden aktiivinen</a:t>
            </a:r>
            <a:r>
              <a:rPr lang="fi-FI" b="1" baseline="0"/>
              <a:t> hallinta on tärkeä osa koulumme toimintaa</a:t>
            </a:r>
            <a:endParaRPr lang="fi-FI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rgbClr val="44B2AA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'Yhteiset kuvaajat'!$K$280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noFill/>
            </a:ln>
            <a:effectLst/>
          </c:spPr>
          <c:invertIfNegative val="0"/>
          <c:cat>
            <c:multiLvlStrRef>
              <c:f>'Yhteiset kuvaajat'!$I$281:$I$284</c:f>
              <c:multiLvlStrCache>
                <c:ptCount val="1"/>
                <c:lvl>
                  <c:pt idx="0">
                    <c:v>Lukuvuosi 2018-2019</c:v>
                  </c:pt>
                </c:lvl>
                <c:lvl>
                  <c:pt idx="0">
                    <c:v>Henkilökunta</c:v>
                  </c:pt>
                </c:lvl>
                <c:lvl>
                  <c:pt idx="0">
                    <c:v>TALOUDEN AKTIIVINEN HALLINTA ON TÄRKEÄ OSA KOULUMME TOIMINTAA.</c:v>
                  </c:pt>
                </c:lvl>
              </c:multiLvlStrCache>
            </c:multiLvlStrRef>
          </c:cat>
          <c:val>
            <c:numRef>
              <c:f>'Yhteiset kuvaajat'!$K$281:$K$284</c:f>
              <c:numCache>
                <c:formatCode>#,##0.00</c:formatCode>
                <c:ptCount val="1"/>
                <c:pt idx="0">
                  <c:v>2.8724311748739821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2-49FE-80CF-29652D7E4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6700848"/>
        <c:axId val="456701408"/>
      </c:barChart>
      <c:lineChart>
        <c:grouping val="standard"/>
        <c:varyColors val="0"/>
        <c:ser>
          <c:idx val="0"/>
          <c:order val="0"/>
          <c:tx>
            <c:strRef>
              <c:f>'Yhteiset kuvaajat'!$J$280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kuvaajat'!$I$281:$I$284</c:f>
              <c:multiLvlStrCache>
                <c:ptCount val="1"/>
                <c:lvl>
                  <c:pt idx="0">
                    <c:v>Lukuvuosi 2018-2019</c:v>
                  </c:pt>
                </c:lvl>
                <c:lvl>
                  <c:pt idx="0">
                    <c:v>Henkilökunta</c:v>
                  </c:pt>
                </c:lvl>
                <c:lvl>
                  <c:pt idx="0">
                    <c:v>TALOUDEN AKTIIVINEN HALLINTA ON TÄRKEÄ OSA KOULUMME TOIMINTAA.</c:v>
                  </c:pt>
                </c:lvl>
              </c:multiLvlStrCache>
            </c:multiLvlStrRef>
          </c:cat>
          <c:val>
            <c:numRef>
              <c:f>'Yhteiset kuvaajat'!$J$281:$J$284</c:f>
              <c:numCache>
                <c:formatCode>#,##0</c:formatCode>
                <c:ptCount val="1"/>
                <c:pt idx="0">
                  <c:v>1010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82-49FE-80CF-29652D7E4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702528"/>
        <c:axId val="456701968"/>
      </c:lineChart>
      <c:catAx>
        <c:axId val="45670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701408"/>
        <c:crosses val="autoZero"/>
        <c:auto val="1"/>
        <c:lblAlgn val="ctr"/>
        <c:lblOffset val="100"/>
        <c:noMultiLvlLbl val="0"/>
      </c:catAx>
      <c:valAx>
        <c:axId val="45670140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700848"/>
        <c:crosses val="autoZero"/>
        <c:crossBetween val="between"/>
      </c:valAx>
      <c:valAx>
        <c:axId val="45670196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702528"/>
        <c:crosses val="max"/>
        <c:crossBetween val="between"/>
      </c:valAx>
      <c:catAx>
        <c:axId val="45670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70196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Emmin muokkauksia.xlsx]Yhteiset kuvaajat!Hajontataulukko</c:name>
    <c:fmtId val="43"/>
  </c:pivotSource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Opetussuunnitelman ja lukuvuosisuunnitelman ohjaava vaikutus</a:t>
            </a:r>
          </a:p>
          <a:p>
            <a:pPr algn="ctr">
              <a:defRPr b="1"/>
            </a:pPr>
            <a:r>
              <a:rPr lang="fi-FI" b="1"/>
              <a:t>Opetussuunnitelma</a:t>
            </a:r>
            <a:r>
              <a:rPr lang="fi-FI" b="1" baseline="0"/>
              <a:t> ja lukuvuosisuunnitelma</a:t>
            </a:r>
            <a:endParaRPr lang="fi-FI" b="1"/>
          </a:p>
        </c:rich>
      </c:tx>
      <c:layout>
        <c:manualLayout>
          <c:xMode val="edge"/>
          <c:yMode val="edge"/>
          <c:x val="0.20310650101282524"/>
          <c:y val="1.7434904541609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6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0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865106750760529"/>
          <c:y val="0.15720472261684645"/>
          <c:w val="0.77885778288114194"/>
          <c:h val="0.6760594736168937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'Yhteiset kuvaajat'!$K$9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solidFill>
                <a:srgbClr val="7DCDC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A-464B-9458-33B4C3F213C4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A-464B-9458-33B4C3F213C4}"/>
              </c:ext>
            </c:extLst>
          </c:dPt>
          <c:dPt>
            <c:idx val="4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A-464B-9458-33B4C3F213C4}"/>
              </c:ext>
            </c:extLst>
          </c:dPt>
          <c:dPt>
            <c:idx val="6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A-464B-9458-33B4C3F213C4}"/>
              </c:ext>
            </c:extLst>
          </c:dPt>
          <c:cat>
            <c:multiLvlStrRef>
              <c:f>'Yhteiset kuvaajat'!$I$10:$I$23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OPETUSSUUNNITELMA JA LUKUVUOSISUUNNITELMA OHJAAVAT KOULUN TYÖTÄ.</c:v>
                  </c:pt>
                </c:lvl>
              </c:multiLvlStrCache>
            </c:multiLvlStrRef>
          </c:cat>
          <c:val>
            <c:numRef>
              <c:f>'Yhteiset kuvaajat'!$K$10:$K$23</c:f>
              <c:numCache>
                <c:formatCode>#,##0.00</c:formatCode>
                <c:ptCount val="8"/>
                <c:pt idx="0">
                  <c:v>3.485627836611195</c:v>
                </c:pt>
                <c:pt idx="1">
                  <c:v>3.5285326086956523</c:v>
                </c:pt>
                <c:pt idx="2">
                  <c:v>3.2270687676093082</c:v>
                </c:pt>
                <c:pt idx="3">
                  <c:v>3.2115357295070321</c:v>
                </c:pt>
                <c:pt idx="4">
                  <c:v>3.4220610373614342</c:v>
                </c:pt>
                <c:pt idx="5">
                  <c:v>3.5620569370991335</c:v>
                </c:pt>
                <c:pt idx="6">
                  <c:v>3.0183281180151988</c:v>
                </c:pt>
                <c:pt idx="7">
                  <c:v>3.2047154951762158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3A-464B-9458-33B4C3F21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6705888"/>
        <c:axId val="456706448"/>
      </c:barChart>
      <c:lineChart>
        <c:grouping val="standard"/>
        <c:varyColors val="0"/>
        <c:ser>
          <c:idx val="0"/>
          <c:order val="0"/>
          <c:tx>
            <c:strRef>
              <c:f>'Yhteiset kuvaajat'!$J$9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kuvaajat'!$I$10:$I$23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OPETUSSUUNNITELMA JA LUKUVUOSISUUNNITELMA OHJAAVAT KOULUN TYÖTÄ.</c:v>
                  </c:pt>
                </c:lvl>
              </c:multiLvlStrCache>
            </c:multiLvlStrRef>
          </c:cat>
          <c:val>
            <c:numRef>
              <c:f>'Yhteiset kuvaajat'!$J$10:$J$23</c:f>
              <c:numCache>
                <c:formatCode>#,##0</c:formatCode>
                <c:ptCount val="8"/>
                <c:pt idx="0">
                  <c:v>906</c:v>
                </c:pt>
                <c:pt idx="1">
                  <c:v>1011</c:v>
                </c:pt>
                <c:pt idx="2">
                  <c:v>2527</c:v>
                </c:pt>
                <c:pt idx="3">
                  <c:v>3784</c:v>
                </c:pt>
                <c:pt idx="4">
                  <c:v>4167</c:v>
                </c:pt>
                <c:pt idx="5">
                  <c:v>5064</c:v>
                </c:pt>
                <c:pt idx="6">
                  <c:v>5048</c:v>
                </c:pt>
                <c:pt idx="7">
                  <c:v>5474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03A-464B-9458-33B4C3F21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707568"/>
        <c:axId val="456707008"/>
      </c:lineChart>
      <c:catAx>
        <c:axId val="4567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706448"/>
        <c:crosses val="autoZero"/>
        <c:auto val="1"/>
        <c:lblAlgn val="ctr"/>
        <c:lblOffset val="100"/>
        <c:noMultiLvlLbl val="0"/>
      </c:catAx>
      <c:valAx>
        <c:axId val="45670644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705888"/>
        <c:crosses val="autoZero"/>
        <c:crossBetween val="between"/>
      </c:valAx>
      <c:valAx>
        <c:axId val="45670700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6707568"/>
        <c:crosses val="max"/>
        <c:crossBetween val="between"/>
      </c:valAx>
      <c:catAx>
        <c:axId val="45670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7070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Emmin muokkauksia.xlsx]Yhteiset kuvaajat!Pivot-taulukko1</c:name>
    <c:fmtId val="7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Opetussuunnitelman</a:t>
            </a:r>
            <a:r>
              <a:rPr lang="fi-FI" sz="1600" b="1" baseline="0"/>
              <a:t> ja lukuvuosisuunnitelman ohjaava vaikutus</a:t>
            </a:r>
            <a:endParaRPr lang="fi-FI" sz="1600" b="1"/>
          </a:p>
          <a:p>
            <a:pPr>
              <a:defRPr b="1"/>
            </a:pPr>
            <a:r>
              <a:rPr lang="fi-FI" b="1"/>
              <a:t>Vaikutusmahdollisuus</a:t>
            </a:r>
            <a:r>
              <a:rPr lang="fi-FI" b="1" baseline="0"/>
              <a:t> koulun OPS ja lukuvuosisuunnitelmaan</a:t>
            </a:r>
            <a:endParaRPr lang="fi-FI" b="1"/>
          </a:p>
        </c:rich>
      </c:tx>
      <c:layout>
        <c:manualLayout>
          <c:xMode val="edge"/>
          <c:yMode val="edge"/>
          <c:x val="0.20831699497372647"/>
          <c:y val="2.3645377158605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6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0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849627558150616"/>
          <c:y val="0.16441732257578148"/>
          <c:w val="0.77904939119452743"/>
          <c:h val="0.6107823409578634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'Yhteiset kuvaajat'!$K$35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solidFill>
                <a:srgbClr val="7DCDC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4-4FF2-893D-20BF7331F365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34-4FF2-893D-20BF7331F365}"/>
              </c:ext>
            </c:extLst>
          </c:dPt>
          <c:dPt>
            <c:idx val="4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34-4FF2-893D-20BF7331F365}"/>
              </c:ext>
            </c:extLst>
          </c:dPt>
          <c:dPt>
            <c:idx val="6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34-4FF2-893D-20BF7331F365}"/>
              </c:ext>
            </c:extLst>
          </c:dPt>
          <c:cat>
            <c:multiLvlStrRef>
              <c:f>'Yhteiset kuvaajat'!$I$36:$I$51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OPPILAAT JA HUOLTAJAT OSALLISTUVAT KOULUN LUKUVUOSISUUNNITELMATYÖHÖN.</c:v>
                  </c:pt>
                  <c:pt idx="2">
                    <c:v>HUOLTAJILLA ON MAHDOLLISUUS OLLA MUKANA KOULUN LUKUVUODEN SUUNNITTELUSSA.</c:v>
                  </c:pt>
                  <c:pt idx="4">
                    <c:v>OPPILAILLA ON MAHDOLLISUUS VAIKUTTAA KOULUN LUKUVUOSISUUNNITELMAN SISÄLTÖÖN.</c:v>
                  </c:pt>
                </c:lvl>
              </c:multiLvlStrCache>
            </c:multiLvlStrRef>
          </c:cat>
          <c:val>
            <c:numRef>
              <c:f>'Yhteiset kuvaajat'!$K$36:$K$51</c:f>
              <c:numCache>
                <c:formatCode>#,##0.00</c:formatCode>
                <c:ptCount val="8"/>
                <c:pt idx="0">
                  <c:v>2.4003912618193675</c:v>
                </c:pt>
                <c:pt idx="1">
                  <c:v>2.49642431466031</c:v>
                </c:pt>
                <c:pt idx="2">
                  <c:v>2.2532599246595191</c:v>
                </c:pt>
                <c:pt idx="3">
                  <c:v>2.4078757225433525</c:v>
                </c:pt>
                <c:pt idx="4">
                  <c:v>3.1573929130496654</c:v>
                </c:pt>
                <c:pt idx="5">
                  <c:v>3.2191517481677279</c:v>
                </c:pt>
                <c:pt idx="6">
                  <c:v>2.0328751594161827</c:v>
                </c:pt>
                <c:pt idx="7">
                  <c:v>2.3455361360415683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34-4FF2-893D-20BF7331F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9515008"/>
        <c:axId val="399514448"/>
      </c:barChart>
      <c:lineChart>
        <c:grouping val="standard"/>
        <c:varyColors val="0"/>
        <c:ser>
          <c:idx val="0"/>
          <c:order val="0"/>
          <c:tx>
            <c:strRef>
              <c:f>'Yhteiset kuvaajat'!$J$35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kuvaajat'!$I$36:$I$51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Huoltajat</c:v>
                  </c:pt>
                  <c:pt idx="4">
                    <c:v>Oppilaat 1-4</c:v>
                  </c:pt>
                  <c:pt idx="6">
                    <c:v>Oppilaat 5-9</c:v>
                  </c:pt>
                </c:lvl>
                <c:lvl>
                  <c:pt idx="0">
                    <c:v>OPPILAAT JA HUOLTAJAT OSALLISTUVAT KOULUN LUKUVUOSISUUNNITELMATYÖHÖN.</c:v>
                  </c:pt>
                  <c:pt idx="2">
                    <c:v>HUOLTAJILLA ON MAHDOLLISUUS OLLA MUKANA KOULUN LUKUVUODEN SUUNNITTELUSSA.</c:v>
                  </c:pt>
                  <c:pt idx="4">
                    <c:v>OPPILAILLA ON MAHDOLLISUUS VAIKUTTAA KOULUN LUKUVUOSISUUNNITELMAN SISÄLTÖÖN.</c:v>
                  </c:pt>
                </c:lvl>
              </c:multiLvlStrCache>
            </c:multiLvlStrRef>
          </c:cat>
          <c:val>
            <c:numRef>
              <c:f>'Yhteiset kuvaajat'!$J$36:$J$51</c:f>
              <c:numCache>
                <c:formatCode>#,##0</c:formatCode>
                <c:ptCount val="8"/>
                <c:pt idx="0">
                  <c:v>904</c:v>
                </c:pt>
                <c:pt idx="1">
                  <c:v>1009</c:v>
                </c:pt>
                <c:pt idx="2">
                  <c:v>2519</c:v>
                </c:pt>
                <c:pt idx="3">
                  <c:v>3779</c:v>
                </c:pt>
                <c:pt idx="4">
                  <c:v>4169</c:v>
                </c:pt>
                <c:pt idx="5">
                  <c:v>5057</c:v>
                </c:pt>
                <c:pt idx="6">
                  <c:v>5023</c:v>
                </c:pt>
                <c:pt idx="7">
                  <c:v>5398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34-4FF2-893D-20BF7331F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513888"/>
        <c:axId val="399513328"/>
      </c:lineChart>
      <c:valAx>
        <c:axId val="39951332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9513888"/>
        <c:crosses val="max"/>
        <c:crossBetween val="between"/>
      </c:valAx>
      <c:catAx>
        <c:axId val="39951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513328"/>
        <c:crosses val="autoZero"/>
        <c:auto val="1"/>
        <c:lblAlgn val="ctr"/>
        <c:lblOffset val="100"/>
        <c:noMultiLvlLbl val="0"/>
      </c:catAx>
      <c:valAx>
        <c:axId val="399514448"/>
        <c:scaling>
          <c:orientation val="minMax"/>
          <c:max val="4"/>
          <c:min val="1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9515008"/>
        <c:crosses val="autoZero"/>
        <c:crossBetween val="between"/>
      </c:valAx>
      <c:catAx>
        <c:axId val="39951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51444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Emmin muokkauksia.xlsx]Yhteiset kuvaajat!Pivot-taulukko2</c:name>
    <c:fmtId val="4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 baseline="0"/>
              <a:t>Opetus ja opetusjärjestelyt</a:t>
            </a:r>
          </a:p>
          <a:p>
            <a:pPr>
              <a:defRPr b="1"/>
            </a:pPr>
            <a:r>
              <a:rPr lang="fi-FI" b="1" baseline="0"/>
              <a:t>Oppiva yhteisö</a:t>
            </a:r>
          </a:p>
        </c:rich>
      </c:tx>
      <c:layout>
        <c:manualLayout>
          <c:xMode val="edge"/>
          <c:yMode val="edge"/>
          <c:x val="0.37875198199478533"/>
          <c:y val="2.5971222612914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6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0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801834350174617"/>
          <c:y val="0.17343005322623706"/>
          <c:w val="0.77964099672605247"/>
          <c:h val="0.6311361557818917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'Yhteiset kuvaajat'!$K$62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solidFill>
                <a:srgbClr val="7DCDC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9-4E14-B1D3-4D87983554EB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9-4E14-B1D3-4D87983554EB}"/>
              </c:ext>
            </c:extLst>
          </c:dPt>
          <c:dPt>
            <c:idx val="4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49-4E14-B1D3-4D87983554EB}"/>
              </c:ext>
            </c:extLst>
          </c:dPt>
          <c:dPt>
            <c:idx val="6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49-4E14-B1D3-4D87983554EB}"/>
              </c:ext>
            </c:extLst>
          </c:dPt>
          <c:cat>
            <c:multiLvlStrRef>
              <c:f>'Yhteiset kuvaajat'!$I$63:$I$77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Oppilaat 1-4</c:v>
                  </c:pt>
                  <c:pt idx="4">
                    <c:v>Oppilaat 5-9</c:v>
                  </c:pt>
                  <c:pt idx="6">
                    <c:v>Huoltajat</c:v>
                  </c:pt>
                </c:lvl>
                <c:lvl>
                  <c:pt idx="0">
                    <c:v>KOULUMME ON OPPIVA YHTEISÖ.</c:v>
                  </c:pt>
                  <c:pt idx="6">
                    <c:v>KOULU ON OPPIVA YHTEISÖ.</c:v>
                  </c:pt>
                </c:lvl>
              </c:multiLvlStrCache>
            </c:multiLvlStrRef>
          </c:cat>
          <c:val>
            <c:numRef>
              <c:f>'Yhteiset kuvaajat'!$K$63:$K$77</c:f>
              <c:numCache>
                <c:formatCode>#,##0.00</c:formatCode>
                <c:ptCount val="8"/>
                <c:pt idx="0">
                  <c:v>3.1918986195971941</c:v>
                </c:pt>
                <c:pt idx="1">
                  <c:v>3.1868725868725867</c:v>
                </c:pt>
                <c:pt idx="2">
                  <c:v>3.3497661623108668</c:v>
                </c:pt>
                <c:pt idx="3">
                  <c:v>3.5949481042152085</c:v>
                </c:pt>
                <c:pt idx="4">
                  <c:v>3.0029211295034082</c:v>
                </c:pt>
                <c:pt idx="5">
                  <c:v>3.0998389694041868</c:v>
                </c:pt>
                <c:pt idx="6">
                  <c:v>3.2346197602170297</c:v>
                </c:pt>
                <c:pt idx="7">
                  <c:v>3.3870696893366921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49-4E14-B1D3-4D8798355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070176"/>
        <c:axId val="368070736"/>
      </c:barChart>
      <c:lineChart>
        <c:grouping val="standard"/>
        <c:varyColors val="0"/>
        <c:ser>
          <c:idx val="0"/>
          <c:order val="0"/>
          <c:tx>
            <c:strRef>
              <c:f>'Yhteiset kuvaajat'!$J$62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kuvaajat'!$I$63:$I$77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Oppilaat 1-4</c:v>
                  </c:pt>
                  <c:pt idx="4">
                    <c:v>Oppilaat 5-9</c:v>
                  </c:pt>
                  <c:pt idx="6">
                    <c:v>Huoltajat</c:v>
                  </c:pt>
                </c:lvl>
                <c:lvl>
                  <c:pt idx="0">
                    <c:v>KOULUMME ON OPPIVA YHTEISÖ.</c:v>
                  </c:pt>
                  <c:pt idx="6">
                    <c:v>KOULU ON OPPIVA YHTEISÖ.</c:v>
                  </c:pt>
                </c:lvl>
              </c:multiLvlStrCache>
            </c:multiLvlStrRef>
          </c:cat>
          <c:val>
            <c:numRef>
              <c:f>'Yhteiset kuvaajat'!$J$63:$J$77</c:f>
              <c:numCache>
                <c:formatCode>#,##0</c:formatCode>
                <c:ptCount val="8"/>
                <c:pt idx="0">
                  <c:v>907</c:v>
                </c:pt>
                <c:pt idx="1">
                  <c:v>1012</c:v>
                </c:pt>
                <c:pt idx="2">
                  <c:v>4164</c:v>
                </c:pt>
                <c:pt idx="3">
                  <c:v>5076</c:v>
                </c:pt>
                <c:pt idx="4">
                  <c:v>5040</c:v>
                </c:pt>
                <c:pt idx="5">
                  <c:v>5470</c:v>
                </c:pt>
                <c:pt idx="6">
                  <c:v>2529</c:v>
                </c:pt>
                <c:pt idx="7">
                  <c:v>3786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049-4E14-B1D3-4D8798355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071856"/>
        <c:axId val="368071296"/>
      </c:lineChart>
      <c:catAx>
        <c:axId val="3680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70736"/>
        <c:crosses val="autoZero"/>
        <c:auto val="1"/>
        <c:lblAlgn val="ctr"/>
        <c:lblOffset val="100"/>
        <c:noMultiLvlLbl val="0"/>
      </c:catAx>
      <c:valAx>
        <c:axId val="368070736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70176"/>
        <c:crosses val="autoZero"/>
        <c:crossBetween val="between"/>
      </c:valAx>
      <c:valAx>
        <c:axId val="36807129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71856"/>
        <c:crosses val="max"/>
        <c:crossBetween val="between"/>
      </c:valAx>
      <c:catAx>
        <c:axId val="36807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0712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[TurkuDW - Perusopetuksen laatukysely_ test muokkauks.xlsx]Yhteiset kuvaajat!Pivot-taulukko3</c:name>
    <c:fmtId val="45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i-FI" sz="1600" b="1" i="0" baseline="0">
                <a:effectLst/>
              </a:rPr>
              <a:t>Opetus ja opetusjärjestelyt</a:t>
            </a:r>
            <a:endParaRPr lang="fi-FI" sz="1600" b="1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fi-FI" b="1"/>
              <a:t>Pedagogiset</a:t>
            </a:r>
            <a:r>
              <a:rPr lang="fi-FI" b="1" baseline="0"/>
              <a:t> ratkaisut ja hankinnat</a:t>
            </a:r>
            <a:endParaRPr lang="fi-FI" b="1"/>
          </a:p>
        </c:rich>
      </c:tx>
      <c:layout>
        <c:manualLayout>
          <c:xMode val="edge"/>
          <c:yMode val="edge"/>
          <c:x val="0.35773440589957994"/>
          <c:y val="2.3103080213621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4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5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9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1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2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3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rgbClr val="44B2AA"/>
          </a:solidFill>
          <a:ln>
            <a:solidFill>
              <a:srgbClr val="7DCDC7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7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8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19"/>
        <c:spPr>
          <a:solidFill>
            <a:srgbClr val="7DCDC7"/>
          </a:solidFill>
          <a:ln>
            <a:solidFill>
              <a:srgbClr val="7DCDC7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381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80183112115109"/>
          <c:y val="0.1706740050781298"/>
          <c:w val="0.77964103669633833"/>
          <c:h val="0.6038681287096248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'Yhteiset kuvaajat'!$K$88</c:f>
              <c:strCache>
                <c:ptCount val="1"/>
                <c:pt idx="0">
                  <c:v>Kaikkien koulujen keskiarvo</c:v>
                </c:pt>
              </c:strCache>
            </c:strRef>
          </c:tx>
          <c:spPr>
            <a:solidFill>
              <a:srgbClr val="44B2AA"/>
            </a:solidFill>
            <a:ln>
              <a:solidFill>
                <a:srgbClr val="7DCDC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6A-4CBA-ABB0-D93B67AEFA60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6A-4CBA-ABB0-D93B67AEFA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C6A-4CBA-ABB0-D93B67AEFA60}"/>
              </c:ext>
            </c:extLst>
          </c:dPt>
          <c:dPt>
            <c:idx val="4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C6A-4CBA-ABB0-D93B67AEFA6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C6A-4CBA-ABB0-D93B67AEFA60}"/>
              </c:ext>
            </c:extLst>
          </c:dPt>
          <c:dPt>
            <c:idx val="6"/>
            <c:invertIfNegative val="0"/>
            <c:bubble3D val="0"/>
            <c:spPr>
              <a:solidFill>
                <a:srgbClr val="7DCDC7"/>
              </a:solidFill>
              <a:ln>
                <a:solidFill>
                  <a:srgbClr val="7DCDC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6A-4CBA-ABB0-D93B67AEFA60}"/>
              </c:ext>
            </c:extLst>
          </c:dPt>
          <c:cat>
            <c:multiLvlStrRef>
              <c:f>'Yhteiset kuvaajat'!$I$89:$I$103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Oppilaat 1-4</c:v>
                  </c:pt>
                  <c:pt idx="4">
                    <c:v>Oppilaat 5-9</c:v>
                  </c:pt>
                  <c:pt idx="6">
                    <c:v>Huoltajat</c:v>
                  </c:pt>
                </c:lvl>
                <c:lvl>
                  <c:pt idx="0">
                    <c:v>KOULUMME PEDAGOGISET RATKAISUT EDISTÄVÄT OPPIMISTA.</c:v>
                  </c:pt>
                  <c:pt idx="6">
                    <c:v>KOULUN PEDAGOGISET RATKAISUT EDISTÄVÄT OPPIMISTA.</c:v>
                  </c:pt>
                </c:lvl>
              </c:multiLvlStrCache>
            </c:multiLvlStrRef>
          </c:cat>
          <c:val>
            <c:numRef>
              <c:f>'Yhteiset kuvaajat'!$K$89:$K$103</c:f>
              <c:numCache>
                <c:formatCode>#,##0.00</c:formatCode>
                <c:ptCount val="8"/>
                <c:pt idx="0">
                  <c:v>2.7158294392523366</c:v>
                </c:pt>
                <c:pt idx="1">
                  <c:v>2.8419388830347736</c:v>
                </c:pt>
                <c:pt idx="2">
                  <c:v>3.3615255981476717</c:v>
                </c:pt>
                <c:pt idx="3">
                  <c:v>3.2643982808022924</c:v>
                </c:pt>
                <c:pt idx="4">
                  <c:v>2.9684320922915575</c:v>
                </c:pt>
                <c:pt idx="5">
                  <c:v>2.9738777089783284</c:v>
                </c:pt>
                <c:pt idx="6">
                  <c:v>3.1678910976663786</c:v>
                </c:pt>
                <c:pt idx="7">
                  <c:v>3.3721307048339186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6A-4CBA-ABB0-D93B67AEF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075216"/>
        <c:axId val="368075776"/>
      </c:barChart>
      <c:lineChart>
        <c:grouping val="standard"/>
        <c:varyColors val="0"/>
        <c:ser>
          <c:idx val="0"/>
          <c:order val="0"/>
          <c:tx>
            <c:strRef>
              <c:f>'Yhteiset kuvaajat'!$J$88</c:f>
              <c:strCache>
                <c:ptCount val="1"/>
                <c:pt idx="0">
                  <c:v>Vastaajien lukumäärä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'Yhteiset kuvaajat'!$I$89:$I$103</c:f>
              <c:multiLvlStrCache>
                <c:ptCount val="8"/>
                <c:lvl>
                  <c:pt idx="0">
                    <c:v>Lukuvuosi 2016-2017</c:v>
                  </c:pt>
                  <c:pt idx="1">
                    <c:v>Lukuvuosi 2018-2019</c:v>
                  </c:pt>
                  <c:pt idx="2">
                    <c:v>Lukuvuosi 2016-2017</c:v>
                  </c:pt>
                  <c:pt idx="3">
                    <c:v>Lukuvuosi 2018-2019</c:v>
                  </c:pt>
                  <c:pt idx="4">
                    <c:v>Lukuvuosi 2016-2017</c:v>
                  </c:pt>
                  <c:pt idx="5">
                    <c:v>Lukuvuosi 2018-2019</c:v>
                  </c:pt>
                  <c:pt idx="6">
                    <c:v>Lukuvuosi 2016-2017</c:v>
                  </c:pt>
                  <c:pt idx="7">
                    <c:v>Lukuvuosi 2018-2019</c:v>
                  </c:pt>
                </c:lvl>
                <c:lvl>
                  <c:pt idx="0">
                    <c:v>Henkilökunta</c:v>
                  </c:pt>
                  <c:pt idx="2">
                    <c:v>Oppilaat 1-4</c:v>
                  </c:pt>
                  <c:pt idx="4">
                    <c:v>Oppilaat 5-9</c:v>
                  </c:pt>
                  <c:pt idx="6">
                    <c:v>Huoltajat</c:v>
                  </c:pt>
                </c:lvl>
                <c:lvl>
                  <c:pt idx="0">
                    <c:v>KOULUMME PEDAGOGISET RATKAISUT EDISTÄVÄT OPPIMISTA.</c:v>
                  </c:pt>
                  <c:pt idx="6">
                    <c:v>KOULUN PEDAGOGISET RATKAISUT EDISTÄVÄT OPPIMISTA.</c:v>
                  </c:pt>
                </c:lvl>
              </c:multiLvlStrCache>
            </c:multiLvlStrRef>
          </c:cat>
          <c:val>
            <c:numRef>
              <c:f>'Yhteiset kuvaajat'!$J$89:$J$103</c:f>
              <c:numCache>
                <c:formatCode>#,##0</c:formatCode>
                <c:ptCount val="8"/>
                <c:pt idx="0">
                  <c:v>907</c:v>
                </c:pt>
                <c:pt idx="1">
                  <c:v>1008</c:v>
                </c:pt>
                <c:pt idx="2">
                  <c:v>4151</c:v>
                </c:pt>
                <c:pt idx="3">
                  <c:v>5057</c:v>
                </c:pt>
                <c:pt idx="4">
                  <c:v>5016</c:v>
                </c:pt>
                <c:pt idx="5">
                  <c:v>5462</c:v>
                </c:pt>
                <c:pt idx="6">
                  <c:v>2518</c:v>
                </c:pt>
                <c:pt idx="7">
                  <c:v>3782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C6A-4CBA-ABB0-D93B67AEF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076896"/>
        <c:axId val="368076336"/>
      </c:lineChart>
      <c:catAx>
        <c:axId val="36807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75776"/>
        <c:crosses val="autoZero"/>
        <c:auto val="1"/>
        <c:lblAlgn val="ctr"/>
        <c:lblOffset val="100"/>
        <c:noMultiLvlLbl val="0"/>
      </c:catAx>
      <c:valAx>
        <c:axId val="368075776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75216"/>
        <c:crosses val="autoZero"/>
        <c:crossBetween val="between"/>
      </c:valAx>
      <c:valAx>
        <c:axId val="36807633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076896"/>
        <c:crosses val="max"/>
        <c:crossBetween val="between"/>
      </c:valAx>
      <c:catAx>
        <c:axId val="36807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0763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0.21724</cdr:x>
      <cdr:y>0.37317</cdr:y>
    </cdr:from>
    <cdr:to>
      <cdr:x>0.94795</cdr:x>
      <cdr:y>0.37317</cdr:y>
    </cdr:to>
    <cdr:cxnSp macro="">
      <cdr:nvCxnSpPr>
        <cdr:cNvPr id="2" name="Suora yhdysviiva 1"/>
        <cdr:cNvCxnSpPr/>
      </cdr:nvCxnSpPr>
      <cdr:spPr>
        <a:xfrm xmlns:a="http://schemas.openxmlformats.org/drawingml/2006/main">
          <a:off x="841703" y="1801066"/>
          <a:ext cx="283122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0.29076</cdr:x>
      <cdr:y>0.37994</cdr:y>
    </cdr:from>
    <cdr:to>
      <cdr:x>0.96035</cdr:x>
      <cdr:y>0.37994</cdr:y>
    </cdr:to>
    <cdr:cxnSp macro="">
      <cdr:nvCxnSpPr>
        <cdr:cNvPr id="2" name="Suora yhdysviiva 1"/>
        <cdr:cNvCxnSpPr/>
      </cdr:nvCxnSpPr>
      <cdr:spPr>
        <a:xfrm xmlns:a="http://schemas.openxmlformats.org/drawingml/2006/main">
          <a:off x="1229388" y="1762487"/>
          <a:ext cx="283122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0.22258</cdr:x>
      <cdr:y>0.37411</cdr:y>
    </cdr:from>
    <cdr:to>
      <cdr:x>0.95112</cdr:x>
      <cdr:y>0.37411</cdr:y>
    </cdr:to>
    <cdr:cxnSp macro="">
      <cdr:nvCxnSpPr>
        <cdr:cNvPr id="2" name="Suora yhdysviiva 1"/>
        <cdr:cNvCxnSpPr/>
      </cdr:nvCxnSpPr>
      <cdr:spPr>
        <a:xfrm xmlns:a="http://schemas.openxmlformats.org/drawingml/2006/main">
          <a:off x="865003" y="1624984"/>
          <a:ext cx="283122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0.23609</cdr:x>
      <cdr:y>0.35985</cdr:y>
    </cdr:from>
    <cdr:to>
      <cdr:x>0.95516</cdr:x>
      <cdr:y>0.35985</cdr:y>
    </cdr:to>
    <cdr:cxnSp macro="">
      <cdr:nvCxnSpPr>
        <cdr:cNvPr id="2" name="Suora yhdysviiva 1"/>
        <cdr:cNvCxnSpPr/>
      </cdr:nvCxnSpPr>
      <cdr:spPr>
        <a:xfrm xmlns:a="http://schemas.openxmlformats.org/drawingml/2006/main">
          <a:off x="929553" y="1538280"/>
          <a:ext cx="283122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0.22081</cdr:x>
      <cdr:y>0.34186</cdr:y>
    </cdr:from>
    <cdr:to>
      <cdr:x>0.93492</cdr:x>
      <cdr:y>0.34186</cdr:y>
    </cdr:to>
    <cdr:cxnSp macro="">
      <cdr:nvCxnSpPr>
        <cdr:cNvPr id="2" name="Suora yhdysviiva 1"/>
        <cdr:cNvCxnSpPr/>
      </cdr:nvCxnSpPr>
      <cdr:spPr>
        <a:xfrm xmlns:a="http://schemas.openxmlformats.org/drawingml/2006/main">
          <a:off x="1873379" y="1475270"/>
          <a:ext cx="605867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4/8/2019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C6FC1FEF-9929-489E-A9C2-C763F89843AA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7B99AF04-7E67-46AB-BA88-8CDB214FB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0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7BA514-23FC-4FB6-A1E1-C6AEFEE00DF5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5003459-C209-4560-B440-49D73EEA4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41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13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49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5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03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75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34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39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56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03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01D1-B31C-40BC-86D0-2399BCFA904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8.4.2019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CD2D-61F3-4D09-860A-84394924DAF6}" type="slidenum">
              <a:rPr lang="fi-FI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1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F0687C6-651D-4342-BEBA-7468F0CE9F68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285D3A0-F1CD-41CE-9ECD-7999AF4AB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05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93" r:id="rId3"/>
    <p:sldLayoutId id="2147483694" r:id="rId4"/>
    <p:sldLayoutId id="2147483698" r:id="rId5"/>
    <p:sldLayoutId id="2147483699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  <p:sldLayoutId id="2147483692" r:id="rId8"/>
    <p:sldLayoutId id="2147483700" r:id="rId9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E3401D1-B31C-40BC-86D0-2399BCFA904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85800"/>
              <a:t>8.4.2019</a:t>
            </a:fld>
            <a:endParaRPr lang="fi-FI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D01CD2D-61F3-4D09-860A-84394924DAF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7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600" dirty="0" smtClean="0"/>
              <a:t>Perusopetuksen laatukysely 2019 </a:t>
            </a:r>
            <a:br>
              <a:rPr lang="fi-FI" sz="3600" dirty="0" smtClean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noProof="0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4" b="16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578459"/>
              </p:ext>
            </p:extLst>
          </p:nvPr>
        </p:nvGraphicFramePr>
        <p:xfrm>
          <a:off x="426632" y="285492"/>
          <a:ext cx="8377126" cy="446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uora yhdysviiva 2"/>
          <p:cNvCxnSpPr/>
          <p:nvPr/>
        </p:nvCxnSpPr>
        <p:spPr>
          <a:xfrm>
            <a:off x="2407299" y="1617306"/>
            <a:ext cx="5704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/>
          <p:cNvSpPr txBox="1"/>
          <p:nvPr/>
        </p:nvSpPr>
        <p:spPr>
          <a:xfrm>
            <a:off x="116900" y="1312506"/>
            <a:ext cx="1598054" cy="861774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++++++++++++++++++++</a:t>
            </a:r>
          </a:p>
          <a:p>
            <a:r>
              <a:rPr lang="fi-FI" sz="1000" dirty="0" smtClean="0"/>
              <a:t>Huoltajien arvio pysynyt ennallaan, kaikissa muissa vastaajaryhmissä tilanne on parantunut entisestään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6065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785839"/>
              </p:ext>
            </p:extLst>
          </p:nvPr>
        </p:nvGraphicFramePr>
        <p:xfrm>
          <a:off x="301557" y="136187"/>
          <a:ext cx="8540886" cy="487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uora yhdysviiva 2"/>
          <p:cNvCxnSpPr/>
          <p:nvPr/>
        </p:nvCxnSpPr>
        <p:spPr>
          <a:xfrm>
            <a:off x="2407299" y="1841238"/>
            <a:ext cx="5704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1"/>
          <p:cNvSpPr txBox="1"/>
          <p:nvPr/>
        </p:nvSpPr>
        <p:spPr>
          <a:xfrm>
            <a:off x="144558" y="2074737"/>
            <a:ext cx="1141578" cy="707886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 smtClean="0"/>
              <a:t>Kysymyksen asettelu muuttunut vuodesta 2017 </a:t>
            </a:r>
          </a:p>
        </p:txBody>
      </p:sp>
    </p:spTree>
    <p:extLst>
      <p:ext uri="{BB962C8B-B14F-4D97-AF65-F5344CB8AC3E}">
        <p14:creationId xmlns:p14="http://schemas.microsoft.com/office/powerpoint/2010/main" val="16374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847295"/>
              </p:ext>
            </p:extLst>
          </p:nvPr>
        </p:nvGraphicFramePr>
        <p:xfrm>
          <a:off x="336819" y="280515"/>
          <a:ext cx="8505623" cy="460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6900" y="1312506"/>
            <a:ext cx="1598054" cy="861774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++++++++++++++++++++</a:t>
            </a:r>
          </a:p>
          <a:p>
            <a:r>
              <a:rPr lang="fi-FI" sz="1000" dirty="0" smtClean="0"/>
              <a:t>Henkilöstön arvio pysynyt ennallaan, kaikissa muissa vastaajaryhmissä tilanne on parantunut entisestään</a:t>
            </a:r>
            <a:endParaRPr lang="fi-FI" sz="1000" dirty="0"/>
          </a:p>
        </p:txBody>
      </p:sp>
      <p:cxnSp>
        <p:nvCxnSpPr>
          <p:cNvPr id="5" name="Suora yhdysviiva 4"/>
          <p:cNvCxnSpPr/>
          <p:nvPr/>
        </p:nvCxnSpPr>
        <p:spPr>
          <a:xfrm>
            <a:off x="2320212" y="1729270"/>
            <a:ext cx="6058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719920"/>
              </p:ext>
            </p:extLst>
          </p:nvPr>
        </p:nvGraphicFramePr>
        <p:xfrm>
          <a:off x="473140" y="306323"/>
          <a:ext cx="8216770" cy="452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uora yhdysviiva 2"/>
          <p:cNvCxnSpPr/>
          <p:nvPr/>
        </p:nvCxnSpPr>
        <p:spPr>
          <a:xfrm>
            <a:off x="2270448" y="1598641"/>
            <a:ext cx="6058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811928"/>
              </p:ext>
            </p:extLst>
          </p:nvPr>
        </p:nvGraphicFramePr>
        <p:xfrm>
          <a:off x="505838" y="515566"/>
          <a:ext cx="8009512" cy="422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6900" y="1312506"/>
            <a:ext cx="1598054" cy="861774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++++++++++++++++++++</a:t>
            </a:r>
          </a:p>
          <a:p>
            <a:r>
              <a:rPr lang="fi-FI" sz="1000" dirty="0" smtClean="0"/>
              <a:t>Henkilöstön arvio pysynyt ennallaan, kaikissa muissa vastaajaryhmissä tilanne on parantunut entisestään</a:t>
            </a:r>
            <a:endParaRPr lang="fi-FI" sz="1000" dirty="0"/>
          </a:p>
        </p:txBody>
      </p:sp>
      <p:cxnSp>
        <p:nvCxnSpPr>
          <p:cNvPr id="4" name="Suora yhdysviiva 3"/>
          <p:cNvCxnSpPr/>
          <p:nvPr/>
        </p:nvCxnSpPr>
        <p:spPr>
          <a:xfrm>
            <a:off x="2214467" y="1729270"/>
            <a:ext cx="6058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3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076376"/>
              </p:ext>
            </p:extLst>
          </p:nvPr>
        </p:nvGraphicFramePr>
        <p:xfrm>
          <a:off x="239543" y="270787"/>
          <a:ext cx="8593172" cy="461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6900" y="1312506"/>
            <a:ext cx="1598054" cy="861774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Oppilaan kokemukset tuen saamisesta eivät ole parantuneet. Sen sijaan henkilöstön ja huoltajien on.</a:t>
            </a:r>
            <a:endParaRPr lang="fi-FI" sz="1000" dirty="0"/>
          </a:p>
        </p:txBody>
      </p:sp>
      <p:cxnSp>
        <p:nvCxnSpPr>
          <p:cNvPr id="5" name="Suora yhdysviiva 4"/>
          <p:cNvCxnSpPr/>
          <p:nvPr/>
        </p:nvCxnSpPr>
        <p:spPr>
          <a:xfrm>
            <a:off x="2002971" y="1629743"/>
            <a:ext cx="6058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110814"/>
              </p:ext>
            </p:extLst>
          </p:nvPr>
        </p:nvGraphicFramePr>
        <p:xfrm>
          <a:off x="236764" y="231678"/>
          <a:ext cx="8484248" cy="431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5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758858"/>
              </p:ext>
            </p:extLst>
          </p:nvPr>
        </p:nvGraphicFramePr>
        <p:xfrm>
          <a:off x="486383" y="525294"/>
          <a:ext cx="8028967" cy="410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6900" y="1312506"/>
            <a:ext cx="1598054" cy="861774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 smtClean="0"/>
              <a:t>++++++++++++++++++++</a:t>
            </a:r>
          </a:p>
          <a:p>
            <a:r>
              <a:rPr lang="fi-FI" sz="1000" dirty="0" smtClean="0"/>
              <a:t>Henkilöstön arvio pysynyt ennallaan, kaikissa muissa vastaajaryhmissä tilanne on parantunut entisestään</a:t>
            </a:r>
            <a:endParaRPr lang="fi-FI" sz="1000" dirty="0"/>
          </a:p>
        </p:txBody>
      </p:sp>
      <p:cxnSp>
        <p:nvCxnSpPr>
          <p:cNvPr id="5" name="Suora yhdysviiva 4"/>
          <p:cNvCxnSpPr/>
          <p:nvPr/>
        </p:nvCxnSpPr>
        <p:spPr>
          <a:xfrm>
            <a:off x="2065176" y="1517776"/>
            <a:ext cx="6058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270972"/>
              </p:ext>
            </p:extLst>
          </p:nvPr>
        </p:nvGraphicFramePr>
        <p:xfrm>
          <a:off x="414641" y="387518"/>
          <a:ext cx="8408345" cy="436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uora yhdysviiva 2"/>
          <p:cNvCxnSpPr/>
          <p:nvPr/>
        </p:nvCxnSpPr>
        <p:spPr>
          <a:xfrm>
            <a:off x="2313992" y="1884779"/>
            <a:ext cx="6058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/>
          <p:cNvSpPr txBox="1"/>
          <p:nvPr/>
        </p:nvSpPr>
        <p:spPr>
          <a:xfrm>
            <a:off x="273698" y="1561322"/>
            <a:ext cx="1250302" cy="707886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Liikkuva koulu tarjonnut mahdollisuuksia koulupäivän aikana?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9057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001057"/>
              </p:ext>
            </p:extLst>
          </p:nvPr>
        </p:nvGraphicFramePr>
        <p:xfrm>
          <a:off x="414642" y="465341"/>
          <a:ext cx="8048422" cy="420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233916" y="908180"/>
            <a:ext cx="1277643" cy="553998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Uusi osa-alue -&gt; aikaisempia tietoja ei ole saatavilla</a:t>
            </a:r>
            <a:endParaRPr lang="fi-FI" sz="1000" dirty="0"/>
          </a:p>
        </p:txBody>
      </p:sp>
      <p:cxnSp>
        <p:nvCxnSpPr>
          <p:cNvPr id="5" name="Suora yhdysviiva 4"/>
          <p:cNvCxnSpPr/>
          <p:nvPr/>
        </p:nvCxnSpPr>
        <p:spPr>
          <a:xfrm>
            <a:off x="2090058" y="2021628"/>
            <a:ext cx="6058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84910" y="940311"/>
            <a:ext cx="7905941" cy="3512558"/>
          </a:xfrm>
        </p:spPr>
        <p:txBody>
          <a:bodyPr/>
          <a:lstStyle/>
          <a:p>
            <a:r>
              <a:rPr lang="fi-FI" dirty="0" smtClean="0"/>
              <a:t>Kyselyn taustatietoja</a:t>
            </a:r>
            <a:endParaRPr lang="fi-FI" noProof="0" dirty="0" smtClean="0"/>
          </a:p>
          <a:p>
            <a:pPr lvl="1"/>
            <a:r>
              <a:rPr lang="fi-FI" sz="1400" noProof="0" dirty="0" smtClean="0"/>
              <a:t>Kyselyyn vastanneet</a:t>
            </a:r>
          </a:p>
          <a:p>
            <a:r>
              <a:rPr lang="fi-FI" dirty="0" smtClean="0"/>
              <a:t>Kyselyn tulokset 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Koulun johtaminen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Henkilöstö ja talous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Opetussuunnitelman ja lukuvuosisuunnitelman ohjaava vaikutus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Opetus ja opetusjärjestelyt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Oppimisen, kasvun ja hyvinvoinnin tuki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Osallisuus ja vaikuttaminen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Kodin ja koulun yhteistyö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Harrastetoiminta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Fyysinen oppimisympäristö</a:t>
            </a:r>
          </a:p>
          <a:p>
            <a:pPr lvl="1">
              <a:lnSpc>
                <a:spcPct val="100000"/>
              </a:lnSpc>
            </a:pPr>
            <a:r>
              <a:rPr lang="fi-FI" sz="1400" dirty="0" smtClean="0"/>
              <a:t>FIILISMITTARIT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911" y="163962"/>
            <a:ext cx="7412952" cy="643232"/>
          </a:xfrm>
        </p:spPr>
        <p:txBody>
          <a:bodyPr/>
          <a:lstStyle/>
          <a:p>
            <a:r>
              <a:rPr lang="fi-FI" noProof="0" dirty="0" smtClean="0"/>
              <a:t>Sisältö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985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3016" y="54129"/>
            <a:ext cx="7497027" cy="907335"/>
          </a:xfrm>
        </p:spPr>
        <p:txBody>
          <a:bodyPr/>
          <a:lstStyle/>
          <a:p>
            <a:r>
              <a:rPr lang="fi-FI" sz="2400" dirty="0" smtClean="0"/>
              <a:t>TOP5 Henkilöstö, kaikki väittämät, skaala 1-4</a:t>
            </a:r>
            <a:endParaRPr lang="fi-FI" sz="2400" noProof="0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53225"/>
              </p:ext>
            </p:extLst>
          </p:nvPr>
        </p:nvGraphicFramePr>
        <p:xfrm>
          <a:off x="623016" y="1149723"/>
          <a:ext cx="7652969" cy="322243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90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49">
                <a:tc>
                  <a:txBody>
                    <a:bodyPr/>
                    <a:lstStyle/>
                    <a:p>
                      <a:pPr marL="0" indent="0" algn="ctr"/>
                      <a:r>
                        <a:rPr lang="fi-FI" dirty="0" smtClean="0"/>
                        <a:t>Parhaimmat</a:t>
                      </a:r>
                      <a:r>
                        <a:rPr lang="fi-FI" baseline="0" dirty="0" smtClean="0"/>
                        <a:t> tulokset (ka)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Heikoimmat tulokset</a:t>
                      </a:r>
                      <a:r>
                        <a:rPr lang="fi-FI" baseline="0" dirty="0" smtClean="0"/>
                        <a:t> (ka</a:t>
                      </a:r>
                      <a:r>
                        <a:rPr lang="fi-FI" dirty="0" smtClean="0"/>
                        <a:t>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674">
                <a:tc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/>
                        <a:t>Ilmoitan</a:t>
                      </a:r>
                      <a:r>
                        <a:rPr lang="fi-FI" sz="1200" baseline="0" dirty="0" smtClean="0"/>
                        <a:t> välittömästi havaitsemistani oppimisympäristön epäkohdista esim. rehtorille tai kiinteistönhoitajalle. (</a:t>
                      </a:r>
                      <a:r>
                        <a:rPr lang="fi-FI" sz="1200" b="1" dirty="0" smtClean="0"/>
                        <a:t>3,65)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/>
                        <a:t>Ymmärrän opetussuunnitelman merkityksen työssäni (</a:t>
                      </a:r>
                      <a:r>
                        <a:rPr lang="fi-FI" sz="1200" b="1" baseline="0" dirty="0" smtClean="0"/>
                        <a:t>2019: 3,64 </a:t>
                      </a:r>
                      <a:r>
                        <a:rPr lang="fi-FI" sz="1200" baseline="0" dirty="0" smtClean="0"/>
                        <a:t>/ 2017: </a:t>
                      </a:r>
                      <a:r>
                        <a:rPr lang="fi-FI" sz="1200" dirty="0" smtClean="0"/>
                        <a:t>3,63)</a:t>
                      </a:r>
                      <a:endParaRPr lang="fi-FI" sz="1200" baseline="0" dirty="0" smtClean="0"/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/>
                        <a:t>Ymmärrän lukuvuosisuunnitelman merkityksen työssäni. (</a:t>
                      </a:r>
                      <a:r>
                        <a:rPr lang="fi-FI" sz="1200" b="1" dirty="0" smtClean="0"/>
                        <a:t>2019: 3,59 </a:t>
                      </a:r>
                      <a:r>
                        <a:rPr lang="fi-FI" sz="1200" dirty="0" smtClean="0"/>
                        <a:t>/ 2017: 3,60)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dirty="0" smtClean="0"/>
                        <a:t>Koulumme</a:t>
                      </a:r>
                      <a:r>
                        <a:rPr lang="fi-FI" sz="1200" baseline="0" dirty="0" smtClean="0"/>
                        <a:t> oppilaskunnan hallitus toimii aktiivisesti. (</a:t>
                      </a:r>
                      <a:r>
                        <a:rPr lang="fi-FI" sz="1200" b="1" baseline="0" dirty="0" smtClean="0"/>
                        <a:t>2019: 3,56 </a:t>
                      </a:r>
                      <a:r>
                        <a:rPr lang="fi-FI" sz="1200" baseline="0" dirty="0" smtClean="0"/>
                        <a:t>/ 2017: 3,54)</a:t>
                      </a:r>
                      <a:endParaRPr lang="fi-FI" sz="1200" dirty="0" smtClean="0"/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/>
                        <a:t>Koulussamme on hyvät turvallisuutta edistävät säännöt ja suunnitelmat (esim. järjestyssäännöt, turvallisuussuunnitelma, kiusaamisen ehkäisysuunnitelma). (</a:t>
                      </a:r>
                      <a:r>
                        <a:rPr lang="fi-FI" sz="1200" b="1" dirty="0" smtClean="0"/>
                        <a:t>3,47</a:t>
                      </a:r>
                      <a:r>
                        <a:rPr lang="fi-FI" sz="1200" b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dirty="0" smtClean="0"/>
                        <a:t>Huoltajat osallistuvat koulun lukuvuoden</a:t>
                      </a:r>
                      <a:r>
                        <a:rPr lang="fi-FI" sz="1200" baseline="0" dirty="0" smtClean="0"/>
                        <a:t> suunnitteluun</a:t>
                      </a:r>
                      <a:r>
                        <a:rPr lang="fi-FI" sz="1200" dirty="0" smtClean="0"/>
                        <a:t>. (</a:t>
                      </a:r>
                      <a:r>
                        <a:rPr lang="fi-FI" sz="1200" b="1" dirty="0" smtClean="0"/>
                        <a:t>2019: 2,24</a:t>
                      </a:r>
                      <a:r>
                        <a:rPr lang="fi-FI" sz="1200" b="1" baseline="0" dirty="0" smtClean="0"/>
                        <a:t> </a:t>
                      </a:r>
                      <a:r>
                        <a:rPr lang="fi-FI" sz="1200" dirty="0" smtClean="0"/>
                        <a:t>/ 2017: 2,2)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dirty="0" smtClean="0"/>
                        <a:t>Huoltajat osallistuvat aktiivisesti koulumme toimintaan.(</a:t>
                      </a:r>
                      <a:r>
                        <a:rPr lang="fi-FI" sz="1200" b="1" dirty="0" smtClean="0"/>
                        <a:t>2019: 2,55 </a:t>
                      </a:r>
                      <a:r>
                        <a:rPr lang="fi-FI" sz="1200" dirty="0" smtClean="0"/>
                        <a:t>/ 2017: 2,52)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/>
                        <a:t>Henkilöstö tietää mistä</a:t>
                      </a:r>
                      <a:r>
                        <a:rPr lang="fi-FI" sz="1200" baseline="0" dirty="0" smtClean="0"/>
                        <a:t> koulumme taloudelliset resurssit koostuvat. (</a:t>
                      </a:r>
                      <a:r>
                        <a:rPr lang="fi-FI" sz="1200" b="1" baseline="0" dirty="0" smtClean="0"/>
                        <a:t>2,66</a:t>
                      </a:r>
                      <a:r>
                        <a:rPr lang="fi-FI" sz="1200" b="0" baseline="0" dirty="0" smtClean="0"/>
                        <a:t>)</a:t>
                      </a:r>
                      <a:endParaRPr lang="fi-FI" sz="1200" b="0" dirty="0" smtClean="0"/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/>
                        <a:t>Koulumme</a:t>
                      </a:r>
                      <a:r>
                        <a:rPr lang="fi-FI" sz="1200" baseline="0" dirty="0" smtClean="0"/>
                        <a:t> henkilöstön määrä vastaa toiminnan tarpeita. (</a:t>
                      </a:r>
                      <a:r>
                        <a:rPr lang="fi-FI" sz="1200" b="1" baseline="0" dirty="0" smtClean="0"/>
                        <a:t>2,70</a:t>
                      </a:r>
                      <a:r>
                        <a:rPr lang="fi-FI" sz="1200" b="0" baseline="0" dirty="0" smtClean="0"/>
                        <a:t>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baseline="0" dirty="0" smtClean="0"/>
                        <a:t>Oppilaat osallistuvat koulun lukuvuoden suunnitteluun (2019: </a:t>
                      </a:r>
                      <a:r>
                        <a:rPr lang="fi-FI" sz="1200" b="1" baseline="0" dirty="0" smtClean="0"/>
                        <a:t>2,72 </a:t>
                      </a:r>
                      <a:r>
                        <a:rPr lang="fi-FI" sz="1200" b="0" baseline="0" dirty="0" smtClean="0"/>
                        <a:t>/ 2017 2,5)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fi-FI" sz="1200" dirty="0" smtClean="0"/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3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719417" y="73958"/>
            <a:ext cx="7357692" cy="658907"/>
          </a:xfrm>
        </p:spPr>
        <p:txBody>
          <a:bodyPr/>
          <a:lstStyle/>
          <a:p>
            <a:r>
              <a:rPr lang="fi-FI" sz="2400" dirty="0" smtClean="0"/>
              <a:t>TOP5 Huoltajat, kaikki väittämät, skaala 1-4</a:t>
            </a:r>
            <a:endParaRPr lang="fi-FI" sz="2400" noProof="0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43929"/>
              </p:ext>
            </p:extLst>
          </p:nvPr>
        </p:nvGraphicFramePr>
        <p:xfrm>
          <a:off x="719417" y="894229"/>
          <a:ext cx="7396669" cy="379671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8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39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Parhaimmat</a:t>
                      </a:r>
                      <a:r>
                        <a:rPr lang="fi-FI" baseline="0" dirty="0" smtClean="0"/>
                        <a:t> tulokset</a:t>
                      </a:r>
                      <a:r>
                        <a:rPr lang="fi-FI" dirty="0" smtClean="0"/>
                        <a:t> (ka)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aseline="0" dirty="0" smtClean="0"/>
                        <a:t>Heikoimmat tulokset </a:t>
                      </a:r>
                      <a:r>
                        <a:rPr lang="fi-FI" dirty="0" smtClean="0"/>
                        <a:t>(ka)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957">
                <a:tc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/>
                        <a:t>Osallistun lapseni oppimisen tuen suunnitteluun tarvittaessa.</a:t>
                      </a:r>
                      <a:r>
                        <a:rPr lang="fi-FI" sz="1200" baseline="0" dirty="0" smtClean="0"/>
                        <a:t> (2019: </a:t>
                      </a:r>
                      <a:r>
                        <a:rPr lang="fi-FI" sz="1200" b="1" dirty="0" smtClean="0"/>
                        <a:t>3,</a:t>
                      </a:r>
                      <a:r>
                        <a:rPr lang="fi-FI" sz="1200" b="1" baseline="0" dirty="0" smtClean="0"/>
                        <a:t>58 </a:t>
                      </a:r>
                      <a:r>
                        <a:rPr lang="fi-FI" sz="1200" dirty="0" smtClean="0"/>
                        <a:t>/</a:t>
                      </a:r>
                      <a:r>
                        <a:rPr lang="fi-FI" sz="1200" baseline="0" dirty="0" smtClean="0"/>
                        <a:t> 2017: 2,97)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baseline="0" dirty="0" smtClean="0"/>
                        <a:t>Koulun johto kommunikoi asiallisesti. (</a:t>
                      </a:r>
                      <a:r>
                        <a:rPr lang="fi-FI" sz="1200" b="1" baseline="0" dirty="0" smtClean="0"/>
                        <a:t>3,56</a:t>
                      </a:r>
                      <a:r>
                        <a:rPr lang="fi-FI" sz="1200" b="0" baseline="0" dirty="0" smtClean="0"/>
                        <a:t>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b="0" baseline="0" dirty="0" smtClean="0"/>
                        <a:t>Lapseni lähtee mielellään kouluun. (</a:t>
                      </a:r>
                      <a:r>
                        <a:rPr lang="fi-FI" sz="1200" b="1" baseline="0" dirty="0" smtClean="0"/>
                        <a:t>3,46</a:t>
                      </a:r>
                      <a:r>
                        <a:rPr lang="fi-FI" sz="1200" b="0" baseline="0" dirty="0" smtClean="0"/>
                        <a:t>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b="0" dirty="0" smtClean="0"/>
                        <a:t>Lapseni koulussa käytetään tieto- ja viestintätekniikkaa oppimisen apuna. (</a:t>
                      </a:r>
                      <a:r>
                        <a:rPr lang="fi-FI" sz="1200" b="1" dirty="0" smtClean="0"/>
                        <a:t>3,45</a:t>
                      </a:r>
                      <a:r>
                        <a:rPr lang="fi-FI" sz="1200" b="0" dirty="0" smtClean="0"/>
                        <a:t>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dirty="0" smtClean="0"/>
                        <a:t>Koulun johto tiedottaa riittävästi asioista. (</a:t>
                      </a:r>
                      <a:r>
                        <a:rPr lang="fi-FI" sz="1200" b="1" dirty="0" smtClean="0"/>
                        <a:t>3,45</a:t>
                      </a:r>
                      <a:r>
                        <a:rPr lang="fi-FI" sz="1200" b="0" dirty="0" smtClean="0"/>
                        <a:t>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dirty="0" smtClean="0"/>
                        <a:t>Ilmoitan koulussa havaitsemistani epäkohdista</a:t>
                      </a:r>
                      <a:r>
                        <a:rPr lang="fi-FI" sz="1200" baseline="0" dirty="0" smtClean="0"/>
                        <a:t> esim. rehtorille tai opettajalle. (</a:t>
                      </a:r>
                      <a:r>
                        <a:rPr lang="fi-FI" sz="1200" b="1" baseline="0" dirty="0" smtClean="0"/>
                        <a:t>3,45</a:t>
                      </a:r>
                      <a:r>
                        <a:rPr lang="fi-FI" sz="1200" b="0" baseline="0" dirty="0" smtClean="0"/>
                        <a:t>)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Väittämä uudessa muodossa vuoden 2019 kyselyssä: vuoden 2019 versio / vuoden 2017 versio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fi-FI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/>
                        <a:t>Lapseni osallistuu koulun harrastetoimintaan. (2019: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="1" dirty="0" smtClean="0"/>
                        <a:t>2,18 </a:t>
                      </a:r>
                      <a:r>
                        <a:rPr lang="fi-FI" sz="1200" baseline="0" dirty="0" smtClean="0"/>
                        <a:t>/ 2017:</a:t>
                      </a:r>
                      <a:r>
                        <a:rPr lang="fi-FI" sz="1200" dirty="0" smtClean="0"/>
                        <a:t> 1,99)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dirty="0" smtClean="0"/>
                        <a:t>Huoltajille on tarjottu mahdollisuutta olla mukana lukuvuoden</a:t>
                      </a:r>
                      <a:r>
                        <a:rPr lang="fi-FI" sz="1200" baseline="0" dirty="0" smtClean="0"/>
                        <a:t> suunnittelussa. / </a:t>
                      </a:r>
                      <a:r>
                        <a:rPr lang="fi-FI" sz="1200" baseline="0" dirty="0" smtClean="0">
                          <a:solidFill>
                            <a:schemeClr val="tx1"/>
                          </a:solidFill>
                        </a:rPr>
                        <a:t>Minulla on mahdollisuus olla mukana lukuvuosisuunnitelmatyössä. * (2019: </a:t>
                      </a:r>
                      <a:r>
                        <a:rPr lang="fi-FI" sz="1200" b="1" baseline="0" dirty="0" smtClean="0">
                          <a:solidFill>
                            <a:schemeClr val="tx1"/>
                          </a:solidFill>
                        </a:rPr>
                        <a:t>2,41 </a:t>
                      </a:r>
                      <a:r>
                        <a:rPr lang="fi-FI" sz="1200" baseline="0" dirty="0" smtClean="0">
                          <a:solidFill>
                            <a:schemeClr val="tx1"/>
                          </a:solidFill>
                        </a:rPr>
                        <a:t>/ 2017: 2,2)</a:t>
                      </a:r>
                      <a:endParaRPr lang="fi-FI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Osallistun</a:t>
                      </a:r>
                      <a:r>
                        <a:rPr lang="fi-FI" sz="1200" baseline="0" dirty="0" smtClean="0">
                          <a:solidFill>
                            <a:schemeClr val="tx1"/>
                          </a:solidFill>
                        </a:rPr>
                        <a:t> aktiivisesti koulun toimintaan. / Osallistun aktiivisesti koko koulua koskevaan toimintaan. (esim. vanhempainillat, vanhempainyhdistyksen toiminta). *  </a:t>
                      </a:r>
                      <a:r>
                        <a:rPr lang="fi-FI" sz="1200" baseline="0" dirty="0" smtClean="0"/>
                        <a:t>(2019: </a:t>
                      </a:r>
                      <a:r>
                        <a:rPr lang="fi-FI" sz="1200" b="1" baseline="0" dirty="0" smtClean="0"/>
                        <a:t>2,56 </a:t>
                      </a:r>
                      <a:r>
                        <a:rPr lang="fi-FI" sz="1200" baseline="0" dirty="0" smtClean="0"/>
                        <a:t>/ 2017: 2,75)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dirty="0" smtClean="0"/>
                        <a:t>Saan tietoa</a:t>
                      </a:r>
                      <a:r>
                        <a:rPr lang="fi-FI" sz="1200" baseline="0" dirty="0" smtClean="0"/>
                        <a:t> opettajilta lapseni vahvuuksista ja kehittymistavoitteista. (2019: </a:t>
                      </a:r>
                      <a:r>
                        <a:rPr lang="fi-FI" sz="1200" b="1" dirty="0" smtClean="0"/>
                        <a:t>2,93 </a:t>
                      </a:r>
                      <a:r>
                        <a:rPr lang="fi-FI" sz="1200" dirty="0" smtClean="0"/>
                        <a:t>/ 2017: 2,89)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/>
                        <a:t>Koulun harrastetoiminnan tarjonta on monipuolista. (2019: </a:t>
                      </a:r>
                      <a:r>
                        <a:rPr lang="fi-FI" sz="1200" b="1" baseline="0" dirty="0" smtClean="0"/>
                        <a:t>2,93</a:t>
                      </a:r>
                      <a:r>
                        <a:rPr lang="fi-FI" sz="1200" b="0" baseline="0" dirty="0" smtClean="0"/>
                        <a:t> / 2017: 2,8)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0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" y="47066"/>
            <a:ext cx="8816076" cy="605116"/>
          </a:xfrm>
        </p:spPr>
        <p:txBody>
          <a:bodyPr/>
          <a:lstStyle/>
          <a:p>
            <a:pPr algn="ctr"/>
            <a:r>
              <a:rPr lang="fi-FI" sz="2400" dirty="0" smtClean="0"/>
              <a:t>TOP5 Oppilaat 1.-4. </a:t>
            </a:r>
            <a:r>
              <a:rPr lang="fi-FI" sz="2400" dirty="0" err="1" smtClean="0"/>
              <a:t>lk</a:t>
            </a:r>
            <a:r>
              <a:rPr lang="fi-FI" sz="2400" dirty="0" smtClean="0"/>
              <a:t>, kaikki väittämät, skaala 1-4</a:t>
            </a:r>
            <a:endParaRPr lang="fi-FI" sz="2400" noProof="0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98397"/>
              </p:ext>
            </p:extLst>
          </p:nvPr>
        </p:nvGraphicFramePr>
        <p:xfrm>
          <a:off x="638175" y="759759"/>
          <a:ext cx="7604872" cy="4114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58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7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Parhaimmat tulokset (ka)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Heikoimmat tulokset (ka)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52">
                <a:tc>
                  <a:txBody>
                    <a:bodyPr/>
                    <a:lstStyle/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Koulussamme on hyvä rehtori. (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3,77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Opettajani ja vanhempani yhteistyö toimii hyvin. / Opettajani ja vanhempani yhteistyö auttaa minua koulutyössä. *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3,55)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Minua autetaan koulussa, jos tarvitsen apua. 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3,68 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2017: 3,66)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Koulumme sisätilat ovat turvalliset. (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3,68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Käytämme koulussa tietokonetta tai esim. </a:t>
                      </a:r>
                      <a:r>
                        <a:rPr kumimoji="0" lang="fi-F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pädiä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/ Opin koulussa käyttämällä tietokonetta. *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3,65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3,34)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Väittämä uudessa muodossa vuoden 2019 kyselyssä: vuoden 2019 versio / vuoden 2017 versio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fi-FI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Tiedän, kuka on koulumme koulupsykologi tai koulukuraattori. / Pääsen koulupsykologille tai kuraattorille tarvittaessa. *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2,62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3,43)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Oppitunneilla on hyvä työrauha. / Oppitunneilla on hyvä tehdä töitä, koska on tarpeeksi rauhallista. *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2,86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2,82 )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Osallistun mielelläni kerhotoimintaan.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2,97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2,95)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Suunnittelemme ja toteutamme yhdessä koko koulun toimintaa.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3,05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3,00)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Opettaja kysyy oppilailta, millaisia asioita (esim. retkiä, kerhoja, juhlia, tapahtumia) he koulutyöhön toivovat. / Opettaja kysyy oppilailta, millaisia tapahtumia (esim. juhlia ja toimintapäiviä) he toivovat kouluun. *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3,13)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fi-FI" sz="12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8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36028" y="141194"/>
            <a:ext cx="7572612" cy="679077"/>
          </a:xfrm>
        </p:spPr>
        <p:txBody>
          <a:bodyPr/>
          <a:lstStyle/>
          <a:p>
            <a:pPr algn="ctr"/>
            <a:r>
              <a:rPr lang="fi-FI" sz="2400" dirty="0" smtClean="0"/>
              <a:t>TOP5 Oppilaat 5.-9. </a:t>
            </a:r>
            <a:r>
              <a:rPr lang="fi-FI" sz="2400" dirty="0" err="1" smtClean="0"/>
              <a:t>lk</a:t>
            </a:r>
            <a:r>
              <a:rPr lang="fi-FI" sz="2400" dirty="0" smtClean="0"/>
              <a:t>, kaikki väittämät, skaala 1-4</a:t>
            </a:r>
            <a:endParaRPr lang="fi-FI" sz="2400" noProof="0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31574"/>
              </p:ext>
            </p:extLst>
          </p:nvPr>
        </p:nvGraphicFramePr>
        <p:xfrm>
          <a:off x="699246" y="1190066"/>
          <a:ext cx="7550525" cy="3314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92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225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Parhaimmat</a:t>
                      </a:r>
                      <a:r>
                        <a:rPr lang="fi-FI" baseline="0" dirty="0" smtClean="0"/>
                        <a:t> tulokset</a:t>
                      </a:r>
                      <a:r>
                        <a:rPr lang="fi-FI" dirty="0" smtClean="0"/>
                        <a:t> (ka)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aseline="0" dirty="0" smtClean="0"/>
                        <a:t>Heikoimmat tulokset (ka</a:t>
                      </a:r>
                      <a:r>
                        <a:rPr lang="fi-FI" dirty="0" smtClean="0"/>
                        <a:t>)</a:t>
                      </a:r>
                      <a:r>
                        <a:rPr lang="fi-F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i-FI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455">
                <a:tc>
                  <a:txBody>
                    <a:bodyPr/>
                    <a:lstStyle/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Toimin järjestyssääntöjen mukaan. (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3,43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Tunnen oloni koulussa turvalliseksi.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3,38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3,38)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Koulumme sisätilat ovat turvalliset. (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3,36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Oppitunneilla on sopiva määrä oppilaita.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3,36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3,33)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Saan koulussa apua tarvittaessa.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3,34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3,32)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Väittämä uudessa muodossa vuoden 2019 kyselyssä: vuoden 2019 versio / vuoden 2017 versio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Osallistun mielelläni kerhotoimintaan.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2,04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2,16)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Minulla on mahdollisuus osallistua lukuvuoden suunnitteluun. / Minulla on mahdollisuus vaikuttaa koulumme lukuvuosisuunnitelman sisältöön. *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2,35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2,00)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Suunnittelemme ja toteutamme yhdessä koko koulun toimintaa.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2,56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2,52)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Oppitunneilla on hyvä työrauha.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2,67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2,65)</a:t>
                      </a: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Opettajat kysyvät mielipiteitäni koulunkäyntiäni koskevista asioista. (2019: </a:t>
                      </a:r>
                      <a:r>
                        <a:rPr kumimoji="0" lang="fi-F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2,66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2017: 2,67)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8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b="1" dirty="0"/>
              <a:t>FIILISMITTARIT: Arvioi kouluarvosanalla 4-10, miten hyvin viihdyt koulussa.</a:t>
            </a:r>
            <a:endParaRPr lang="fi-FI" b="1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66689"/>
              </p:ext>
            </p:extLst>
          </p:nvPr>
        </p:nvGraphicFramePr>
        <p:xfrm>
          <a:off x="628649" y="1268016"/>
          <a:ext cx="8171591" cy="228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9681"/>
              </p:ext>
            </p:extLst>
          </p:nvPr>
        </p:nvGraphicFramePr>
        <p:xfrm>
          <a:off x="1441498" y="3726478"/>
          <a:ext cx="6096000" cy="111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2019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2017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Oppilaat</a:t>
                      </a:r>
                      <a:r>
                        <a:rPr lang="fi-FI" baseline="0" dirty="0" smtClean="0"/>
                        <a:t> 1.-4. 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>
                          <a:solidFill>
                            <a:srgbClr val="FF0000"/>
                          </a:solidFill>
                        </a:rPr>
                        <a:t>8,74</a:t>
                      </a:r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8,89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Oppilaat 5.-9.</a:t>
                      </a:r>
                      <a:r>
                        <a:rPr lang="fi-FI" baseline="0" dirty="0" smtClean="0"/>
                        <a:t> 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>
                          <a:solidFill>
                            <a:srgbClr val="FF0000"/>
                          </a:solidFill>
                        </a:rPr>
                        <a:t>7,84</a:t>
                      </a:r>
                      <a:endParaRPr lang="fi-F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7,99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02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Perusopetuksen keihäänkärjet 2017-2018</a:t>
            </a:r>
            <a:r>
              <a:rPr lang="fi-FI" dirty="0" smtClean="0">
                <a:solidFill>
                  <a:schemeClr val="bg1"/>
                </a:solidFill>
              </a:rPr>
              <a:t/>
            </a:r>
            <a:br>
              <a:rPr lang="fi-FI" dirty="0" smtClean="0">
                <a:solidFill>
                  <a:schemeClr val="bg1"/>
                </a:solidFill>
              </a:rPr>
            </a:br>
            <a:endParaRPr lang="fi-FI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noProof="0" dirty="0"/>
              <a:t>3</a:t>
            </a:r>
            <a:r>
              <a:rPr lang="fi-FI" noProof="0" dirty="0" smtClean="0"/>
              <a:t>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948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9721" y="1866637"/>
            <a:ext cx="7768141" cy="1923393"/>
          </a:xfrm>
        </p:spPr>
        <p:txBody>
          <a:bodyPr/>
          <a:lstStyle/>
          <a:p>
            <a:pPr marL="0" indent="0">
              <a:buNone/>
            </a:pPr>
            <a:endParaRPr lang="fi-FI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6658" y="283780"/>
            <a:ext cx="8100743" cy="832420"/>
          </a:xfrm>
        </p:spPr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noProof="0" dirty="0">
              <a:solidFill>
                <a:srgbClr val="FF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643233" y="372066"/>
            <a:ext cx="7737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ctr"/>
            <a:r>
              <a:rPr lang="fi-F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Perusopetuksen toiminnan keihäänkärjet 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43233" y="1447606"/>
            <a:ext cx="83746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Perusopetuksen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yhteisiksi kehittämistavoitteiksi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asetettiin lukuvuodelle 2017-2018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Digitaalisuus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Osallisuus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Toiminnallisuus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9721" y="1866637"/>
            <a:ext cx="7768141" cy="1923393"/>
          </a:xfrm>
        </p:spPr>
        <p:txBody>
          <a:bodyPr/>
          <a:lstStyle/>
          <a:p>
            <a:pPr marL="0" indent="0">
              <a:buNone/>
            </a:pPr>
            <a:endParaRPr lang="fi-FI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6658" y="283780"/>
            <a:ext cx="8100743" cy="832420"/>
          </a:xfrm>
        </p:spPr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 </a:t>
            </a:r>
            <a:br>
              <a:rPr lang="fi-FI" sz="2400" dirty="0" smtClean="0"/>
            </a:br>
            <a:endParaRPr lang="fi-FI" sz="2400" noProof="0" dirty="0">
              <a:solidFill>
                <a:srgbClr val="FF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573865" y="195493"/>
            <a:ext cx="822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KEHITTÄMISTAVOITE: Digitaalisuus</a:t>
            </a:r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25733"/>
              </p:ext>
            </p:extLst>
          </p:nvPr>
        </p:nvGraphicFramePr>
        <p:xfrm>
          <a:off x="674765" y="918766"/>
          <a:ext cx="7560002" cy="321389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10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086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Tavoitelause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Henkilöstö</a:t>
                      </a:r>
                    </a:p>
                    <a:p>
                      <a:r>
                        <a:rPr lang="fi-FI" sz="120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Huoltajat</a:t>
                      </a:r>
                    </a:p>
                    <a:p>
                      <a:r>
                        <a:rPr lang="fi-FI" sz="120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Oppilaat</a:t>
                      </a:r>
                      <a:r>
                        <a:rPr lang="fi-FI" sz="1200" baseline="0" dirty="0" smtClean="0"/>
                        <a:t> 1-4. </a:t>
                      </a:r>
                      <a:r>
                        <a:rPr lang="fi-FI" sz="1200" baseline="0" dirty="0" err="1" smtClean="0"/>
                        <a:t>lk</a:t>
                      </a:r>
                      <a:endParaRPr lang="fi-FI" sz="1200" baseline="0" dirty="0" smtClean="0"/>
                    </a:p>
                    <a:p>
                      <a:r>
                        <a:rPr lang="fi-FI" sz="1200" baseline="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Oppilaat 5.-9. </a:t>
                      </a:r>
                      <a:r>
                        <a:rPr lang="fi-FI" sz="1200" dirty="0" err="1" smtClean="0"/>
                        <a:t>lk</a:t>
                      </a:r>
                      <a:endParaRPr lang="fi-FI" sz="1200" dirty="0" smtClean="0"/>
                    </a:p>
                    <a:p>
                      <a:r>
                        <a:rPr lang="fi-FI" sz="120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73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Käytämme koulussa läppäriä tai esim. </a:t>
                      </a:r>
                      <a:r>
                        <a:rPr lang="fi-FI" sz="1200" dirty="0" err="1" smtClean="0"/>
                        <a:t>pädiä</a:t>
                      </a:r>
                      <a:r>
                        <a:rPr lang="fi-FI" sz="1200" dirty="0" smtClean="0"/>
                        <a:t>. / Opin koulussa käyttämällä tietotekniikkaa oppimisen apuna.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3,17</a:t>
                      </a:r>
                      <a:r>
                        <a:rPr lang="fi-FI" sz="1200" dirty="0" smtClean="0"/>
                        <a:t>/2,99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449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Käytämme koulussa tietokonetta tai esim. </a:t>
                      </a:r>
                      <a:r>
                        <a:rPr lang="fi-FI" sz="1200" dirty="0" err="1" smtClean="0"/>
                        <a:t>pädiä</a:t>
                      </a:r>
                      <a:r>
                        <a:rPr lang="fi-FI" sz="1200" dirty="0" smtClean="0"/>
                        <a:t> / Opin koulussa käyttämällä tietokonetta.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smtClean="0">
                          <a:solidFill>
                            <a:srgbClr val="00B050"/>
                          </a:solidFill>
                        </a:rPr>
                        <a:t>3,65</a:t>
                      </a:r>
                      <a:r>
                        <a:rPr lang="fi-FI" sz="1200" baseline="0" smtClean="0">
                          <a:solidFill>
                            <a:schemeClr val="tx1"/>
                          </a:solidFill>
                        </a:rPr>
                        <a:t>/3,34</a:t>
                      </a:r>
                      <a:endParaRPr lang="fi-FI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smtClean="0"/>
                        <a:t>Koulumme toiminnassa on keskeistä tieto- ja viestintätekniikan pedagogisen käytön tavoitteellinen kehittäminen.</a:t>
                      </a:r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smtClean="0">
                          <a:solidFill>
                            <a:srgbClr val="00B050"/>
                          </a:solidFill>
                        </a:rPr>
                        <a:t>3,10</a:t>
                      </a:r>
                      <a:r>
                        <a:rPr lang="fi-FI" sz="1200" smtClean="0"/>
                        <a:t>/2,97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Lapseni koulussa käytetään tieto- ja viestintätekniikkaa oppimisen apuna.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smtClean="0">
                          <a:solidFill>
                            <a:srgbClr val="00B050"/>
                          </a:solidFill>
                        </a:rPr>
                        <a:t>3,45</a:t>
                      </a:r>
                      <a:r>
                        <a:rPr lang="fi-FI" sz="1200" smtClean="0"/>
                        <a:t>/3,05</a:t>
                      </a:r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674766" y="4647439"/>
            <a:ext cx="7560000" cy="2769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b="1" dirty="0" smtClean="0"/>
              <a:t>+ </a:t>
            </a:r>
            <a:r>
              <a:rPr lang="fi-FI" sz="1200" dirty="0" smtClean="0"/>
              <a:t>Tieto- ja viestintätekniikkaa käytetään kaikkien vastaajaryhmien mielestä aiempaa enemmän.</a:t>
            </a:r>
            <a:endParaRPr lang="fi-FI" sz="1200" dirty="0"/>
          </a:p>
        </p:txBody>
      </p:sp>
      <p:sp>
        <p:nvSpPr>
          <p:cNvPr id="10" name="Nuoli oikealle 9"/>
          <p:cNvSpPr/>
          <p:nvPr/>
        </p:nvSpPr>
        <p:spPr>
          <a:xfrm rot="5400000">
            <a:off x="4256664" y="4120847"/>
            <a:ext cx="396000" cy="468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95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9721" y="1866637"/>
            <a:ext cx="7768141" cy="1923393"/>
          </a:xfrm>
        </p:spPr>
        <p:txBody>
          <a:bodyPr/>
          <a:lstStyle/>
          <a:p>
            <a:pPr marL="0" indent="0">
              <a:buNone/>
            </a:pPr>
            <a:endParaRPr lang="fi-FI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6658" y="283780"/>
            <a:ext cx="8100743" cy="832420"/>
          </a:xfrm>
        </p:spPr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noProof="0" dirty="0">
              <a:solidFill>
                <a:srgbClr val="FF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573865" y="195493"/>
            <a:ext cx="822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KEHITTÄMISTAVOITE: Osallisuus</a:t>
            </a:r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26736"/>
              </p:ext>
            </p:extLst>
          </p:nvPr>
        </p:nvGraphicFramePr>
        <p:xfrm>
          <a:off x="633789" y="658621"/>
          <a:ext cx="8276882" cy="44482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7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088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Tavoitelause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Henkilöstö</a:t>
                      </a:r>
                    </a:p>
                    <a:p>
                      <a:r>
                        <a:rPr lang="fi-FI" sz="120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Huoltajat</a:t>
                      </a:r>
                    </a:p>
                    <a:p>
                      <a:r>
                        <a:rPr lang="fi-FI" sz="120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Oppilaat</a:t>
                      </a:r>
                      <a:r>
                        <a:rPr lang="fi-FI" sz="1200" baseline="0" dirty="0" smtClean="0"/>
                        <a:t> 1-4. </a:t>
                      </a:r>
                      <a:r>
                        <a:rPr lang="fi-FI" sz="1200" baseline="0" dirty="0" err="1" smtClean="0"/>
                        <a:t>lk</a:t>
                      </a:r>
                      <a:endParaRPr lang="fi-FI" sz="1200" baseline="0" dirty="0" smtClean="0"/>
                    </a:p>
                    <a:p>
                      <a:r>
                        <a:rPr lang="fi-FI" sz="1200" baseline="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Oppilaat 5.-9. </a:t>
                      </a:r>
                      <a:r>
                        <a:rPr lang="fi-FI" sz="1200" dirty="0" err="1" smtClean="0"/>
                        <a:t>lk</a:t>
                      </a:r>
                      <a:endParaRPr lang="fi-FI" sz="1200" dirty="0" smtClean="0"/>
                    </a:p>
                    <a:p>
                      <a:r>
                        <a:rPr lang="fi-FI" sz="120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7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Oppilaat ja huoltajat osallistuvat koulun lukuvuosisuunnitelmatyöhön. / Oppilailla on mahdollisuus</a:t>
                      </a:r>
                      <a:r>
                        <a:rPr lang="fi-FI" sz="1200" baseline="0" dirty="0" smtClean="0"/>
                        <a:t> vaikuttaa koulun lukuvuosisuunnitelman sisältöön./ Huoltajilla on mahdollisuus olla mukana koulun lukuvuoden suunnittelussa. </a:t>
                      </a:r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2,50</a:t>
                      </a:r>
                      <a:r>
                        <a:rPr lang="fi-FI" sz="1200" dirty="0" smtClean="0"/>
                        <a:t>/2,40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2,41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</a:rPr>
                        <a:t>/2,25</a:t>
                      </a:r>
                    </a:p>
                    <a:p>
                      <a:endParaRPr lang="fi-FI" sz="1200" dirty="0" smtClean="0"/>
                    </a:p>
                    <a:p>
                      <a:endParaRPr lang="fi-FI" sz="1200" dirty="0" smtClean="0"/>
                    </a:p>
                    <a:p>
                      <a:r>
                        <a:rPr lang="fi-FI" sz="1200" b="1" baseline="0" dirty="0" smtClean="0"/>
                        <a:t>27%</a:t>
                      </a:r>
                      <a:r>
                        <a:rPr lang="fi-FI" sz="1200" baseline="0" dirty="0" smtClean="0"/>
                        <a:t> / 31% vastaajista </a:t>
                      </a:r>
                    </a:p>
                    <a:p>
                      <a:r>
                        <a:rPr lang="fi-FI" sz="1200" baseline="0" dirty="0" smtClean="0"/>
                        <a:t>”En osaa sanoa” </a:t>
                      </a:r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3,22</a:t>
                      </a:r>
                      <a:r>
                        <a:rPr lang="fi-FI" sz="1200" b="0" dirty="0" smtClean="0"/>
                        <a:t>/3,16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baseline="0" dirty="0" smtClean="0"/>
                        <a:t>16 %</a:t>
                      </a:r>
                      <a:r>
                        <a:rPr lang="fi-FI" sz="1200" baseline="0" dirty="0" smtClean="0"/>
                        <a:t> / 15% vastaajista </a:t>
                      </a:r>
                      <a:r>
                        <a:rPr lang="fi-FI" sz="1200" dirty="0" smtClean="0"/>
                        <a:t>”En osaa sanoa”</a:t>
                      </a:r>
                    </a:p>
                    <a:p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2,35</a:t>
                      </a:r>
                      <a:r>
                        <a:rPr lang="fi-FI" sz="1200" b="0" dirty="0" smtClean="0"/>
                        <a:t>/2,03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 smtClean="0"/>
                        <a:t>22 % </a:t>
                      </a:r>
                      <a:r>
                        <a:rPr lang="fi-FI" sz="1200" dirty="0" smtClean="0"/>
                        <a:t>/ 30 % vastaajista ”En osaa sanoa”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48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Koulumme toiminnassa on keskeistä kannustaa oppilasta aktiiviseksi toimijaksi.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chemeClr val="tx1"/>
                          </a:solidFill>
                        </a:rPr>
                        <a:t>3,38</a:t>
                      </a:r>
                      <a:r>
                        <a:rPr lang="fi-FI" sz="1200" dirty="0" smtClean="0"/>
                        <a:t> / 3,43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008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Lapseni koulun / Koulumme toimintakulttuuri on avoin, vuorovaikutteinen sekä osallisuuteen kannustava.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3,11</a:t>
                      </a:r>
                      <a:r>
                        <a:rPr lang="fi-FI" sz="1200" dirty="0" smtClean="0"/>
                        <a:t>/2,97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/2,96</a:t>
                      </a:r>
                    </a:p>
                    <a:p>
                      <a:endParaRPr lang="fi-FI" sz="12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*2019 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kysyttiin ainoastaan huoltajien omaa osallisuutta</a:t>
                      </a:r>
                      <a:endParaRPr lang="fi-FI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3,34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/3,38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chemeClr val="tx1"/>
                          </a:solidFill>
                        </a:rPr>
                        <a:t>2,78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</a:rPr>
                        <a:t>/2,79</a:t>
                      </a:r>
                      <a:endParaRPr lang="fi-FI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81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Kodin ja koulun yhteistyö tukee lapseni kasvua ja oppimista./ Kodin ja koulun yhteistyö tukee kasvuani ja oppimistani.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dirty="0" smtClean="0"/>
                        <a:t>3,17</a:t>
                      </a:r>
                      <a:r>
                        <a:rPr lang="fi-FI" sz="1200" dirty="0" smtClean="0"/>
                        <a:t>/3,16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/2,89</a:t>
                      </a:r>
                      <a:endParaRPr lang="fi-FI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3,65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/3,57</a:t>
                      </a:r>
                      <a:endParaRPr lang="fi-FI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3,05/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</a:rPr>
                        <a:t>2,90</a:t>
                      </a:r>
                      <a:endParaRPr lang="fi-FI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1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9721" y="1866637"/>
            <a:ext cx="7768141" cy="1923393"/>
          </a:xfrm>
        </p:spPr>
        <p:txBody>
          <a:bodyPr/>
          <a:lstStyle/>
          <a:p>
            <a:pPr marL="0" indent="0">
              <a:buNone/>
            </a:pPr>
            <a:endParaRPr lang="fi-FI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6658" y="283780"/>
            <a:ext cx="8100743" cy="832420"/>
          </a:xfrm>
        </p:spPr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noProof="0" dirty="0">
              <a:solidFill>
                <a:srgbClr val="FF000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573865" y="195493"/>
            <a:ext cx="822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KEHITTÄMISTAVOITE: </a:t>
            </a:r>
            <a:r>
              <a:rPr lang="fi-F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Toiminnallisuus</a:t>
            </a:r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2234"/>
              </p:ext>
            </p:extLst>
          </p:nvPr>
        </p:nvGraphicFramePr>
        <p:xfrm>
          <a:off x="705481" y="893266"/>
          <a:ext cx="7861920" cy="37363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2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41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Tavoitelause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Henkilöstö</a:t>
                      </a:r>
                    </a:p>
                    <a:p>
                      <a:r>
                        <a:rPr lang="fi-FI" sz="120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Oppilaat</a:t>
                      </a:r>
                      <a:r>
                        <a:rPr lang="fi-FI" sz="1200" baseline="0" dirty="0" smtClean="0"/>
                        <a:t> 1-4. </a:t>
                      </a:r>
                      <a:r>
                        <a:rPr lang="fi-FI" sz="1200" baseline="0" dirty="0" err="1" smtClean="0"/>
                        <a:t>lk</a:t>
                      </a:r>
                      <a:endParaRPr lang="fi-FI" sz="1200" baseline="0" dirty="0" smtClean="0"/>
                    </a:p>
                    <a:p>
                      <a:r>
                        <a:rPr lang="fi-FI" sz="1200" baseline="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Oppilaat 5.-9. </a:t>
                      </a:r>
                      <a:r>
                        <a:rPr lang="fi-FI" sz="1200" dirty="0" err="1" smtClean="0"/>
                        <a:t>lk</a:t>
                      </a:r>
                      <a:endParaRPr lang="fi-FI" sz="1200" dirty="0" smtClean="0"/>
                    </a:p>
                    <a:p>
                      <a:r>
                        <a:rPr lang="fi-FI" sz="1200" dirty="0" smtClean="0"/>
                        <a:t>2019/2017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734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Koulumme toiminnassa on keskeistä kannustaa oppilasta aktiiviseksi toimijaksi.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chemeClr val="tx1"/>
                          </a:solidFill>
                        </a:rPr>
                        <a:t>3,38</a:t>
                      </a:r>
                      <a:r>
                        <a:rPr lang="fi-FI" sz="1200" dirty="0" smtClean="0"/>
                        <a:t> / 3,43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88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Koulumme toiminnassa on keskeistä yhdessä tekeminen./</a:t>
                      </a:r>
                    </a:p>
                    <a:p>
                      <a:r>
                        <a:rPr lang="fi-FI" sz="1200" dirty="0" smtClean="0"/>
                        <a:t>Teemme koulussa yhdessä töitä./</a:t>
                      </a:r>
                    </a:p>
                    <a:p>
                      <a:r>
                        <a:rPr lang="fi-FI" sz="1200" dirty="0" smtClean="0"/>
                        <a:t>Opimme yhdessä tekemällä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dirty="0" smtClean="0"/>
                        <a:t>3,24</a:t>
                      </a:r>
                      <a:r>
                        <a:rPr lang="fi-FI" sz="1200" dirty="0" smtClean="0"/>
                        <a:t>/3,24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3,62</a:t>
                      </a:r>
                      <a:r>
                        <a:rPr lang="fi-FI" sz="1200" b="0" dirty="0" smtClean="0"/>
                        <a:t>/3,51</a:t>
                      </a:r>
                      <a:endParaRPr lang="fi-F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FF0000"/>
                          </a:solidFill>
                        </a:rPr>
                        <a:t>3,07</a:t>
                      </a:r>
                      <a:r>
                        <a:rPr lang="fi-FI" sz="1200" b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fi-FI" sz="1200" b="0" dirty="0" smtClean="0"/>
                        <a:t>3,22</a:t>
                      </a:r>
                      <a:endParaRPr lang="fi-FI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88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Koulumme toiminnassa on keskeistä tutkiva ja oppilaslähtöinen työskentely./</a:t>
                      </a:r>
                    </a:p>
                    <a:p>
                      <a:r>
                        <a:rPr lang="fi-FI" sz="1200" dirty="0" smtClean="0"/>
                        <a:t>Tutkimme asioita koulussa./ Opimme asioita tutkimalla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dirty="0" smtClean="0"/>
                        <a:t>3,02</a:t>
                      </a:r>
                      <a:r>
                        <a:rPr lang="fi-FI" sz="1200" dirty="0" smtClean="0"/>
                        <a:t>/3,06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3,50</a:t>
                      </a:r>
                      <a:r>
                        <a:rPr lang="fi-FI" sz="1200" b="0" dirty="0" smtClean="0"/>
                        <a:t>/3,30</a:t>
                      </a:r>
                      <a:endParaRPr lang="fi-F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dirty="0" smtClean="0"/>
                        <a:t>3,07</a:t>
                      </a:r>
                      <a:r>
                        <a:rPr lang="fi-FI" sz="1200" b="0" dirty="0" smtClean="0"/>
                        <a:t>/3,02</a:t>
                      </a:r>
                      <a:endParaRPr lang="fi-FI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27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Harjoittelemme koulussa oppimista eri tavoin.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3,61</a:t>
                      </a:r>
                      <a:r>
                        <a:rPr lang="fi-FI" sz="1200" b="0" dirty="0" smtClean="0"/>
                        <a:t>/3,45</a:t>
                      </a:r>
                      <a:endParaRPr lang="fi-F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baseline="0" dirty="0" smtClean="0">
                          <a:solidFill>
                            <a:srgbClr val="00B050"/>
                          </a:solidFill>
                        </a:rPr>
                        <a:t>3,09</a:t>
                      </a:r>
                      <a:r>
                        <a:rPr lang="fi-FI" sz="1200" b="0" dirty="0" smtClean="0"/>
                        <a:t>/2,96</a:t>
                      </a:r>
                      <a:endParaRPr lang="fi-FI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2419" y="876563"/>
            <a:ext cx="7983657" cy="3487332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3</a:t>
            </a:r>
            <a:r>
              <a:rPr lang="fi-FI" dirty="0" smtClean="0"/>
              <a:t>. </a:t>
            </a:r>
            <a:r>
              <a:rPr lang="fi-FI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Perusopetuksen keihäänkärjet  2017-2018</a:t>
            </a:r>
          </a:p>
          <a:p>
            <a:pPr marL="0" indent="0">
              <a:buNone/>
            </a:pPr>
            <a:r>
              <a:rPr lang="fi-FI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Digitaalisuus</a:t>
            </a:r>
          </a:p>
          <a:p>
            <a:pPr marL="0" indent="0">
              <a:buNone/>
            </a:pPr>
            <a:r>
              <a:rPr lang="fi-FI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Osallisuus</a:t>
            </a:r>
          </a:p>
          <a:p>
            <a:pPr marL="0" indent="0">
              <a:buNone/>
            </a:pPr>
            <a:r>
              <a:rPr lang="fi-FI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Toiminnallisuus</a:t>
            </a:r>
            <a:endParaRPr lang="fi-FI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dirty="0" smtClean="0"/>
              <a:t>4. </a:t>
            </a:r>
            <a:r>
              <a:rPr lang="fi-FI" dirty="0" smtClean="0">
                <a:solidFill>
                  <a:schemeClr val="bg1"/>
                </a:solidFill>
              </a:rPr>
              <a:t>Vastaajien kehittämisehdotukset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911" y="233330"/>
            <a:ext cx="7412952" cy="643233"/>
          </a:xfrm>
        </p:spPr>
        <p:txBody>
          <a:bodyPr/>
          <a:lstStyle/>
          <a:p>
            <a:r>
              <a:rPr lang="fi-FI" noProof="0" dirty="0" smtClean="0"/>
              <a:t>Sisältö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688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Vastaajien sanalliset kehittämisehdotukset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4.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59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4748" y="49682"/>
            <a:ext cx="6979597" cy="571500"/>
          </a:xfrm>
        </p:spPr>
        <p:txBody>
          <a:bodyPr>
            <a:normAutofit fontScale="90000"/>
          </a:bodyPr>
          <a:lstStyle/>
          <a:p>
            <a:pPr algn="l"/>
            <a:r>
              <a:rPr lang="fi-FI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7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Sanallinen palaute 2019 / Henkilöstö</a:t>
            </a:r>
            <a:endParaRPr lang="fi-FI" sz="27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44748" y="621182"/>
            <a:ext cx="8249055" cy="3138055"/>
          </a:xfrm>
        </p:spPr>
        <p:txBody>
          <a:bodyPr>
            <a:normAutofit/>
          </a:bodyPr>
          <a:lstStyle/>
          <a:p>
            <a:pPr algn="l"/>
            <a:r>
              <a:rPr lang="fi-FI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Henkilöstöstä sanallista palautteita antoi yhteensä vain 128 vastaajaa. </a:t>
            </a: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66776"/>
              </p:ext>
            </p:extLst>
          </p:nvPr>
        </p:nvGraphicFramePr>
        <p:xfrm>
          <a:off x="544752" y="1297641"/>
          <a:ext cx="8041196" cy="3444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4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714">
                <a:tc>
                  <a:txBody>
                    <a:bodyPr/>
                    <a:lstStyle/>
                    <a:p>
                      <a:r>
                        <a:rPr lang="fi-FI" baseline="0" dirty="0" smtClean="0"/>
                        <a:t>Yli 50 mainintaa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20-50</a:t>
                      </a:r>
                      <a:r>
                        <a:rPr lang="fi-FI" baseline="0" dirty="0" smtClean="0"/>
                        <a:t> mainintaa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Alle 10 mainintaa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8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Tilat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Ulkotilojen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turvallisuus ja viihtyminen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Sisäilma ja tilojen muu kunto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Luokkatilojen muokattavuus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Tilojen riittävyys oppilasmäärälle </a:t>
                      </a:r>
                      <a:endParaRPr lang="fi-FI" sz="1200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Koulun arki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Koulun</a:t>
                      </a:r>
                      <a:r>
                        <a:rPr lang="fi-FI" sz="1200" baseline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toimintaan (esim. välituntivalvonta, kokouskäytänteet) liittyviä koulukohtaisia kehittämisehdotuksia</a:t>
                      </a:r>
                      <a:endParaRPr lang="fi-FI" sz="1200" dirty="0" smtClean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Resurssit</a:t>
                      </a:r>
                      <a:endParaRPr lang="fi-FI" sz="1100" dirty="0" smtClean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Liian</a:t>
                      </a:r>
                      <a:r>
                        <a:rPr lang="fi-FI" sz="1200" baseline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suuret opetusryhmät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Erityisopetus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Avustajat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Johtaminen ja tiedottaminen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Selkeän suunnan näyttäminen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Avoin viestintä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Digivälineet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Kodin ja koulun yhteistyö</a:t>
                      </a:r>
                      <a:endParaRPr lang="fi-FI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4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8905" y="121024"/>
            <a:ext cx="6865440" cy="437030"/>
          </a:xfrm>
        </p:spPr>
        <p:txBody>
          <a:bodyPr>
            <a:normAutofit fontScale="90000"/>
          </a:bodyPr>
          <a:lstStyle/>
          <a:p>
            <a:pPr algn="l"/>
            <a:r>
              <a:rPr lang="fi-FI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7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Sanallinen palaute 2019 / Huoltajat</a:t>
            </a:r>
            <a:endParaRPr lang="fi-FI" sz="27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44749" y="558054"/>
            <a:ext cx="8014304" cy="58494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i-FI" sz="5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Huoltajista sanallista palautetta antoi yhteensä 1017 vastaajaa. Suurin osa nimesi useampiakin kehittämiskohteita.</a:t>
            </a:r>
          </a:p>
          <a:p>
            <a:pPr algn="l"/>
            <a:endParaRPr lang="fi-FI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741427"/>
              </p:ext>
            </p:extLst>
          </p:nvPr>
        </p:nvGraphicFramePr>
        <p:xfrm>
          <a:off x="658905" y="1143001"/>
          <a:ext cx="7900147" cy="381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1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910">
                <a:tc>
                  <a:txBody>
                    <a:bodyPr/>
                    <a:lstStyle/>
                    <a:p>
                      <a:r>
                        <a:rPr lang="fi-FI" dirty="0" smtClean="0"/>
                        <a:t>71-250 mainintaa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50-70</a:t>
                      </a:r>
                      <a:r>
                        <a:rPr lang="fi-FI" baseline="0" dirty="0" smtClean="0"/>
                        <a:t> mainintaa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20-49 mainintaa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20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Fyysinen oppimisympäristö</a:t>
                      </a:r>
                      <a:r>
                        <a:rPr kumimoji="0" lang="fi-FI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kumimoji="0" lang="fi-F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sisä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ja ulkotilojen viihtyvyys, turvallisuus, mahdollisuudet leikkiin ja liikuntaan välitunneilla, sisäilmaongelmat)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Tiedottaminen </a:t>
                      </a:r>
                      <a:r>
                        <a:rPr kumimoji="0" lang="fi-FI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Koulun työajat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Kodin ja koulun yhteistyö 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(säännöllisyys, opettajien tavoitettavuus, yhteistyömuotojen ml. vanhempainiltojen kehittäminen)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Henkilöstöresurssit 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(vähäisyys, vaihtuvuus) </a:t>
                      </a:r>
                      <a:endParaRPr lang="fi-FI" sz="12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Koulun</a:t>
                      </a: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toimintakulttuuri 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(selkeät säännöt, rutiinit ja käytänteet, ilmapiiri ja yhteistyön toimivuus)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Positiivinen palaute ja kannustaminen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Kerhotoiminta</a:t>
                      </a:r>
                      <a:endParaRPr lang="fi-FI" sz="1600" baseline="0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Kouluruoka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Opetuksen kehittäminen 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(apuvälineiden käyttö, lisää monipuolisuutta, ajankohtaisuutta ja toiminnallisuutta)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Arviointi 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(tietoa arviointikäytännöistä, arvioinnin monipuolisuus, jatkuvuus, oikeudenmukaisuus)</a:t>
                      </a:r>
                      <a:endParaRPr lang="fi-FI" sz="1200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Hyvä koulu ja pätevä henkilöstö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Oikeus omantasoiseen opetukseen </a:t>
                      </a: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(sekä lahjakkaille että heikommin pärjääville) </a:t>
                      </a:r>
                      <a:endParaRPr lang="fi-FI" sz="1200" baseline="0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Kiusaamiseen puuttuminen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6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7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66345" y="49682"/>
            <a:ext cx="68580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fi-FI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Sanallinen palaute </a:t>
            </a:r>
            <a:r>
              <a:rPr lang="fi-FI" sz="27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 / </a:t>
            </a:r>
            <a:r>
              <a:rPr lang="fi-FI" sz="2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Oppilaat </a:t>
            </a:r>
            <a:r>
              <a:rPr lang="fi-FI" sz="27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1.-4.lk </a:t>
            </a:r>
            <a:endParaRPr lang="fi-FI" sz="27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44748" y="621184"/>
            <a:ext cx="8249055" cy="6899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i-FI" sz="5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i-FI" sz="5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anallista </a:t>
            </a:r>
            <a:r>
              <a:rPr lang="fi-FI" sz="5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palautetta </a:t>
            </a:r>
            <a:r>
              <a:rPr lang="fi-FI" sz="5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antoi yhteensä 5101 1</a:t>
            </a:r>
            <a:r>
              <a:rPr lang="fi-FI" sz="5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.-4. </a:t>
            </a:r>
            <a:r>
              <a:rPr lang="fi-FI" sz="5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-luokkalaista</a:t>
            </a:r>
            <a:r>
              <a:rPr lang="fi-FI" sz="5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i-FI" sz="5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230 </a:t>
            </a:r>
            <a:r>
              <a:rPr lang="fi-FI" sz="5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oppilasta mainitsi, että koulu </a:t>
            </a:r>
            <a:r>
              <a:rPr lang="fi-FI" sz="5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fi-FI" sz="5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hyvä paikka tai että he eivät keksi mitään parannettavaa.</a:t>
            </a:r>
          </a:p>
          <a:p>
            <a:pPr algn="l"/>
            <a:endParaRPr lang="fi-FI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73297"/>
              </p:ext>
            </p:extLst>
          </p:nvPr>
        </p:nvGraphicFramePr>
        <p:xfrm>
          <a:off x="666345" y="1311089"/>
          <a:ext cx="7785132" cy="3335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5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64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100-250 mainintaa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30-99</a:t>
                      </a:r>
                      <a:r>
                        <a:rPr lang="fi-FI" sz="1800" baseline="0" dirty="0" smtClean="0"/>
                        <a:t> mainintaa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20-29 mainintaa</a:t>
                      </a:r>
                      <a:endParaRPr lang="fi-FI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36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Ruoka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Koulupihan kehittäminen virikkeellisemmäksi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Kiusaaminen </a:t>
                      </a:r>
                      <a:r>
                        <a:rPr lang="fi-FI" sz="12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(että ei kiusattaisi ja kiusaamiseen puututtaisiin)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1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Koulun</a:t>
                      </a: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työajan muutos 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Retkiä 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Välitunnit</a:t>
                      </a: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(enemmän, pidemmät)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Puhelimen käyttö koulussa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6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Liikuntaa lisää</a:t>
                      </a: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kouluun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Työrauha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Lisää leikkimistä koulussa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Säännöt 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(enemmän, vähemmän, noudatettaisiin)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Läksyt 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(enemmän, vähemmän)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Oppilaiden vaikutusmahdollisuudet koulun asioihin 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(mielipiteitä kysyttäisiin ja otettaisiin huomioon)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66345" y="49682"/>
            <a:ext cx="68580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fi-FI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7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Sanallinen palaute 2019 / </a:t>
            </a:r>
            <a:r>
              <a:rPr lang="fi-FI" sz="2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fi-FI" sz="27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ppilaat 5.-9.lk </a:t>
            </a:r>
            <a:endParaRPr lang="fi-FI" sz="27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44748" y="621182"/>
            <a:ext cx="8249055" cy="56888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i-FI" sz="5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i-FI" sz="5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anallista palautetta antoi n. 2700 5.-9. luokkalaista. 250 oppilasta mainitsi, että koulu on hyvä paikka tai että he eivät keksi mitään parannettavaa.</a:t>
            </a:r>
          </a:p>
          <a:p>
            <a:pPr algn="l"/>
            <a:endParaRPr lang="fi-FI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3614"/>
              </p:ext>
            </p:extLst>
          </p:nvPr>
        </p:nvGraphicFramePr>
        <p:xfrm>
          <a:off x="666344" y="1190065"/>
          <a:ext cx="7953221" cy="35567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1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4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86">
                <a:tc>
                  <a:txBody>
                    <a:bodyPr/>
                    <a:lstStyle/>
                    <a:p>
                      <a:r>
                        <a:rPr lang="fi-FI" dirty="0" smtClean="0"/>
                        <a:t>100-300 mainintaa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50-99</a:t>
                      </a:r>
                      <a:r>
                        <a:rPr lang="fi-FI" baseline="0" dirty="0" smtClean="0"/>
                        <a:t> mainintaa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20-49 mainintaa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3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Ruoka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Tilat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Kiusaaminen </a:t>
                      </a:r>
                      <a:r>
                        <a:rPr lang="fi-FI" sz="12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(että ei kiusattaisi ja kiusaamiseen puututtaisiin)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Sisävälkät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Koulun alkamisajankohta </a:t>
                      </a:r>
                      <a:r>
                        <a:rPr lang="fi-FI" sz="12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(ei kasin aamuja)</a:t>
                      </a:r>
                      <a:endParaRPr lang="fi-FI" sz="1600" dirty="0" smtClean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err="1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Toiminnallisuus</a:t>
                      </a: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(lisää välineistöä ja tapahtumia </a:t>
                      </a:r>
                      <a:r>
                        <a:rPr lang="fi-FI" sz="1200" baseline="0" dirty="0" err="1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toiminnallisuuden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toteuttamiseksi)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Henkilökunta</a:t>
                      </a:r>
                      <a:endParaRPr lang="fi-FI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Vapaus </a:t>
                      </a:r>
                      <a:r>
                        <a:rPr lang="fi-FI" sz="12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(ettei kaikkea kivaa kiellettäisi)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Kokeet ja läksyt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Monimuotoinen</a:t>
                      </a: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opetus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Oppilaiden vaikuttaminen 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(mielipiteitä kysyttäisiin ja otettaisiin huomioon)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Oppituntien organisointi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Koulun kesto 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fi-FI" sz="1200" baseline="0" dirty="0" err="1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lyhyemmät</a:t>
                      </a:r>
                      <a:r>
                        <a:rPr lang="fi-FI" sz="12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päivät)</a:t>
                      </a:r>
                      <a:endParaRPr lang="fi-FI" sz="12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Tasa-arvo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Yhdessä tekeminen </a:t>
                      </a:r>
                      <a:r>
                        <a:rPr lang="fi-FI" sz="12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(enemmän ryhmä- ja parityöskentelyä sekä yhteisiä tapahtumia)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Ilmapiiri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Tuen saaminen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Puhelin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Välitunnit </a:t>
                      </a:r>
                      <a:r>
                        <a:rPr lang="fi-FI" sz="12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(enemmän, pidempiä)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Työrauha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Pelisäännöt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Turvallisuus</a:t>
                      </a:r>
                      <a:endParaRPr lang="fi-FI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2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</a:t>
            </a:r>
            <a:r>
              <a:rPr lang="fi-FI" dirty="0" smtClean="0"/>
              <a:t>yselyn taustatietoja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noProof="0" dirty="0"/>
              <a:t>1</a:t>
            </a:r>
            <a:r>
              <a:rPr lang="fi-FI" noProof="0" dirty="0" smtClean="0"/>
              <a:t>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845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6028" y="1036709"/>
            <a:ext cx="7761837" cy="77947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Perusopetuksen laatukyselyyn </a:t>
            </a:r>
            <a:r>
              <a:rPr lang="fi-FI" sz="1800" dirty="0" smtClean="0"/>
              <a:t>2019 </a:t>
            </a:r>
            <a:r>
              <a:rPr lang="fi-FI" sz="1800" dirty="0"/>
              <a:t>vastasi </a:t>
            </a:r>
            <a:r>
              <a:rPr lang="fi-FI" sz="1800" dirty="0" smtClean="0"/>
              <a:t>yhteensä 15400 henkilöä. </a:t>
            </a:r>
          </a:p>
          <a:p>
            <a:pPr marL="0" indent="0">
              <a:buNone/>
            </a:pPr>
            <a:r>
              <a:rPr lang="fi-FI" sz="1800" dirty="0" smtClean="0"/>
              <a:t>Kysely toteutettiin 21.1.–7.2.2019. </a:t>
            </a:r>
            <a:endParaRPr lang="fi-FI" sz="1800" noProof="0" dirty="0" smtClean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92783" y="309005"/>
            <a:ext cx="7705080" cy="548640"/>
          </a:xfrm>
        </p:spPr>
        <p:txBody>
          <a:bodyPr/>
          <a:lstStyle/>
          <a:p>
            <a:r>
              <a:rPr lang="fi-FI" sz="2400" noProof="0" dirty="0" smtClean="0"/>
              <a:t>Kyselyyn vastanneet</a:t>
            </a:r>
            <a:endParaRPr lang="fi-FI" sz="2400" noProof="0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61446"/>
              </p:ext>
            </p:extLst>
          </p:nvPr>
        </p:nvGraphicFramePr>
        <p:xfrm>
          <a:off x="641216" y="2006984"/>
          <a:ext cx="6573924" cy="22322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22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616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Vastaajaryhmät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baseline="0" dirty="0" smtClean="0"/>
                        <a:t>Vastanneet </a:t>
                      </a:r>
                    </a:p>
                    <a:p>
                      <a:pPr algn="ctr"/>
                      <a:r>
                        <a:rPr lang="fi-FI" sz="1200" b="1" baseline="0" dirty="0" smtClean="0"/>
                        <a:t>2019</a:t>
                      </a:r>
                      <a:endParaRPr lang="fi-F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Vastaus%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2017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2015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0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Henkilöstö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tx1"/>
                          </a:solidFill>
                        </a:rPr>
                        <a:t>1014</a:t>
                      </a:r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76 %</a:t>
                      </a:r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907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395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0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Huoltajat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tx1"/>
                          </a:solidFill>
                        </a:rPr>
                        <a:t>3801</a:t>
                      </a:r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n. 28% *</a:t>
                      </a:r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2535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790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0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Oppilaat 1.-4.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lk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tx1"/>
                          </a:solidFill>
                        </a:rPr>
                        <a:t>5101</a:t>
                      </a:r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82 %</a:t>
                      </a:r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4195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1050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22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Oppilaat 5.-9.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lk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tx1"/>
                          </a:solidFill>
                        </a:rPr>
                        <a:t>5484</a:t>
                      </a:r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75 %</a:t>
                      </a:r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5062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2261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227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Yhteensä</a:t>
                      </a:r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tx1"/>
                          </a:solidFill>
                        </a:rPr>
                        <a:t>15400</a:t>
                      </a:r>
                    </a:p>
                    <a:p>
                      <a:pPr algn="ctr"/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12699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4436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641216" y="4783675"/>
            <a:ext cx="6573923" cy="2769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/>
              <a:t>Vastaajamäärä on moninkertaistunut kaikissa vastaajaryhmissä!</a:t>
            </a:r>
            <a:endParaRPr lang="fi-FI" sz="1200" dirty="0"/>
          </a:p>
        </p:txBody>
      </p:sp>
      <p:sp>
        <p:nvSpPr>
          <p:cNvPr id="7" name="Nuoli oikealle 6"/>
          <p:cNvSpPr/>
          <p:nvPr/>
        </p:nvSpPr>
        <p:spPr>
          <a:xfrm rot="5400000">
            <a:off x="3984946" y="4248906"/>
            <a:ext cx="396000" cy="468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7489372" y="4312098"/>
            <a:ext cx="1449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*Laskettu yksi huoltaja/oppilas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8260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Kyselyn tulokset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2</a:t>
            </a:r>
            <a:r>
              <a:rPr lang="fi-FI" noProof="0" dirty="0" smtClean="0"/>
              <a:t>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089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014186"/>
              </p:ext>
            </p:extLst>
          </p:nvPr>
        </p:nvGraphicFramePr>
        <p:xfrm>
          <a:off x="233916" y="372140"/>
          <a:ext cx="8281434" cy="426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uora yhdysviiva 2"/>
          <p:cNvCxnSpPr/>
          <p:nvPr/>
        </p:nvCxnSpPr>
        <p:spPr>
          <a:xfrm>
            <a:off x="2251788" y="1946987"/>
            <a:ext cx="5704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/>
          <p:cNvSpPr txBox="1"/>
          <p:nvPr/>
        </p:nvSpPr>
        <p:spPr>
          <a:xfrm>
            <a:off x="233916" y="908180"/>
            <a:ext cx="1277643" cy="553998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Uusi osa-alue -&gt; aikaisempia tietoja ei ole saatavilla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519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9170508"/>
              </p:ext>
            </p:extLst>
          </p:nvPr>
        </p:nvGraphicFramePr>
        <p:xfrm>
          <a:off x="628650" y="158129"/>
          <a:ext cx="3874598" cy="482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Sisällön paikkamerkki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5246129"/>
              </p:ext>
            </p:extLst>
          </p:nvPr>
        </p:nvGraphicFramePr>
        <p:xfrm>
          <a:off x="4571999" y="264958"/>
          <a:ext cx="4228241" cy="463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kstiruutu 16"/>
          <p:cNvSpPr txBox="1"/>
          <p:nvPr/>
        </p:nvSpPr>
        <p:spPr>
          <a:xfrm>
            <a:off x="233916" y="908180"/>
            <a:ext cx="1277643" cy="553998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Uusi osa-alue -&gt; aikaisempia tietoja ei ole saatavilla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8470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3883681"/>
              </p:ext>
            </p:extLst>
          </p:nvPr>
        </p:nvGraphicFramePr>
        <p:xfrm>
          <a:off x="628650" y="288758"/>
          <a:ext cx="3886200" cy="434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isällön paikkamerkk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1919174"/>
              </p:ext>
            </p:extLst>
          </p:nvPr>
        </p:nvGraphicFramePr>
        <p:xfrm>
          <a:off x="4320146" y="357510"/>
          <a:ext cx="3937334" cy="427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233916" y="908180"/>
            <a:ext cx="1277643" cy="553998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Uusi osa-alue -&gt; aikaisempia tietoja ei ole saatavilla</a:t>
            </a:r>
            <a:endParaRPr lang="fi-FI" sz="1000" dirty="0"/>
          </a:p>
        </p:txBody>
      </p:sp>
      <p:sp>
        <p:nvSpPr>
          <p:cNvPr id="8" name="Tekstiruutu 7"/>
          <p:cNvSpPr txBox="1"/>
          <p:nvPr/>
        </p:nvSpPr>
        <p:spPr>
          <a:xfrm>
            <a:off x="7833804" y="119818"/>
            <a:ext cx="1310196" cy="1015663"/>
          </a:xfrm>
          <a:prstGeom prst="rect">
            <a:avLst/>
          </a:prstGeom>
          <a:noFill/>
          <a:ln>
            <a:solidFill>
              <a:srgbClr val="7DCDC8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Henkilöstön kokemuksen mukaan heillä ei ole riittävästi tietoa koulun taloudellisista resursseista.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253613008"/>
      </p:ext>
    </p:extLst>
  </p:cSld>
  <p:clrMapOvr>
    <a:masterClrMapping/>
  </p:clrMapOvr>
</p:sld>
</file>

<file path=ppt/theme/theme1.xml><?xml version="1.0" encoding="utf-8"?>
<a:theme xmlns:a="http://schemas.openxmlformats.org/drawingml/2006/main" name="TURKU_PPT_16-9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9699</TotalTime>
  <Words>1918</Words>
  <Application>Microsoft Office PowerPoint</Application>
  <PresentationFormat>Näytössä katseltava esitys (16:9)</PresentationFormat>
  <Paragraphs>359</Paragraphs>
  <Slides>34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Lucida Grande</vt:lpstr>
      <vt:lpstr>Verdana</vt:lpstr>
      <vt:lpstr>TURKU_PPT_16-9</vt:lpstr>
      <vt:lpstr>Kuvalliset</vt:lpstr>
      <vt:lpstr>Värilliset</vt:lpstr>
      <vt:lpstr>Office-teema</vt:lpstr>
      <vt:lpstr>Perusopetuksen laatukysely 2019    </vt:lpstr>
      <vt:lpstr>Sisältö</vt:lpstr>
      <vt:lpstr>Sisältö</vt:lpstr>
      <vt:lpstr>Kyselyn taustatietoja</vt:lpstr>
      <vt:lpstr>Kyselyyn vastanneet</vt:lpstr>
      <vt:lpstr>Kyselyn tulokset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TOP5 Henkilöstö, kaikki väittämät, skaala 1-4</vt:lpstr>
      <vt:lpstr>TOP5 Huoltajat, kaikki väittämät, skaala 1-4</vt:lpstr>
      <vt:lpstr>TOP5 Oppilaat 1.-4. lk, kaikki väittämät, skaala 1-4</vt:lpstr>
      <vt:lpstr>TOP5 Oppilaat 5.-9. lk, kaikki väittämät, skaala 1-4</vt:lpstr>
      <vt:lpstr>FIILISMITTARIT: Arvioi kouluarvosanalla 4-10, miten hyvin viihdyt koulussa.</vt:lpstr>
      <vt:lpstr>Perusopetuksen keihäänkärjet 2017-2018 </vt:lpstr>
      <vt:lpstr>              </vt:lpstr>
      <vt:lpstr>               </vt:lpstr>
      <vt:lpstr>              </vt:lpstr>
      <vt:lpstr>              </vt:lpstr>
      <vt:lpstr>Vastaajien sanalliset kehittämisehdotukset</vt:lpstr>
      <vt:lpstr> Sanallinen palaute 2019 / Henkilöstö</vt:lpstr>
      <vt:lpstr> Sanallinen palaute 2019 / Huoltajat</vt:lpstr>
      <vt:lpstr> Sanallinen palaute 2019 / Oppilaat 1.-4.lk </vt:lpstr>
      <vt:lpstr> Sanallinen palaute 2019 / Oppilaat 5.-9.lk 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Isotalo Sari</dc:creator>
  <cp:lastModifiedBy>Kolehmainen Riitta</cp:lastModifiedBy>
  <cp:revision>801</cp:revision>
  <cp:lastPrinted>2017-03-07T14:05:19Z</cp:lastPrinted>
  <dcterms:created xsi:type="dcterms:W3CDTF">2016-06-09T06:54:55Z</dcterms:created>
  <dcterms:modified xsi:type="dcterms:W3CDTF">2019-04-08T10:00:37Z</dcterms:modified>
</cp:coreProperties>
</file>