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5"/>
  </p:sldMasterIdLst>
  <p:notesMasterIdLst>
    <p:notesMasterId r:id="rId41"/>
  </p:notesMasterIdLst>
  <p:handoutMasterIdLst>
    <p:handoutMasterId r:id="rId42"/>
  </p:handoutMasterIdLst>
  <p:sldIdLst>
    <p:sldId id="257" r:id="rId6"/>
    <p:sldId id="285" r:id="rId7"/>
    <p:sldId id="286" r:id="rId8"/>
    <p:sldId id="289" r:id="rId9"/>
    <p:sldId id="287" r:id="rId10"/>
    <p:sldId id="334" r:id="rId11"/>
    <p:sldId id="341" r:id="rId12"/>
    <p:sldId id="347" r:id="rId13"/>
    <p:sldId id="352" r:id="rId14"/>
    <p:sldId id="342" r:id="rId15"/>
    <p:sldId id="351" r:id="rId16"/>
    <p:sldId id="293" r:id="rId17"/>
    <p:sldId id="295" r:id="rId18"/>
    <p:sldId id="340" r:id="rId19"/>
    <p:sldId id="343" r:id="rId20"/>
    <p:sldId id="298" r:id="rId21"/>
    <p:sldId id="299" r:id="rId22"/>
    <p:sldId id="344" r:id="rId23"/>
    <p:sldId id="303" r:id="rId24"/>
    <p:sldId id="304" r:id="rId25"/>
    <p:sldId id="305" r:id="rId26"/>
    <p:sldId id="310" r:id="rId27"/>
    <p:sldId id="312" r:id="rId28"/>
    <p:sldId id="350" r:id="rId29"/>
    <p:sldId id="314" r:id="rId30"/>
    <p:sldId id="367" r:id="rId31"/>
    <p:sldId id="319" r:id="rId32"/>
    <p:sldId id="369" r:id="rId33"/>
    <p:sldId id="370" r:id="rId34"/>
    <p:sldId id="337" r:id="rId35"/>
    <p:sldId id="321" r:id="rId36"/>
    <p:sldId id="323" r:id="rId37"/>
    <p:sldId id="326" r:id="rId38"/>
    <p:sldId id="328" r:id="rId39"/>
    <p:sldId id="345" r:id="rId40"/>
  </p:sldIdLst>
  <p:sldSz cx="9144000" cy="6858000" type="screen4x3"/>
  <p:notesSz cx="6797675" cy="9928225"/>
  <p:defaultTextStyle>
    <a:defPPr>
      <a:defRPr lang="fi-FI"/>
    </a:defPPr>
    <a:lvl1pPr algn="l" rtl="0" fontAlgn="base">
      <a:spcBef>
        <a:spcPct val="0"/>
      </a:spcBef>
      <a:spcAft>
        <a:spcPct val="0"/>
      </a:spcAft>
      <a:defRPr sz="12000" kern="1200">
        <a:solidFill>
          <a:srgbClr val="1B7591"/>
        </a:solidFill>
        <a:latin typeface="Arial Black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0" kern="1200">
        <a:solidFill>
          <a:srgbClr val="1B7591"/>
        </a:solidFill>
        <a:latin typeface="Arial Black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0" kern="1200">
        <a:solidFill>
          <a:srgbClr val="1B7591"/>
        </a:solidFill>
        <a:latin typeface="Arial Black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0" kern="1200">
        <a:solidFill>
          <a:srgbClr val="1B7591"/>
        </a:solidFill>
        <a:latin typeface="Arial Black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0" kern="1200">
        <a:solidFill>
          <a:srgbClr val="1B7591"/>
        </a:solidFill>
        <a:latin typeface="Arial Black" pitchFamily="34" charset="0"/>
        <a:ea typeface="+mn-ea"/>
        <a:cs typeface="+mn-cs"/>
      </a:defRPr>
    </a:lvl5pPr>
    <a:lvl6pPr marL="2286000" algn="l" defTabSz="914400" rtl="0" eaLnBrk="1" latinLnBrk="0" hangingPunct="1">
      <a:defRPr sz="12000" kern="1200">
        <a:solidFill>
          <a:srgbClr val="1B7591"/>
        </a:solidFill>
        <a:latin typeface="Arial Black" pitchFamily="34" charset="0"/>
        <a:ea typeface="+mn-ea"/>
        <a:cs typeface="+mn-cs"/>
      </a:defRPr>
    </a:lvl6pPr>
    <a:lvl7pPr marL="2743200" algn="l" defTabSz="914400" rtl="0" eaLnBrk="1" latinLnBrk="0" hangingPunct="1">
      <a:defRPr sz="12000" kern="1200">
        <a:solidFill>
          <a:srgbClr val="1B7591"/>
        </a:solidFill>
        <a:latin typeface="Arial Black" pitchFamily="34" charset="0"/>
        <a:ea typeface="+mn-ea"/>
        <a:cs typeface="+mn-cs"/>
      </a:defRPr>
    </a:lvl7pPr>
    <a:lvl8pPr marL="3200400" algn="l" defTabSz="914400" rtl="0" eaLnBrk="1" latinLnBrk="0" hangingPunct="1">
      <a:defRPr sz="12000" kern="1200">
        <a:solidFill>
          <a:srgbClr val="1B7591"/>
        </a:solidFill>
        <a:latin typeface="Arial Black" pitchFamily="34" charset="0"/>
        <a:ea typeface="+mn-ea"/>
        <a:cs typeface="+mn-cs"/>
      </a:defRPr>
    </a:lvl8pPr>
    <a:lvl9pPr marL="3657600" algn="l" defTabSz="914400" rtl="0" eaLnBrk="1" latinLnBrk="0" hangingPunct="1">
      <a:defRPr sz="12000" kern="1200">
        <a:solidFill>
          <a:srgbClr val="1B7591"/>
        </a:solidFill>
        <a:latin typeface="Arial Black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8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C2A0"/>
    <a:srgbClr val="74A876"/>
    <a:srgbClr val="DDE3D4"/>
    <a:srgbClr val="CCC0DA"/>
    <a:srgbClr val="B1A0C7"/>
    <a:srgbClr val="E4DFEC"/>
    <a:srgbClr val="FEEADA"/>
    <a:srgbClr val="FAC386"/>
    <a:srgbClr val="D97609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114" autoAdjust="0"/>
    <p:restoredTop sz="76450" autoAdjust="0"/>
  </p:normalViewPr>
  <p:slideViewPr>
    <p:cSldViewPr>
      <p:cViewPr>
        <p:scale>
          <a:sx n="57" d="100"/>
          <a:sy n="57" d="100"/>
        </p:scale>
        <p:origin x="-2556" y="-5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70" y="66"/>
      </p:cViewPr>
      <p:guideLst>
        <p:guide orient="horz" pos="3128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6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56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A9BB966-2934-43B3-B6CB-DB5504E47C08}" type="datetimeFigureOut">
              <a:rPr lang="fi-FI"/>
              <a:pPr>
                <a:defRPr/>
              </a:pPr>
              <a:t>19.8.2015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430934"/>
            <a:ext cx="2946400" cy="495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49688" y="9430934"/>
            <a:ext cx="2946400" cy="495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41BDD74-787D-4586-848E-641EF95E9FB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962656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5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60CF1C5C-8A30-423B-A7D2-F3CA96A1AA14}" type="datetimeFigureOut">
              <a:rPr lang="fi-FI"/>
              <a:pPr>
                <a:defRPr/>
              </a:pPr>
              <a:t>19.8.2015</a:t>
            </a:fld>
            <a:endParaRPr lang="fi-FI"/>
          </a:p>
        </p:txBody>
      </p:sp>
      <p:sp>
        <p:nvSpPr>
          <p:cNvPr id="43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59350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5468"/>
            <a:ext cx="5438775" cy="4467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noProof="0" smtClean="0"/>
              <a:t>Muokkaa tekstin perustyylejä napsauttamalla</a:t>
            </a:r>
          </a:p>
          <a:p>
            <a:pPr lvl="1"/>
            <a:r>
              <a:rPr lang="fi-FI" noProof="0" smtClean="0"/>
              <a:t>toinen taso</a:t>
            </a:r>
          </a:p>
          <a:p>
            <a:pPr lvl="2"/>
            <a:r>
              <a:rPr lang="fi-FI" noProof="0" smtClean="0"/>
              <a:t>kolmas taso</a:t>
            </a:r>
          </a:p>
          <a:p>
            <a:pPr lvl="3"/>
            <a:r>
              <a:rPr lang="fi-FI" noProof="0" smtClean="0"/>
              <a:t>neljäs taso</a:t>
            </a:r>
          </a:p>
          <a:p>
            <a:pPr lvl="4"/>
            <a:r>
              <a:rPr lang="fi-FI" noProof="0" smtClean="0"/>
              <a:t>viides taso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934"/>
            <a:ext cx="2946400" cy="495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30934"/>
            <a:ext cx="2946400" cy="495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FA42AD32-AF81-4B15-AA98-EA1B9D78E9EA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204398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i-FI" dirty="0" smtClean="0"/>
          </a:p>
        </p:txBody>
      </p:sp>
      <p:sp>
        <p:nvSpPr>
          <p:cNvPr id="44036" name="Dian numeron paikkamerkki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1pPr>
            <a:lvl2pPr marL="742950" indent="-28575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2pPr>
            <a:lvl3pPr marL="11430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3pPr>
            <a:lvl4pPr marL="16002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4pPr>
            <a:lvl5pPr marL="20574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9pPr>
          </a:lstStyle>
          <a:p>
            <a:fld id="{FD230DBA-B8CB-4A88-B5FF-60BC2F243E56}" type="slidenum">
              <a:rPr lang="fi-FI" sz="1200" smtClean="0"/>
              <a:pPr/>
              <a:t>0</a:t>
            </a:fld>
            <a:endParaRPr lang="fi-FI" sz="1200" smtClean="0"/>
          </a:p>
        </p:txBody>
      </p:sp>
    </p:spTree>
    <p:extLst>
      <p:ext uri="{BB962C8B-B14F-4D97-AF65-F5344CB8AC3E}">
        <p14:creationId xmlns:p14="http://schemas.microsoft.com/office/powerpoint/2010/main" val="23818615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FF0000"/>
          </a:solidFill>
          <a:ln/>
        </p:spPr>
      </p:sp>
      <p:sp>
        <p:nvSpPr>
          <p:cNvPr id="47107" name="Huomautusten paikkamerkki 2"/>
          <p:cNvSpPr>
            <a:spLocks noGrp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28650" lvl="1" indent="-171450">
              <a:buFontTx/>
              <a:buChar char="-"/>
              <a:defRPr/>
            </a:pPr>
            <a:endParaRPr lang="fi-FI" dirty="0" smtClean="0"/>
          </a:p>
        </p:txBody>
      </p:sp>
      <p:sp>
        <p:nvSpPr>
          <p:cNvPr id="51204" name="Dian numeron paikkamerkki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1pPr>
            <a:lvl2pPr marL="742950" indent="-28575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2pPr>
            <a:lvl3pPr marL="11430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3pPr>
            <a:lvl4pPr marL="16002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4pPr>
            <a:lvl5pPr marL="20574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9pPr>
          </a:lstStyle>
          <a:p>
            <a:fld id="{437A889A-76DC-41CD-BC46-BFEB9D150D35}" type="slidenum">
              <a:rPr lang="fi-FI" sz="1200" smtClean="0"/>
              <a:pPr/>
              <a:t>9</a:t>
            </a:fld>
            <a:endParaRPr lang="fi-FI" sz="1200" smtClean="0"/>
          </a:p>
        </p:txBody>
      </p:sp>
    </p:spTree>
    <p:extLst>
      <p:ext uri="{BB962C8B-B14F-4D97-AF65-F5344CB8AC3E}">
        <p14:creationId xmlns:p14="http://schemas.microsoft.com/office/powerpoint/2010/main" val="21285140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FF0000"/>
          </a:solidFill>
          <a:ln/>
        </p:spPr>
      </p:sp>
      <p:sp>
        <p:nvSpPr>
          <p:cNvPr id="47107" name="Huomautusten paikkamerkki 2"/>
          <p:cNvSpPr>
            <a:spLocks noGrp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28650" lvl="1" indent="-171450">
              <a:buFontTx/>
              <a:buChar char="-"/>
              <a:defRPr/>
            </a:pPr>
            <a:endParaRPr lang="fi-FI" dirty="0" smtClean="0"/>
          </a:p>
        </p:txBody>
      </p:sp>
      <p:sp>
        <p:nvSpPr>
          <p:cNvPr id="51204" name="Dian numeron paikkamerkki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1pPr>
            <a:lvl2pPr marL="742950" indent="-28575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2pPr>
            <a:lvl3pPr marL="11430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3pPr>
            <a:lvl4pPr marL="16002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4pPr>
            <a:lvl5pPr marL="20574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9pPr>
          </a:lstStyle>
          <a:p>
            <a:fld id="{437A889A-76DC-41CD-BC46-BFEB9D150D35}" type="slidenum">
              <a:rPr lang="fi-FI" sz="1200" smtClean="0"/>
              <a:pPr/>
              <a:t>10</a:t>
            </a:fld>
            <a:endParaRPr lang="fi-FI" sz="1200" smtClean="0"/>
          </a:p>
        </p:txBody>
      </p:sp>
    </p:spTree>
    <p:extLst>
      <p:ext uri="{BB962C8B-B14F-4D97-AF65-F5344CB8AC3E}">
        <p14:creationId xmlns:p14="http://schemas.microsoft.com/office/powerpoint/2010/main" val="1865979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>
              <a:buFontTx/>
              <a:buChar char="-"/>
            </a:pPr>
            <a:endParaRPr lang="fi-FI" dirty="0" smtClean="0"/>
          </a:p>
        </p:txBody>
      </p:sp>
      <p:sp>
        <p:nvSpPr>
          <p:cNvPr id="55300" name="Dian numeron paikkamerkki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1pPr>
            <a:lvl2pPr marL="742950" indent="-28575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2pPr>
            <a:lvl3pPr marL="11430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3pPr>
            <a:lvl4pPr marL="16002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4pPr>
            <a:lvl5pPr marL="20574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9pPr>
          </a:lstStyle>
          <a:p>
            <a:fld id="{E67752B2-3A33-4930-A9AA-AEE0F6064819}" type="slidenum">
              <a:rPr lang="fi-FI" sz="1200" smtClean="0"/>
              <a:pPr/>
              <a:t>11</a:t>
            </a:fld>
            <a:endParaRPr lang="fi-FI" sz="1200" smtClean="0"/>
          </a:p>
        </p:txBody>
      </p:sp>
    </p:spTree>
    <p:extLst>
      <p:ext uri="{BB962C8B-B14F-4D97-AF65-F5344CB8AC3E}">
        <p14:creationId xmlns:p14="http://schemas.microsoft.com/office/powerpoint/2010/main" val="16924884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>
              <a:buFontTx/>
              <a:buChar char="-"/>
            </a:pPr>
            <a:endParaRPr lang="fi-FI" baseline="0" dirty="0" smtClean="0"/>
          </a:p>
        </p:txBody>
      </p:sp>
      <p:sp>
        <p:nvSpPr>
          <p:cNvPr id="57348" name="Dian numeron paikkamerkki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1pPr>
            <a:lvl2pPr marL="742950" indent="-28575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2pPr>
            <a:lvl3pPr marL="11430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3pPr>
            <a:lvl4pPr marL="16002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4pPr>
            <a:lvl5pPr marL="20574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9pPr>
          </a:lstStyle>
          <a:p>
            <a:fld id="{C0076B8B-2B61-4CA4-8B7D-EEA0A88BA80B}" type="slidenum">
              <a:rPr lang="fi-FI" sz="1200" smtClean="0"/>
              <a:pPr/>
              <a:t>12</a:t>
            </a:fld>
            <a:endParaRPr lang="fi-FI" sz="1200" smtClean="0"/>
          </a:p>
        </p:txBody>
      </p:sp>
    </p:spTree>
    <p:extLst>
      <p:ext uri="{BB962C8B-B14F-4D97-AF65-F5344CB8AC3E}">
        <p14:creationId xmlns:p14="http://schemas.microsoft.com/office/powerpoint/2010/main" val="10071458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9163" y="952500"/>
            <a:ext cx="4959350" cy="3721100"/>
          </a:xfrm>
          <a:ln/>
        </p:spPr>
      </p:sp>
      <p:sp>
        <p:nvSpPr>
          <p:cNvPr id="56323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i-FI" baseline="0" dirty="0" smtClean="0"/>
          </a:p>
        </p:txBody>
      </p:sp>
      <p:sp>
        <p:nvSpPr>
          <p:cNvPr id="56324" name="Dian numeron paikkamerkki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1pPr>
            <a:lvl2pPr marL="742950" indent="-28575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2pPr>
            <a:lvl3pPr marL="11430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3pPr>
            <a:lvl4pPr marL="16002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4pPr>
            <a:lvl5pPr marL="20574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9pPr>
          </a:lstStyle>
          <a:p>
            <a:fld id="{184CA6C4-C4D4-468A-A7AB-0713A9644B71}" type="slidenum">
              <a:rPr lang="fi-FI" sz="1200" smtClean="0"/>
              <a:pPr/>
              <a:t>13</a:t>
            </a:fld>
            <a:endParaRPr lang="fi-FI" sz="1200" smtClean="0"/>
          </a:p>
        </p:txBody>
      </p:sp>
    </p:spTree>
    <p:extLst>
      <p:ext uri="{BB962C8B-B14F-4D97-AF65-F5344CB8AC3E}">
        <p14:creationId xmlns:p14="http://schemas.microsoft.com/office/powerpoint/2010/main" val="20609023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>
              <a:buFontTx/>
              <a:buChar char="-"/>
            </a:pPr>
            <a:endParaRPr lang="fi-FI" dirty="0" smtClean="0">
              <a:solidFill>
                <a:srgbClr val="FF0000"/>
              </a:solidFill>
            </a:endParaRPr>
          </a:p>
        </p:txBody>
      </p:sp>
      <p:sp>
        <p:nvSpPr>
          <p:cNvPr id="59396" name="Dian numeron paikkamerkki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1pPr>
            <a:lvl2pPr marL="742950" indent="-28575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2pPr>
            <a:lvl3pPr marL="11430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3pPr>
            <a:lvl4pPr marL="16002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4pPr>
            <a:lvl5pPr marL="20574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9pPr>
          </a:lstStyle>
          <a:p>
            <a:fld id="{9466852D-D512-4DBE-BE4C-B7AB6568BD42}" type="slidenum">
              <a:rPr lang="fi-FI" sz="1200" smtClean="0"/>
              <a:pPr/>
              <a:t>14</a:t>
            </a:fld>
            <a:endParaRPr lang="fi-FI" sz="1200" smtClean="0"/>
          </a:p>
        </p:txBody>
      </p:sp>
    </p:spTree>
    <p:extLst>
      <p:ext uri="{BB962C8B-B14F-4D97-AF65-F5344CB8AC3E}">
        <p14:creationId xmlns:p14="http://schemas.microsoft.com/office/powerpoint/2010/main" val="150375822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>
              <a:buFontTx/>
              <a:buChar char="-"/>
            </a:pPr>
            <a:endParaRPr lang="fi-FI" b="0" u="none" dirty="0" smtClean="0"/>
          </a:p>
        </p:txBody>
      </p:sp>
      <p:sp>
        <p:nvSpPr>
          <p:cNvPr id="60420" name="Dian numeron paikkamerkki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1pPr>
            <a:lvl2pPr marL="742950" indent="-28575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2pPr>
            <a:lvl3pPr marL="11430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3pPr>
            <a:lvl4pPr marL="16002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4pPr>
            <a:lvl5pPr marL="20574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9pPr>
          </a:lstStyle>
          <a:p>
            <a:fld id="{AC2ACACF-D761-45CC-9BDD-DBEAEDC9DBA4}" type="slidenum">
              <a:rPr lang="fi-FI" sz="1200" smtClean="0"/>
              <a:pPr/>
              <a:t>15</a:t>
            </a:fld>
            <a:endParaRPr lang="fi-FI" sz="1200" smtClean="0"/>
          </a:p>
        </p:txBody>
      </p:sp>
    </p:spTree>
    <p:extLst>
      <p:ext uri="{BB962C8B-B14F-4D97-AF65-F5344CB8AC3E}">
        <p14:creationId xmlns:p14="http://schemas.microsoft.com/office/powerpoint/2010/main" val="381112520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>
              <a:buFontTx/>
              <a:buChar char="-"/>
            </a:pPr>
            <a:endParaRPr lang="fi-FI" dirty="0" smtClean="0"/>
          </a:p>
        </p:txBody>
      </p:sp>
      <p:sp>
        <p:nvSpPr>
          <p:cNvPr id="61444" name="Dian numeron paikkamerkki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1pPr>
            <a:lvl2pPr marL="742950" indent="-28575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2pPr>
            <a:lvl3pPr marL="11430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3pPr>
            <a:lvl4pPr marL="16002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4pPr>
            <a:lvl5pPr marL="20574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9pPr>
          </a:lstStyle>
          <a:p>
            <a:fld id="{177A38B6-4B26-40C2-89B7-5170F1C58A29}" type="slidenum">
              <a:rPr lang="fi-FI" sz="1200" smtClean="0"/>
              <a:pPr/>
              <a:t>16</a:t>
            </a:fld>
            <a:endParaRPr lang="fi-FI" sz="1200" smtClean="0"/>
          </a:p>
        </p:txBody>
      </p:sp>
    </p:spTree>
    <p:extLst>
      <p:ext uri="{BB962C8B-B14F-4D97-AF65-F5344CB8AC3E}">
        <p14:creationId xmlns:p14="http://schemas.microsoft.com/office/powerpoint/2010/main" val="275719988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i-FI" baseline="0" dirty="0" smtClean="0"/>
          </a:p>
          <a:p>
            <a:r>
              <a:rPr lang="fi-FI" baseline="0" dirty="0" smtClean="0"/>
              <a:t> -</a:t>
            </a:r>
            <a:endParaRPr lang="fi-FI" dirty="0" smtClean="0"/>
          </a:p>
        </p:txBody>
      </p:sp>
      <p:sp>
        <p:nvSpPr>
          <p:cNvPr id="63492" name="Dian numeron paikkamerkki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1pPr>
            <a:lvl2pPr marL="742950" indent="-28575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2pPr>
            <a:lvl3pPr marL="11430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3pPr>
            <a:lvl4pPr marL="16002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4pPr>
            <a:lvl5pPr marL="20574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9pPr>
          </a:lstStyle>
          <a:p>
            <a:fld id="{D4DA9342-948F-426E-BCC9-94ABC182A210}" type="slidenum">
              <a:rPr lang="fi-FI" sz="1200" smtClean="0"/>
              <a:pPr/>
              <a:t>17</a:t>
            </a:fld>
            <a:endParaRPr lang="fi-FI" sz="1200" smtClean="0"/>
          </a:p>
        </p:txBody>
      </p:sp>
    </p:spTree>
    <p:extLst>
      <p:ext uri="{BB962C8B-B14F-4D97-AF65-F5344CB8AC3E}">
        <p14:creationId xmlns:p14="http://schemas.microsoft.com/office/powerpoint/2010/main" val="53178905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>
              <a:buFontTx/>
              <a:buNone/>
            </a:pPr>
            <a:endParaRPr lang="fi-FI" dirty="0" smtClean="0"/>
          </a:p>
        </p:txBody>
      </p:sp>
      <p:sp>
        <p:nvSpPr>
          <p:cNvPr id="64516" name="Dian numeron paikkamerkki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1pPr>
            <a:lvl2pPr marL="742950" indent="-28575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2pPr>
            <a:lvl3pPr marL="11430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3pPr>
            <a:lvl4pPr marL="16002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4pPr>
            <a:lvl5pPr marL="20574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9pPr>
          </a:lstStyle>
          <a:p>
            <a:fld id="{D793C1C9-5A72-4C06-9F73-C53D9BB1CC52}" type="slidenum">
              <a:rPr lang="fi-FI" sz="1200" smtClean="0"/>
              <a:pPr/>
              <a:t>18</a:t>
            </a:fld>
            <a:endParaRPr lang="fi-FI" sz="1200" smtClean="0"/>
          </a:p>
        </p:txBody>
      </p:sp>
    </p:spTree>
    <p:extLst>
      <p:ext uri="{BB962C8B-B14F-4D97-AF65-F5344CB8AC3E}">
        <p14:creationId xmlns:p14="http://schemas.microsoft.com/office/powerpoint/2010/main" val="32477311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>
              <a:buFontTx/>
              <a:buChar char="-"/>
            </a:pPr>
            <a:endParaRPr lang="fi-FI" dirty="0" smtClean="0"/>
          </a:p>
        </p:txBody>
      </p:sp>
      <p:sp>
        <p:nvSpPr>
          <p:cNvPr id="45059" name="Dian numeron paikkamerkki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1pPr>
            <a:lvl2pPr marL="742950" indent="-28575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2pPr>
            <a:lvl3pPr marL="11430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3pPr>
            <a:lvl4pPr marL="16002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4pPr>
            <a:lvl5pPr marL="20574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9pPr>
          </a:lstStyle>
          <a:p>
            <a:fld id="{48C479B1-5D3E-46CC-919D-D6389D8651A2}" type="slidenum">
              <a:rPr lang="fi-FI" sz="1200" smtClean="0"/>
              <a:pPr/>
              <a:t>1</a:t>
            </a:fld>
            <a:endParaRPr lang="fi-FI" sz="1200" smtClean="0"/>
          </a:p>
        </p:txBody>
      </p:sp>
      <p:pic>
        <p:nvPicPr>
          <p:cNvPr id="45060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013" y="1482279"/>
            <a:ext cx="5408612" cy="1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1836701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i-FI" dirty="0" smtClean="0"/>
          </a:p>
          <a:p>
            <a:endParaRPr lang="fi-FI" dirty="0" smtClean="0"/>
          </a:p>
          <a:p>
            <a:endParaRPr lang="fi-FI" dirty="0" smtClean="0"/>
          </a:p>
        </p:txBody>
      </p:sp>
      <p:sp>
        <p:nvSpPr>
          <p:cNvPr id="65540" name="Dian numeron paikkamerkki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1pPr>
            <a:lvl2pPr marL="742950" indent="-28575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2pPr>
            <a:lvl3pPr marL="11430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3pPr>
            <a:lvl4pPr marL="16002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4pPr>
            <a:lvl5pPr marL="20574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9pPr>
          </a:lstStyle>
          <a:p>
            <a:fld id="{8899973F-4424-42AA-ACBF-DAA6F3DB4F1F}" type="slidenum">
              <a:rPr lang="fi-FI" sz="1200" smtClean="0"/>
              <a:pPr/>
              <a:t>19</a:t>
            </a:fld>
            <a:endParaRPr lang="fi-FI" sz="1200" smtClean="0"/>
          </a:p>
        </p:txBody>
      </p:sp>
    </p:spTree>
    <p:extLst>
      <p:ext uri="{BB962C8B-B14F-4D97-AF65-F5344CB8AC3E}">
        <p14:creationId xmlns:p14="http://schemas.microsoft.com/office/powerpoint/2010/main" val="390119532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i-FI" dirty="0" smtClean="0"/>
          </a:p>
        </p:txBody>
      </p:sp>
      <p:sp>
        <p:nvSpPr>
          <p:cNvPr id="66564" name="Dian numeron paikkamerkki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1pPr>
            <a:lvl2pPr marL="742950" indent="-28575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2pPr>
            <a:lvl3pPr marL="11430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3pPr>
            <a:lvl4pPr marL="16002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4pPr>
            <a:lvl5pPr marL="20574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9pPr>
          </a:lstStyle>
          <a:p>
            <a:fld id="{12D0552C-92D1-497B-A456-D99995122FC5}" type="slidenum">
              <a:rPr lang="fi-FI" sz="1200" smtClean="0"/>
              <a:pPr/>
              <a:t>20</a:t>
            </a:fld>
            <a:endParaRPr lang="fi-FI" sz="1200" smtClean="0"/>
          </a:p>
        </p:txBody>
      </p:sp>
    </p:spTree>
    <p:extLst>
      <p:ext uri="{BB962C8B-B14F-4D97-AF65-F5344CB8AC3E}">
        <p14:creationId xmlns:p14="http://schemas.microsoft.com/office/powerpoint/2010/main" val="123973058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>
              <a:buFontTx/>
              <a:buChar char="-"/>
            </a:pPr>
            <a:endParaRPr lang="fi-FI" dirty="0" smtClean="0"/>
          </a:p>
        </p:txBody>
      </p:sp>
      <p:sp>
        <p:nvSpPr>
          <p:cNvPr id="68612" name="Dian numeron paikkamerkki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1pPr>
            <a:lvl2pPr marL="742950" indent="-28575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2pPr>
            <a:lvl3pPr marL="11430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3pPr>
            <a:lvl4pPr marL="16002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4pPr>
            <a:lvl5pPr marL="20574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9pPr>
          </a:lstStyle>
          <a:p>
            <a:fld id="{B2666E39-C812-4E1C-AB0D-9266B43097C7}" type="slidenum">
              <a:rPr lang="fi-FI" sz="1200" smtClean="0"/>
              <a:pPr/>
              <a:t>21</a:t>
            </a:fld>
            <a:endParaRPr lang="fi-FI" sz="1200" smtClean="0"/>
          </a:p>
        </p:txBody>
      </p:sp>
    </p:spTree>
    <p:extLst>
      <p:ext uri="{BB962C8B-B14F-4D97-AF65-F5344CB8AC3E}">
        <p14:creationId xmlns:p14="http://schemas.microsoft.com/office/powerpoint/2010/main" val="268314899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i-FI" baseline="0" dirty="0" smtClean="0"/>
          </a:p>
          <a:p>
            <a:endParaRPr lang="fi-FI" dirty="0" smtClean="0"/>
          </a:p>
          <a:p>
            <a:endParaRPr lang="fi-FI" dirty="0" smtClean="0"/>
          </a:p>
          <a:p>
            <a:endParaRPr lang="fi-FI" dirty="0" smtClean="0"/>
          </a:p>
          <a:p>
            <a:endParaRPr lang="fi-FI" dirty="0" smtClean="0"/>
          </a:p>
        </p:txBody>
      </p:sp>
      <p:sp>
        <p:nvSpPr>
          <p:cNvPr id="70660" name="Dian numeron paikkamerkki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1pPr>
            <a:lvl2pPr marL="742950" indent="-28575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2pPr>
            <a:lvl3pPr marL="11430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3pPr>
            <a:lvl4pPr marL="16002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4pPr>
            <a:lvl5pPr marL="20574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9pPr>
          </a:lstStyle>
          <a:p>
            <a:fld id="{46CAC047-73FF-4661-9969-C1FA56ABBFDE}" type="slidenum">
              <a:rPr lang="fi-FI" sz="1200" smtClean="0"/>
              <a:pPr/>
              <a:t>22</a:t>
            </a:fld>
            <a:endParaRPr lang="fi-FI" sz="1200" smtClean="0"/>
          </a:p>
        </p:txBody>
      </p:sp>
    </p:spTree>
    <p:extLst>
      <p:ext uri="{BB962C8B-B14F-4D97-AF65-F5344CB8AC3E}">
        <p14:creationId xmlns:p14="http://schemas.microsoft.com/office/powerpoint/2010/main" val="160234447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i-FI" baseline="0" dirty="0" smtClean="0"/>
          </a:p>
          <a:p>
            <a:endParaRPr lang="fi-FI" dirty="0" smtClean="0"/>
          </a:p>
          <a:p>
            <a:endParaRPr lang="fi-FI" dirty="0" smtClean="0"/>
          </a:p>
          <a:p>
            <a:endParaRPr lang="fi-FI" dirty="0" smtClean="0"/>
          </a:p>
          <a:p>
            <a:endParaRPr lang="fi-FI" dirty="0" smtClean="0"/>
          </a:p>
          <a:p>
            <a:endParaRPr lang="fi-FI" dirty="0" smtClean="0"/>
          </a:p>
          <a:p>
            <a:endParaRPr lang="fi-FI" dirty="0" smtClean="0"/>
          </a:p>
        </p:txBody>
      </p:sp>
      <p:sp>
        <p:nvSpPr>
          <p:cNvPr id="70660" name="Dian numeron paikkamerkki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1pPr>
            <a:lvl2pPr marL="742950" indent="-28575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2pPr>
            <a:lvl3pPr marL="11430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3pPr>
            <a:lvl4pPr marL="16002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4pPr>
            <a:lvl5pPr marL="20574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9pPr>
          </a:lstStyle>
          <a:p>
            <a:fld id="{46CAC047-73FF-4661-9969-C1FA56ABBFDE}" type="slidenum">
              <a:rPr lang="fi-FI" sz="1200" smtClean="0"/>
              <a:pPr/>
              <a:t>23</a:t>
            </a:fld>
            <a:endParaRPr lang="fi-FI" sz="1200" smtClean="0"/>
          </a:p>
        </p:txBody>
      </p:sp>
    </p:spTree>
    <p:extLst>
      <p:ext uri="{BB962C8B-B14F-4D97-AF65-F5344CB8AC3E}">
        <p14:creationId xmlns:p14="http://schemas.microsoft.com/office/powerpoint/2010/main" val="124293941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i-FI" dirty="0" smtClean="0"/>
          </a:p>
          <a:p>
            <a:endParaRPr lang="fi-FI" dirty="0" smtClean="0"/>
          </a:p>
        </p:txBody>
      </p:sp>
      <p:sp>
        <p:nvSpPr>
          <p:cNvPr id="71684" name="Dian numeron paikkamerkki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1pPr>
            <a:lvl2pPr marL="742950" indent="-28575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2pPr>
            <a:lvl3pPr marL="11430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3pPr>
            <a:lvl4pPr marL="16002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4pPr>
            <a:lvl5pPr marL="20574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9pPr>
          </a:lstStyle>
          <a:p>
            <a:fld id="{BDCBDFF5-43B5-44EE-8C9F-82490289CE5C}" type="slidenum">
              <a:rPr lang="fi-FI" sz="1200" smtClean="0"/>
              <a:pPr/>
              <a:t>24</a:t>
            </a:fld>
            <a:endParaRPr lang="fi-FI" sz="1200" smtClean="0"/>
          </a:p>
        </p:txBody>
      </p:sp>
    </p:spTree>
    <p:extLst>
      <p:ext uri="{BB962C8B-B14F-4D97-AF65-F5344CB8AC3E}">
        <p14:creationId xmlns:p14="http://schemas.microsoft.com/office/powerpoint/2010/main" val="288931005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i-FI" dirty="0" smtClean="0"/>
          </a:p>
        </p:txBody>
      </p:sp>
      <p:sp>
        <p:nvSpPr>
          <p:cNvPr id="72708" name="Dian numeron paikkamerkki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1pPr>
            <a:lvl2pPr marL="742950" indent="-28575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2pPr>
            <a:lvl3pPr marL="11430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3pPr>
            <a:lvl4pPr marL="16002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4pPr>
            <a:lvl5pPr marL="20574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9pPr>
          </a:lstStyle>
          <a:p>
            <a:fld id="{C6EE691A-B7EB-4432-BE67-5114C88B3B38}" type="slidenum">
              <a:rPr lang="fi-FI" sz="1200" smtClean="0"/>
              <a:pPr/>
              <a:t>25</a:t>
            </a:fld>
            <a:endParaRPr lang="fi-FI" sz="1200" smtClean="0"/>
          </a:p>
        </p:txBody>
      </p:sp>
    </p:spTree>
    <p:extLst>
      <p:ext uri="{BB962C8B-B14F-4D97-AF65-F5344CB8AC3E}">
        <p14:creationId xmlns:p14="http://schemas.microsoft.com/office/powerpoint/2010/main" val="58213562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fi-FI" dirty="0" smtClean="0"/>
              <a:t>Lisätään myöhemmin </a:t>
            </a:r>
          </a:p>
        </p:txBody>
      </p:sp>
      <p:sp>
        <p:nvSpPr>
          <p:cNvPr id="73732" name="Dian numeron paikkamerkki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1pPr>
            <a:lvl2pPr marL="742950" indent="-28575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2pPr>
            <a:lvl3pPr marL="11430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3pPr>
            <a:lvl4pPr marL="16002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4pPr>
            <a:lvl5pPr marL="20574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9pPr>
          </a:lstStyle>
          <a:p>
            <a:fld id="{C25536A3-A4C5-4612-BE8A-FAEE51CE479E}" type="slidenum">
              <a:rPr lang="fi-FI" sz="1200" smtClean="0"/>
              <a:pPr/>
              <a:t>26</a:t>
            </a:fld>
            <a:endParaRPr lang="fi-FI" sz="1200" smtClean="0"/>
          </a:p>
        </p:txBody>
      </p:sp>
    </p:spTree>
    <p:extLst>
      <p:ext uri="{BB962C8B-B14F-4D97-AF65-F5344CB8AC3E}">
        <p14:creationId xmlns:p14="http://schemas.microsoft.com/office/powerpoint/2010/main" val="54527873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fi-FI" dirty="0" smtClean="0"/>
              <a:t>Lisätään myöhemmin </a:t>
            </a:r>
          </a:p>
        </p:txBody>
      </p:sp>
      <p:sp>
        <p:nvSpPr>
          <p:cNvPr id="73732" name="Dian numeron paikkamerkki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1pPr>
            <a:lvl2pPr marL="742950" indent="-28575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2pPr>
            <a:lvl3pPr marL="11430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3pPr>
            <a:lvl4pPr marL="16002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4pPr>
            <a:lvl5pPr marL="20574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9pPr>
          </a:lstStyle>
          <a:p>
            <a:fld id="{C25536A3-A4C5-4612-BE8A-FAEE51CE479E}" type="slidenum">
              <a:rPr lang="fi-FI" sz="1200" smtClean="0"/>
              <a:pPr/>
              <a:t>27</a:t>
            </a:fld>
            <a:endParaRPr lang="fi-FI" sz="1200" smtClean="0"/>
          </a:p>
        </p:txBody>
      </p:sp>
    </p:spTree>
    <p:extLst>
      <p:ext uri="{BB962C8B-B14F-4D97-AF65-F5344CB8AC3E}">
        <p14:creationId xmlns:p14="http://schemas.microsoft.com/office/powerpoint/2010/main" val="113392451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fi-FI" dirty="0" smtClean="0"/>
              <a:t>Lisätään myöhemmin </a:t>
            </a:r>
          </a:p>
        </p:txBody>
      </p:sp>
      <p:sp>
        <p:nvSpPr>
          <p:cNvPr id="73732" name="Dian numeron paikkamerkki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1pPr>
            <a:lvl2pPr marL="742950" indent="-28575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2pPr>
            <a:lvl3pPr marL="11430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3pPr>
            <a:lvl4pPr marL="16002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4pPr>
            <a:lvl5pPr marL="20574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9pPr>
          </a:lstStyle>
          <a:p>
            <a:fld id="{C25536A3-A4C5-4612-BE8A-FAEE51CE479E}" type="slidenum">
              <a:rPr lang="fi-FI" sz="1200" smtClean="0"/>
              <a:pPr/>
              <a:t>28</a:t>
            </a:fld>
            <a:endParaRPr lang="fi-FI" sz="1200" smtClean="0"/>
          </a:p>
        </p:txBody>
      </p:sp>
    </p:spTree>
    <p:extLst>
      <p:ext uri="{BB962C8B-B14F-4D97-AF65-F5344CB8AC3E}">
        <p14:creationId xmlns:p14="http://schemas.microsoft.com/office/powerpoint/2010/main" val="4634888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>
              <a:buFontTx/>
              <a:buChar char="-"/>
            </a:pPr>
            <a:endParaRPr lang="fi-FI" baseline="0" dirty="0" smtClean="0"/>
          </a:p>
          <a:p>
            <a:pPr marL="171450" indent="-171450">
              <a:buFontTx/>
              <a:buChar char="-"/>
            </a:pPr>
            <a:endParaRPr lang="fi-FI" baseline="0" dirty="0" smtClean="0"/>
          </a:p>
          <a:p>
            <a:pPr marL="171450" indent="-171450">
              <a:buFontTx/>
              <a:buChar char="-"/>
            </a:pPr>
            <a:endParaRPr lang="fi-FI" dirty="0" smtClean="0"/>
          </a:p>
        </p:txBody>
      </p:sp>
      <p:sp>
        <p:nvSpPr>
          <p:cNvPr id="48132" name="Dian numeron paikkamerkki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1pPr>
            <a:lvl2pPr marL="742950" indent="-28575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2pPr>
            <a:lvl3pPr marL="11430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3pPr>
            <a:lvl4pPr marL="16002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4pPr>
            <a:lvl5pPr marL="20574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9pPr>
          </a:lstStyle>
          <a:p>
            <a:fld id="{5CE26962-9C5E-4612-924E-D22887A89FF8}" type="slidenum">
              <a:rPr lang="fi-FI" sz="1200" smtClean="0"/>
              <a:pPr/>
              <a:t>2</a:t>
            </a:fld>
            <a:endParaRPr lang="fi-FI" sz="1200" smtClean="0"/>
          </a:p>
        </p:txBody>
      </p:sp>
    </p:spTree>
    <p:extLst>
      <p:ext uri="{BB962C8B-B14F-4D97-AF65-F5344CB8AC3E}">
        <p14:creationId xmlns:p14="http://schemas.microsoft.com/office/powerpoint/2010/main" val="247118553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5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28650" lvl="1" indent="-171450">
              <a:buFont typeface="Arial" panose="020B0604020202020204" pitchFamily="34" charset="0"/>
              <a:buChar char="•"/>
            </a:pPr>
            <a:endParaRPr lang="fi-FI" dirty="0" smtClean="0"/>
          </a:p>
        </p:txBody>
      </p:sp>
      <p:sp>
        <p:nvSpPr>
          <p:cNvPr id="74756" name="Dian numeron paikkamerkki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1pPr>
            <a:lvl2pPr marL="742950" indent="-28575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2pPr>
            <a:lvl3pPr marL="11430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3pPr>
            <a:lvl4pPr marL="16002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4pPr>
            <a:lvl5pPr marL="20574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9pPr>
          </a:lstStyle>
          <a:p>
            <a:fld id="{B1075D54-EBED-4051-BF69-7E9586330DC9}" type="slidenum">
              <a:rPr lang="fi-FI" sz="1200" smtClean="0"/>
              <a:pPr/>
              <a:t>29</a:t>
            </a:fld>
            <a:endParaRPr lang="fi-FI" sz="1200" smtClean="0"/>
          </a:p>
        </p:txBody>
      </p:sp>
    </p:spTree>
    <p:extLst>
      <p:ext uri="{BB962C8B-B14F-4D97-AF65-F5344CB8AC3E}">
        <p14:creationId xmlns:p14="http://schemas.microsoft.com/office/powerpoint/2010/main" val="75145503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lvl="0" indent="0">
              <a:buFontTx/>
              <a:buNone/>
            </a:pPr>
            <a:endParaRPr lang="fi-FI" baseline="0" dirty="0" smtClean="0"/>
          </a:p>
        </p:txBody>
      </p:sp>
      <p:sp>
        <p:nvSpPr>
          <p:cNvPr id="75780" name="Dian numeron paikkamerkki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1pPr>
            <a:lvl2pPr marL="742950" indent="-28575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2pPr>
            <a:lvl3pPr marL="11430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3pPr>
            <a:lvl4pPr marL="16002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4pPr>
            <a:lvl5pPr marL="20574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9pPr>
          </a:lstStyle>
          <a:p>
            <a:fld id="{FC2D22F6-2169-41B1-8051-ABE6707B1970}" type="slidenum">
              <a:rPr lang="fi-FI" sz="1200" smtClean="0"/>
              <a:pPr/>
              <a:t>30</a:t>
            </a:fld>
            <a:endParaRPr lang="fi-FI" sz="1200" smtClean="0"/>
          </a:p>
        </p:txBody>
      </p:sp>
    </p:spTree>
    <p:extLst>
      <p:ext uri="{BB962C8B-B14F-4D97-AF65-F5344CB8AC3E}">
        <p14:creationId xmlns:p14="http://schemas.microsoft.com/office/powerpoint/2010/main" val="155925962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7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i-FI" dirty="0" smtClean="0"/>
          </a:p>
        </p:txBody>
      </p:sp>
      <p:sp>
        <p:nvSpPr>
          <p:cNvPr id="77828" name="Dian numeron paikkamerkki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1pPr>
            <a:lvl2pPr marL="742950" indent="-28575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2pPr>
            <a:lvl3pPr marL="11430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3pPr>
            <a:lvl4pPr marL="16002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4pPr>
            <a:lvl5pPr marL="20574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9pPr>
          </a:lstStyle>
          <a:p>
            <a:fld id="{1E0CAC15-D8CB-4864-BBDE-4156D97935E1}" type="slidenum">
              <a:rPr lang="fi-FI" sz="1200" smtClean="0"/>
              <a:pPr/>
              <a:t>31</a:t>
            </a:fld>
            <a:endParaRPr lang="fi-FI" sz="1200" smtClean="0"/>
          </a:p>
        </p:txBody>
      </p:sp>
    </p:spTree>
    <p:extLst>
      <p:ext uri="{BB962C8B-B14F-4D97-AF65-F5344CB8AC3E}">
        <p14:creationId xmlns:p14="http://schemas.microsoft.com/office/powerpoint/2010/main" val="41216058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i-FI" dirty="0" smtClean="0"/>
          </a:p>
        </p:txBody>
      </p:sp>
      <p:sp>
        <p:nvSpPr>
          <p:cNvPr id="80900" name="Dian numeron paikkamerkki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1pPr>
            <a:lvl2pPr marL="742950" indent="-28575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2pPr>
            <a:lvl3pPr marL="11430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3pPr>
            <a:lvl4pPr marL="16002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4pPr>
            <a:lvl5pPr marL="20574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9pPr>
          </a:lstStyle>
          <a:p>
            <a:fld id="{BBB14108-83D6-41E0-84A4-6C3EF3C096D4}" type="slidenum">
              <a:rPr lang="fi-FI" sz="1200" smtClean="0"/>
              <a:pPr/>
              <a:t>32</a:t>
            </a:fld>
            <a:endParaRPr lang="fi-FI" sz="1200" smtClean="0"/>
          </a:p>
        </p:txBody>
      </p:sp>
    </p:spTree>
    <p:extLst>
      <p:ext uri="{BB962C8B-B14F-4D97-AF65-F5344CB8AC3E}">
        <p14:creationId xmlns:p14="http://schemas.microsoft.com/office/powerpoint/2010/main" val="194960585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i-FI" dirty="0" smtClean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81924" name="Dian numeron paikkamerkki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1pPr>
            <a:lvl2pPr marL="742950" indent="-28575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2pPr>
            <a:lvl3pPr marL="11430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3pPr>
            <a:lvl4pPr marL="16002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4pPr>
            <a:lvl5pPr marL="20574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9pPr>
          </a:lstStyle>
          <a:p>
            <a:fld id="{A53E1323-AD9E-49C3-B0E5-E3062F42BACF}" type="slidenum">
              <a:rPr lang="fi-FI" sz="1200" smtClean="0"/>
              <a:pPr/>
              <a:t>33</a:t>
            </a:fld>
            <a:endParaRPr lang="fi-FI" sz="1200" smtClean="0"/>
          </a:p>
        </p:txBody>
      </p:sp>
    </p:spTree>
    <p:extLst>
      <p:ext uri="{BB962C8B-B14F-4D97-AF65-F5344CB8AC3E}">
        <p14:creationId xmlns:p14="http://schemas.microsoft.com/office/powerpoint/2010/main" val="279848808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i-FI" dirty="0" smtClean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81924" name="Dian numeron paikkamerkki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1pPr>
            <a:lvl2pPr marL="742950" indent="-28575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2pPr>
            <a:lvl3pPr marL="11430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3pPr>
            <a:lvl4pPr marL="16002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4pPr>
            <a:lvl5pPr marL="20574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9pPr>
          </a:lstStyle>
          <a:p>
            <a:fld id="{A53E1323-AD9E-49C3-B0E5-E3062F42BACF}" type="slidenum">
              <a:rPr lang="fi-FI" sz="1200" smtClean="0"/>
              <a:pPr/>
              <a:t>34</a:t>
            </a:fld>
            <a:endParaRPr lang="fi-FI" sz="1200" smtClean="0"/>
          </a:p>
        </p:txBody>
      </p:sp>
    </p:spTree>
    <p:extLst>
      <p:ext uri="{BB962C8B-B14F-4D97-AF65-F5344CB8AC3E}">
        <p14:creationId xmlns:p14="http://schemas.microsoft.com/office/powerpoint/2010/main" val="8651468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FF0000"/>
          </a:solidFill>
          <a:ln/>
        </p:spPr>
      </p:sp>
      <p:sp>
        <p:nvSpPr>
          <p:cNvPr id="50179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i-FI" dirty="0" smtClean="0"/>
          </a:p>
        </p:txBody>
      </p:sp>
      <p:sp>
        <p:nvSpPr>
          <p:cNvPr id="50180" name="Dian numeron paikkamerkki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1pPr>
            <a:lvl2pPr marL="742950" indent="-28575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2pPr>
            <a:lvl3pPr marL="11430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3pPr>
            <a:lvl4pPr marL="16002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4pPr>
            <a:lvl5pPr marL="20574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9pPr>
          </a:lstStyle>
          <a:p>
            <a:fld id="{0BD5FE3C-BBDC-4FF9-B848-6E95BAF4DB7F}" type="slidenum">
              <a:rPr lang="fi-FI" sz="1200" smtClean="0"/>
              <a:pPr/>
              <a:t>3</a:t>
            </a:fld>
            <a:endParaRPr lang="fi-FI" sz="1200" smtClean="0"/>
          </a:p>
        </p:txBody>
      </p:sp>
    </p:spTree>
    <p:extLst>
      <p:ext uri="{BB962C8B-B14F-4D97-AF65-F5344CB8AC3E}">
        <p14:creationId xmlns:p14="http://schemas.microsoft.com/office/powerpoint/2010/main" val="33634344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i-FI" dirty="0" smtClean="0"/>
          </a:p>
        </p:txBody>
      </p:sp>
      <p:sp>
        <p:nvSpPr>
          <p:cNvPr id="49156" name="Dian numeron paikkamerkki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1pPr>
            <a:lvl2pPr marL="742950" indent="-28575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2pPr>
            <a:lvl3pPr marL="11430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3pPr>
            <a:lvl4pPr marL="16002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4pPr>
            <a:lvl5pPr marL="20574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9pPr>
          </a:lstStyle>
          <a:p>
            <a:fld id="{45AA33A4-6DD2-464F-B901-DE628C4140AE}" type="slidenum">
              <a:rPr lang="fi-FI" sz="1200" smtClean="0"/>
              <a:pPr/>
              <a:t>4</a:t>
            </a:fld>
            <a:endParaRPr lang="fi-FI" sz="1200" smtClean="0"/>
          </a:p>
        </p:txBody>
      </p:sp>
    </p:spTree>
    <p:extLst>
      <p:ext uri="{BB962C8B-B14F-4D97-AF65-F5344CB8AC3E}">
        <p14:creationId xmlns:p14="http://schemas.microsoft.com/office/powerpoint/2010/main" val="18670561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>
              <a:buFontTx/>
              <a:buChar char="•"/>
            </a:pPr>
            <a:endParaRPr lang="fi-FI" dirty="0" smtClean="0"/>
          </a:p>
        </p:txBody>
      </p:sp>
      <p:sp>
        <p:nvSpPr>
          <p:cNvPr id="46084" name="Dian numeron paikkamerkki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1pPr>
            <a:lvl2pPr marL="742950" indent="-28575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2pPr>
            <a:lvl3pPr marL="11430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3pPr>
            <a:lvl4pPr marL="16002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4pPr>
            <a:lvl5pPr marL="20574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9pPr>
          </a:lstStyle>
          <a:p>
            <a:fld id="{F7ECB7E5-24A0-4AD3-A3F3-0056B1FCA59B}" type="slidenum">
              <a:rPr lang="fi-FI" sz="1200" smtClean="0"/>
              <a:pPr/>
              <a:t>5</a:t>
            </a:fld>
            <a:endParaRPr lang="fi-FI" sz="1200" smtClean="0"/>
          </a:p>
        </p:txBody>
      </p:sp>
    </p:spTree>
    <p:extLst>
      <p:ext uri="{BB962C8B-B14F-4D97-AF65-F5344CB8AC3E}">
        <p14:creationId xmlns:p14="http://schemas.microsoft.com/office/powerpoint/2010/main" val="35335250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>
              <a:buFontTx/>
              <a:buChar char="•"/>
            </a:pPr>
            <a:endParaRPr lang="fi-FI" baseline="0" dirty="0" smtClean="0"/>
          </a:p>
        </p:txBody>
      </p:sp>
      <p:sp>
        <p:nvSpPr>
          <p:cNvPr id="47108" name="Dian numeron paikkamerkki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1pPr>
            <a:lvl2pPr marL="742950" indent="-28575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2pPr>
            <a:lvl3pPr marL="11430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3pPr>
            <a:lvl4pPr marL="16002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4pPr>
            <a:lvl5pPr marL="20574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9pPr>
          </a:lstStyle>
          <a:p>
            <a:fld id="{9614D336-D51D-4E60-9091-D131DB391B30}" type="slidenum">
              <a:rPr lang="fi-FI" sz="1200" smtClean="0"/>
              <a:pPr/>
              <a:t>6</a:t>
            </a:fld>
            <a:endParaRPr lang="fi-FI" sz="1200" smtClean="0"/>
          </a:p>
        </p:txBody>
      </p:sp>
    </p:spTree>
    <p:extLst>
      <p:ext uri="{BB962C8B-B14F-4D97-AF65-F5344CB8AC3E}">
        <p14:creationId xmlns:p14="http://schemas.microsoft.com/office/powerpoint/2010/main" val="1601162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>
              <a:buFontTx/>
              <a:buChar char="-"/>
            </a:pPr>
            <a:endParaRPr lang="fi-FI" dirty="0" smtClean="0"/>
          </a:p>
        </p:txBody>
      </p:sp>
      <p:sp>
        <p:nvSpPr>
          <p:cNvPr id="47108" name="Dian numeron paikkamerkki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1pPr>
            <a:lvl2pPr marL="742950" indent="-28575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2pPr>
            <a:lvl3pPr marL="11430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3pPr>
            <a:lvl4pPr marL="16002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4pPr>
            <a:lvl5pPr marL="20574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9pPr>
          </a:lstStyle>
          <a:p>
            <a:fld id="{9614D336-D51D-4E60-9091-D131DB391B30}" type="slidenum">
              <a:rPr lang="fi-FI" sz="1200" smtClean="0"/>
              <a:pPr/>
              <a:t>7</a:t>
            </a:fld>
            <a:endParaRPr lang="fi-FI" sz="1200" smtClean="0"/>
          </a:p>
        </p:txBody>
      </p:sp>
    </p:spTree>
    <p:extLst>
      <p:ext uri="{BB962C8B-B14F-4D97-AF65-F5344CB8AC3E}">
        <p14:creationId xmlns:p14="http://schemas.microsoft.com/office/powerpoint/2010/main" val="5304270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Dian kuvan paikkamerkki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Huomautusten paikkamerkki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>
              <a:buFontTx/>
              <a:buChar char="-"/>
            </a:pPr>
            <a:endParaRPr lang="fi-FI" dirty="0" smtClean="0"/>
          </a:p>
        </p:txBody>
      </p:sp>
      <p:sp>
        <p:nvSpPr>
          <p:cNvPr id="47108" name="Dian numeron paikkamerkki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1pPr>
            <a:lvl2pPr marL="742950" indent="-28575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2pPr>
            <a:lvl3pPr marL="11430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3pPr>
            <a:lvl4pPr marL="16002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4pPr>
            <a:lvl5pPr marL="20574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9pPr>
          </a:lstStyle>
          <a:p>
            <a:fld id="{9614D336-D51D-4E60-9091-D131DB391B30}" type="slidenum">
              <a:rPr lang="fi-FI" sz="1200" smtClean="0"/>
              <a:pPr/>
              <a:t>8</a:t>
            </a:fld>
            <a:endParaRPr lang="fi-FI" sz="1200" smtClean="0"/>
          </a:p>
        </p:txBody>
      </p:sp>
    </p:spTree>
    <p:extLst>
      <p:ext uri="{BB962C8B-B14F-4D97-AF65-F5344CB8AC3E}">
        <p14:creationId xmlns:p14="http://schemas.microsoft.com/office/powerpoint/2010/main" val="345564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C1C2F2-1D20-43AD-B422-04DD450D7AA6}" type="datetime1">
              <a:rPr lang="fi-FI" smtClean="0"/>
              <a:t>19.8.2015</a:t>
            </a:fld>
            <a:endParaRPr 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Päivähoidon Kuusikko 2014</a:t>
            </a:r>
            <a:endParaRPr 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BF8BB1-CD61-4F31-B999-581DD83478B5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99334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AA81BE-06B4-4B12-94F1-FBA6926F971A}" type="datetime1">
              <a:rPr lang="fi-FI" smtClean="0"/>
              <a:t>19.8.2015</a:t>
            </a:fld>
            <a:endParaRPr 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Päivähoidon Kuusikko 2014</a:t>
            </a:r>
            <a:endParaRPr 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A6C508-0341-42F5-B908-A133FB18A233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98631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CBD4F6-FC3E-484D-BEAF-232712B68D75}" type="datetime1">
              <a:rPr lang="fi-FI" smtClean="0"/>
              <a:t>19.8.2015</a:t>
            </a:fld>
            <a:endParaRPr 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Päivähoidon Kuusikko 2014</a:t>
            </a:r>
            <a:endParaRPr 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F5638C-E134-40DB-86AE-697EB3E42339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10583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B93299-13BB-40CC-B0F4-290DACADB9F6}" type="datetime1">
              <a:rPr lang="fi-FI" smtClean="0"/>
              <a:t>19.8.2015</a:t>
            </a:fld>
            <a:endParaRPr 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Päivähoidon Kuusikko 2014</a:t>
            </a:r>
            <a:endParaRPr 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8FD209-A76B-4EA8-BE98-C933FA49CE2E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3741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2D70D5-FAE4-461E-B80C-2425C4C1F115}" type="datetime1">
              <a:rPr lang="fi-FI" smtClean="0"/>
              <a:t>19.8.2015</a:t>
            </a:fld>
            <a:endParaRPr 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Päivähoidon Kuusikko 2014</a:t>
            </a:r>
            <a:endParaRPr 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B60EE0-3511-4ECC-922E-7668D38C1F88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48474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A631F0-8299-4EBF-957F-405EBC0A9D47}" type="datetime1">
              <a:rPr lang="fi-FI" smtClean="0"/>
              <a:t>19.8.2015</a:t>
            </a:fld>
            <a:endParaRPr lang="fi-F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Päivähoidon Kuusikko 2014</a:t>
            </a:r>
            <a:endParaRPr lang="fi-F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B06D1F-A9AD-4FA0-BD80-F17EBBF10D86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36055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61129E-53CE-49ED-8B26-461AF4630088}" type="datetime1">
              <a:rPr lang="fi-FI" smtClean="0"/>
              <a:t>19.8.2015</a:t>
            </a:fld>
            <a:endParaRPr lang="fi-FI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Päivähoidon Kuusikko 2014</a:t>
            </a:r>
            <a:endParaRPr lang="fi-FI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DA9ABE-FD61-4397-A3C1-857DC89B4D3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02378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C28BFD-88B2-4DA1-8628-256F09E590AF}" type="datetime1">
              <a:rPr lang="fi-FI" smtClean="0"/>
              <a:t>19.8.2015</a:t>
            </a:fld>
            <a:endParaRPr lang="fi-FI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Päivähoidon Kuusikko 2014</a:t>
            </a:r>
            <a:endParaRPr lang="fi-FI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890BAA-3BAC-4A2C-95D6-7239BE9771CE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72460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902A5C-F11A-46F9-B9A9-4AF735E9CDA1}" type="datetime1">
              <a:rPr lang="fi-FI" smtClean="0"/>
              <a:t>19.8.2015</a:t>
            </a:fld>
            <a:endParaRPr lang="fi-FI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Päivähoidon Kuusikko 2014</a:t>
            </a:r>
            <a:endParaRPr lang="fi-FI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DC5CA7-6BE1-4549-B258-B3D57229BC57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62009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7BEFC7-F9B3-4B06-AC05-75C193270D3D}" type="datetime1">
              <a:rPr lang="fi-FI" smtClean="0"/>
              <a:t>19.8.2015</a:t>
            </a:fld>
            <a:endParaRPr lang="fi-F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Päivähoidon Kuusikko 2014</a:t>
            </a:r>
            <a:endParaRPr lang="fi-F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840D31-FF82-45E2-8A6C-B42CB155CA25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44926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 smtClean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4DD8D-F342-4784-8A08-38112B2EDD29}" type="datetime1">
              <a:rPr lang="fi-FI" smtClean="0"/>
              <a:t>19.8.2015</a:t>
            </a:fld>
            <a:endParaRPr lang="fi-F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/>
              <a:t>Päivähoidon Kuusikko 2014</a:t>
            </a:r>
            <a:endParaRPr lang="fi-F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8A9338-57F1-4972-A0EA-0550840C102A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12571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E3D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perustyyl. napsautt.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5DD8FD1D-142B-46AB-9629-6D61D0CDECF1}" type="datetime1">
              <a:rPr lang="fi-FI" smtClean="0"/>
              <a:t>19.8.2015</a:t>
            </a:fld>
            <a:endParaRPr lang="fi-FI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i-FI" smtClean="0"/>
              <a:t>Päivähoidon Kuusikko 2014</a:t>
            </a:r>
            <a:endParaRPr lang="fi-FI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3E63CBE6-A369-4F6C-80CD-CA4B18C242A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e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em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em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em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emf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emf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emf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emf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emf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emf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304800" y="-60325"/>
            <a:ext cx="1133475" cy="685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endParaRPr lang="fi-FI"/>
          </a:p>
        </p:txBody>
      </p:sp>
      <p:sp>
        <p:nvSpPr>
          <p:cNvPr id="2051" name="Rectangle 4"/>
          <p:cNvSpPr>
            <a:spLocks noChangeArrowheads="1"/>
          </p:cNvSpPr>
          <p:nvPr/>
        </p:nvSpPr>
        <p:spPr bwMode="auto">
          <a:xfrm>
            <a:off x="0" y="533400"/>
            <a:ext cx="9144000" cy="1143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endParaRPr lang="fi-FI"/>
          </a:p>
        </p:txBody>
      </p:sp>
      <p:pic>
        <p:nvPicPr>
          <p:cNvPr id="2052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9438" y="812800"/>
            <a:ext cx="6477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pic>
        <p:nvPicPr>
          <p:cNvPr id="2053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1225" y="812800"/>
            <a:ext cx="665163" cy="72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pic>
        <p:nvPicPr>
          <p:cNvPr id="2054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812800"/>
            <a:ext cx="665163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pic>
        <p:nvPicPr>
          <p:cNvPr id="2055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812800"/>
            <a:ext cx="665163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pic>
        <p:nvPicPr>
          <p:cNvPr id="2056" name="Picture 9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0188" y="812800"/>
            <a:ext cx="665162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pic>
        <p:nvPicPr>
          <p:cNvPr id="2057" name="Picture 10" descr="ouluvaakuna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9300" y="812800"/>
            <a:ext cx="665163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14"/>
          <p:cNvGrpSpPr>
            <a:grpSpLocks/>
          </p:cNvGrpSpPr>
          <p:nvPr/>
        </p:nvGrpSpPr>
        <p:grpSpPr bwMode="auto">
          <a:xfrm rot="3062372">
            <a:off x="8307021" y="5125985"/>
            <a:ext cx="2041525" cy="1362074"/>
            <a:chOff x="5183" y="2381"/>
            <a:chExt cx="1286" cy="858"/>
          </a:xfrm>
          <a:noFill/>
        </p:grpSpPr>
        <p:sp>
          <p:nvSpPr>
            <p:cNvPr id="5150" name="Text Box 15"/>
            <p:cNvSpPr txBox="1">
              <a:spLocks noChangeArrowheads="1"/>
            </p:cNvSpPr>
            <p:nvPr/>
          </p:nvSpPr>
          <p:spPr bwMode="auto">
            <a:xfrm rot="4117505">
              <a:off x="5447" y="2218"/>
              <a:ext cx="833" cy="1210"/>
            </a:xfrm>
            <a:prstGeom prst="rect">
              <a:avLst/>
            </a:prstGeom>
            <a:grp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fi-FI" dirty="0">
                  <a:solidFill>
                    <a:srgbClr val="9EC2A0"/>
                  </a:solidFill>
                </a:rPr>
                <a:t>V</a:t>
              </a:r>
            </a:p>
          </p:txBody>
        </p:sp>
        <p:sp>
          <p:nvSpPr>
            <p:cNvPr id="5151" name="Text Box 16"/>
            <p:cNvSpPr txBox="1">
              <a:spLocks noChangeArrowheads="1"/>
            </p:cNvSpPr>
            <p:nvPr/>
          </p:nvSpPr>
          <p:spPr bwMode="auto">
            <a:xfrm rot="4117505">
              <a:off x="5393" y="2171"/>
              <a:ext cx="790" cy="1210"/>
            </a:xfrm>
            <a:prstGeom prst="rect">
              <a:avLst/>
            </a:prstGeom>
            <a:grp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fi-FI" dirty="0">
                  <a:solidFill>
                    <a:srgbClr val="74A876"/>
                  </a:solidFill>
                </a:rPr>
                <a:t>V</a:t>
              </a:r>
            </a:p>
          </p:txBody>
        </p:sp>
      </p:grpSp>
      <p:grpSp>
        <p:nvGrpSpPr>
          <p:cNvPr id="4" name="Group 17"/>
          <p:cNvGrpSpPr>
            <a:grpSpLocks/>
          </p:cNvGrpSpPr>
          <p:nvPr/>
        </p:nvGrpSpPr>
        <p:grpSpPr bwMode="auto">
          <a:xfrm rot="-4145435">
            <a:off x="7448621" y="3431659"/>
            <a:ext cx="1946275" cy="1431927"/>
            <a:chOff x="5307" y="2425"/>
            <a:chExt cx="1226" cy="902"/>
          </a:xfrm>
          <a:noFill/>
        </p:grpSpPr>
        <p:sp>
          <p:nvSpPr>
            <p:cNvPr id="5148" name="Text Box 18"/>
            <p:cNvSpPr txBox="1">
              <a:spLocks noChangeArrowheads="1"/>
            </p:cNvSpPr>
            <p:nvPr/>
          </p:nvSpPr>
          <p:spPr bwMode="auto">
            <a:xfrm rot="4117505">
              <a:off x="5495" y="2306"/>
              <a:ext cx="833" cy="1210"/>
            </a:xfrm>
            <a:prstGeom prst="rect">
              <a:avLst/>
            </a:prstGeom>
            <a:grp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fi-FI" dirty="0">
                  <a:solidFill>
                    <a:srgbClr val="9EC2A0"/>
                  </a:solidFill>
                </a:rPr>
                <a:t>V</a:t>
              </a:r>
            </a:p>
          </p:txBody>
        </p:sp>
        <p:sp>
          <p:nvSpPr>
            <p:cNvPr id="5149" name="Text Box 19"/>
            <p:cNvSpPr txBox="1">
              <a:spLocks noChangeArrowheads="1"/>
            </p:cNvSpPr>
            <p:nvPr/>
          </p:nvSpPr>
          <p:spPr bwMode="auto">
            <a:xfrm rot="4117505">
              <a:off x="5533" y="2215"/>
              <a:ext cx="790" cy="1210"/>
            </a:xfrm>
            <a:prstGeom prst="rect">
              <a:avLst/>
            </a:prstGeom>
            <a:grp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fi-FI" dirty="0">
                  <a:solidFill>
                    <a:srgbClr val="74A876"/>
                  </a:solidFill>
                </a:rPr>
                <a:t>V</a:t>
              </a:r>
            </a:p>
          </p:txBody>
        </p:sp>
      </p:grpSp>
      <p:grpSp>
        <p:nvGrpSpPr>
          <p:cNvPr id="6" name="Group 23"/>
          <p:cNvGrpSpPr>
            <a:grpSpLocks/>
          </p:cNvGrpSpPr>
          <p:nvPr/>
        </p:nvGrpSpPr>
        <p:grpSpPr bwMode="auto">
          <a:xfrm rot="10228193">
            <a:off x="6398939" y="5021670"/>
            <a:ext cx="1963738" cy="1446214"/>
            <a:chOff x="5259" y="2328"/>
            <a:chExt cx="1237" cy="911"/>
          </a:xfrm>
          <a:noFill/>
        </p:grpSpPr>
        <p:sp>
          <p:nvSpPr>
            <p:cNvPr id="5144" name="Text Box 24"/>
            <p:cNvSpPr txBox="1">
              <a:spLocks noChangeArrowheads="1"/>
            </p:cNvSpPr>
            <p:nvPr/>
          </p:nvSpPr>
          <p:spPr bwMode="auto">
            <a:xfrm rot="4117505">
              <a:off x="5447" y="2218"/>
              <a:ext cx="833" cy="1210"/>
            </a:xfrm>
            <a:prstGeom prst="rect">
              <a:avLst/>
            </a:prstGeom>
            <a:grp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fi-FI" dirty="0">
                  <a:solidFill>
                    <a:srgbClr val="9EC2A0"/>
                  </a:solidFill>
                </a:rPr>
                <a:t>V</a:t>
              </a:r>
            </a:p>
          </p:txBody>
        </p:sp>
        <p:sp>
          <p:nvSpPr>
            <p:cNvPr id="5145" name="Text Box 25"/>
            <p:cNvSpPr txBox="1">
              <a:spLocks noChangeArrowheads="1"/>
            </p:cNvSpPr>
            <p:nvPr/>
          </p:nvSpPr>
          <p:spPr bwMode="auto">
            <a:xfrm rot="4117505">
              <a:off x="5496" y="2118"/>
              <a:ext cx="790" cy="1210"/>
            </a:xfrm>
            <a:prstGeom prst="rect">
              <a:avLst/>
            </a:prstGeom>
            <a:grp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fi-FI" dirty="0">
                  <a:solidFill>
                    <a:srgbClr val="74A876"/>
                  </a:solidFill>
                </a:rPr>
                <a:t>V</a:t>
              </a:r>
            </a:p>
          </p:txBody>
        </p:sp>
      </p:grpSp>
      <p:grpSp>
        <p:nvGrpSpPr>
          <p:cNvPr id="7" name="Group 26"/>
          <p:cNvGrpSpPr>
            <a:grpSpLocks/>
          </p:cNvGrpSpPr>
          <p:nvPr/>
        </p:nvGrpSpPr>
        <p:grpSpPr bwMode="auto">
          <a:xfrm rot="6665210">
            <a:off x="7310783" y="5654350"/>
            <a:ext cx="2060576" cy="1414461"/>
            <a:chOff x="5171" y="2348"/>
            <a:chExt cx="1298" cy="891"/>
          </a:xfrm>
          <a:noFill/>
        </p:grpSpPr>
        <p:sp>
          <p:nvSpPr>
            <p:cNvPr id="5142" name="Text Box 27"/>
            <p:cNvSpPr txBox="1">
              <a:spLocks noChangeArrowheads="1"/>
            </p:cNvSpPr>
            <p:nvPr/>
          </p:nvSpPr>
          <p:spPr bwMode="auto">
            <a:xfrm rot="4117505">
              <a:off x="5447" y="2218"/>
              <a:ext cx="833" cy="1210"/>
            </a:xfrm>
            <a:prstGeom prst="rect">
              <a:avLst/>
            </a:prstGeom>
            <a:grp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fi-FI" dirty="0">
                  <a:solidFill>
                    <a:srgbClr val="9EC2A0"/>
                  </a:solidFill>
                </a:rPr>
                <a:t>V</a:t>
              </a:r>
            </a:p>
          </p:txBody>
        </p:sp>
        <p:sp>
          <p:nvSpPr>
            <p:cNvPr id="5143" name="Text Box 28"/>
            <p:cNvSpPr txBox="1">
              <a:spLocks noChangeArrowheads="1"/>
            </p:cNvSpPr>
            <p:nvPr/>
          </p:nvSpPr>
          <p:spPr bwMode="auto">
            <a:xfrm rot="4117505">
              <a:off x="5381" y="2138"/>
              <a:ext cx="790" cy="1210"/>
            </a:xfrm>
            <a:prstGeom prst="rect">
              <a:avLst/>
            </a:prstGeom>
            <a:grp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fi-FI" dirty="0">
                  <a:solidFill>
                    <a:srgbClr val="74A876"/>
                  </a:solidFill>
                </a:rPr>
                <a:t>V</a:t>
              </a:r>
            </a:p>
          </p:txBody>
        </p:sp>
      </p:grpSp>
      <p:sp>
        <p:nvSpPr>
          <p:cNvPr id="2064" name="Suorakulmio 30"/>
          <p:cNvSpPr>
            <a:spLocks noChangeArrowheads="1"/>
          </p:cNvSpPr>
          <p:nvPr/>
        </p:nvSpPr>
        <p:spPr bwMode="auto">
          <a:xfrm>
            <a:off x="2286000" y="-16930688"/>
            <a:ext cx="4572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fi-FI" sz="1000"/>
              <a:t>Kuuden suurimman kaupungin lasten päivähoidon palvelujen ja kustannusten vertailu 2009 </a:t>
            </a:r>
          </a:p>
        </p:txBody>
      </p:sp>
      <p:sp>
        <p:nvSpPr>
          <p:cNvPr id="2065" name="Otsikko 7"/>
          <p:cNvSpPr>
            <a:spLocks noGrp="1"/>
          </p:cNvSpPr>
          <p:nvPr>
            <p:ph type="ctrTitle"/>
          </p:nvPr>
        </p:nvSpPr>
        <p:spPr>
          <a:xfrm>
            <a:off x="1344283" y="1747660"/>
            <a:ext cx="7772400" cy="2448421"/>
          </a:xfrm>
        </p:spPr>
        <p:txBody>
          <a:bodyPr/>
          <a:lstStyle/>
          <a:p>
            <a:r>
              <a:rPr lang="fi-FI" sz="3200" b="1" dirty="0" smtClean="0">
                <a:latin typeface="Calibri" panose="020F0502020204030204" pitchFamily="34" charset="0"/>
              </a:rPr>
              <a:t>Kuuden suurimman kaupungin </a:t>
            </a:r>
            <a:br>
              <a:rPr lang="fi-FI" sz="3200" b="1" dirty="0" smtClean="0">
                <a:latin typeface="Calibri" panose="020F0502020204030204" pitchFamily="34" charset="0"/>
              </a:rPr>
            </a:br>
            <a:r>
              <a:rPr lang="fi-FI" sz="3200" b="1" dirty="0" smtClean="0">
                <a:latin typeface="Calibri" panose="020F0502020204030204" pitchFamily="34" charset="0"/>
              </a:rPr>
              <a:t>lasten päivähoidon palvelut ja kustannukset vuonna 2014 </a:t>
            </a:r>
            <a:br>
              <a:rPr lang="fi-FI" sz="3200" b="1" dirty="0" smtClean="0">
                <a:latin typeface="Calibri" panose="020F0502020204030204" pitchFamily="34" charset="0"/>
              </a:rPr>
            </a:br>
            <a:r>
              <a:rPr lang="fi-FI" sz="1600" dirty="0" smtClean="0">
                <a:latin typeface="Calibri" panose="020F0502020204030204" pitchFamily="34" charset="0"/>
              </a:rPr>
              <a:t>(päivitetty 17.6.2015)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 rot="-7522100">
            <a:off x="6365890" y="3830760"/>
            <a:ext cx="1965326" cy="1438276"/>
            <a:chOff x="5299" y="2353"/>
            <a:chExt cx="1238" cy="906"/>
          </a:xfrm>
          <a:noFill/>
        </p:grpSpPr>
        <p:sp>
          <p:nvSpPr>
            <p:cNvPr id="5152" name="Text Box 12"/>
            <p:cNvSpPr txBox="1">
              <a:spLocks noChangeArrowheads="1"/>
            </p:cNvSpPr>
            <p:nvPr/>
          </p:nvSpPr>
          <p:spPr bwMode="auto">
            <a:xfrm rot="4117505">
              <a:off x="5487" y="2238"/>
              <a:ext cx="833" cy="1210"/>
            </a:xfrm>
            <a:prstGeom prst="rect">
              <a:avLst/>
            </a:prstGeom>
            <a:grp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fi-FI" dirty="0">
                  <a:solidFill>
                    <a:srgbClr val="9EC2A0"/>
                  </a:solidFill>
                </a:rPr>
                <a:t>V</a:t>
              </a:r>
            </a:p>
          </p:txBody>
        </p:sp>
        <p:sp>
          <p:nvSpPr>
            <p:cNvPr id="5153" name="Text Box 13"/>
            <p:cNvSpPr txBox="1">
              <a:spLocks noChangeArrowheads="1"/>
            </p:cNvSpPr>
            <p:nvPr/>
          </p:nvSpPr>
          <p:spPr bwMode="auto">
            <a:xfrm rot="4117505">
              <a:off x="5537" y="2143"/>
              <a:ext cx="790" cy="1210"/>
            </a:xfrm>
            <a:prstGeom prst="rect">
              <a:avLst/>
            </a:prstGeom>
            <a:grp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fi-FI" dirty="0" smtClean="0">
                  <a:solidFill>
                    <a:srgbClr val="74A876"/>
                  </a:solidFill>
                </a:rPr>
                <a:t>V</a:t>
              </a:r>
              <a:endParaRPr lang="fi-FI" dirty="0">
                <a:solidFill>
                  <a:srgbClr val="74A876"/>
                </a:solidFill>
              </a:endParaRPr>
            </a:p>
          </p:txBody>
        </p:sp>
      </p:grpSp>
      <p:grpSp>
        <p:nvGrpSpPr>
          <p:cNvPr id="5" name="Group 20"/>
          <p:cNvGrpSpPr>
            <a:grpSpLocks/>
          </p:cNvGrpSpPr>
          <p:nvPr/>
        </p:nvGrpSpPr>
        <p:grpSpPr bwMode="auto">
          <a:xfrm rot="-238692">
            <a:off x="8485950" y="3988746"/>
            <a:ext cx="1925638" cy="1431927"/>
            <a:chOff x="5258" y="2309"/>
            <a:chExt cx="1213" cy="902"/>
          </a:xfrm>
          <a:noFill/>
        </p:grpSpPr>
        <p:sp>
          <p:nvSpPr>
            <p:cNvPr id="5146" name="Text Box 21"/>
            <p:cNvSpPr txBox="1">
              <a:spLocks noChangeArrowheads="1"/>
            </p:cNvSpPr>
            <p:nvPr/>
          </p:nvSpPr>
          <p:spPr bwMode="auto">
            <a:xfrm rot="4117505">
              <a:off x="5449" y="2190"/>
              <a:ext cx="833" cy="1210"/>
            </a:xfrm>
            <a:prstGeom prst="rect">
              <a:avLst/>
            </a:prstGeom>
            <a:grp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fi-FI" dirty="0">
                  <a:solidFill>
                    <a:srgbClr val="9EC2A0"/>
                  </a:solidFill>
                </a:rPr>
                <a:t>V</a:t>
              </a:r>
            </a:p>
          </p:txBody>
        </p:sp>
        <p:sp>
          <p:nvSpPr>
            <p:cNvPr id="5147" name="Text Box 22"/>
            <p:cNvSpPr txBox="1">
              <a:spLocks noChangeArrowheads="1"/>
            </p:cNvSpPr>
            <p:nvPr/>
          </p:nvSpPr>
          <p:spPr bwMode="auto">
            <a:xfrm rot="4117505">
              <a:off x="5468" y="2099"/>
              <a:ext cx="790" cy="1210"/>
            </a:xfrm>
            <a:prstGeom prst="rect">
              <a:avLst/>
            </a:prstGeom>
            <a:grp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fi-FI" dirty="0">
                  <a:solidFill>
                    <a:srgbClr val="74A876"/>
                  </a:solidFill>
                </a:rPr>
                <a:t>V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000" dirty="0" smtClean="0">
                <a:latin typeface="Calibri" panose="020F0502020204030204" pitchFamily="34" charset="0"/>
              </a:rPr>
              <a:t>Päivähoitoikäisten (10kk–6v) lasten jakautuminen pienten lasten hoitojärjestelmään joulukuussa 2014</a:t>
            </a: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Päivähoidon Kuusikko 2014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890BAA-3BAC-4A2C-95D6-7239BE9771CE}" type="slidenum">
              <a:rPr lang="fi-FI" smtClean="0"/>
              <a:pPr>
                <a:defRPr/>
              </a:pPr>
              <a:t>9</a:t>
            </a:fld>
            <a:endParaRPr lang="fi-FI"/>
          </a:p>
        </p:txBody>
      </p:sp>
      <p:pic>
        <p:nvPicPr>
          <p:cNvPr id="2" name="Kuva 1"/>
          <p:cNvPicPr/>
          <p:nvPr>
            <p:extLst>
              <p:ext uri="{D42A27DB-BD31-4B8C-83A1-F6EECF244321}">
                <p14:modId xmlns:p14="http://schemas.microsoft.com/office/powerpoint/2010/main" val="4149529822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111125" y="1341438"/>
            <a:ext cx="8883650" cy="4552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000" dirty="0" smtClean="0">
                <a:latin typeface="Calibri" panose="020F0502020204030204" pitchFamily="34" charset="0"/>
              </a:rPr>
              <a:t>Päivähoitoikäisten (10kk–6v) lasten jakautuminen varhaiskasvatuksen palveluihin joulukuussa 2014</a:t>
            </a: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Päivähoidon Kuusikko 2014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890BAA-3BAC-4A2C-95D6-7239BE9771CE}" type="slidenum">
              <a:rPr lang="fi-FI" smtClean="0"/>
              <a:pPr>
                <a:defRPr/>
              </a:pPr>
              <a:t>10</a:t>
            </a:fld>
            <a:endParaRPr lang="fi-FI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365405805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762000" y="1347788"/>
            <a:ext cx="7366000" cy="4783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3828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000" dirty="0" smtClean="0">
                <a:latin typeface="Calibri" panose="020F0502020204030204" pitchFamily="34" charset="0"/>
              </a:rPr>
              <a:t>Pienten lasten hoitojärjestelmän kokonaiskustannukset  2014 </a:t>
            </a:r>
            <a:br>
              <a:rPr lang="fi-FI" sz="2000" dirty="0" smtClean="0">
                <a:latin typeface="Calibri" panose="020F0502020204030204" pitchFamily="34" charset="0"/>
              </a:rPr>
            </a:br>
            <a:r>
              <a:rPr lang="fi-FI" sz="2000" dirty="0" smtClean="0">
                <a:latin typeface="Calibri" panose="020F0502020204030204" pitchFamily="34" charset="0"/>
              </a:rPr>
              <a:t>sekä muutos vuodesta 2013</a:t>
            </a: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Päivähoidon Kuusikko 2014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890BAA-3BAC-4A2C-95D6-7239BE9771CE}" type="slidenum">
              <a:rPr lang="fi-FI" smtClean="0"/>
              <a:pPr>
                <a:defRPr/>
              </a:pPr>
              <a:t>11</a:t>
            </a:fld>
            <a:endParaRPr lang="fi-FI"/>
          </a:p>
        </p:txBody>
      </p:sp>
      <p:pic>
        <p:nvPicPr>
          <p:cNvPr id="2" name="Kuva 1"/>
          <p:cNvPicPr/>
          <p:nvPr>
            <p:extLst>
              <p:ext uri="{D42A27DB-BD31-4B8C-83A1-F6EECF244321}">
                <p14:modId xmlns:p14="http://schemas.microsoft.com/office/powerpoint/2010/main" val="3922761730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322307" y="1772816"/>
            <a:ext cx="8499392" cy="33123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Otsikko 1"/>
          <p:cNvSpPr>
            <a:spLocks noGrp="1"/>
          </p:cNvSpPr>
          <p:nvPr>
            <p:ph type="title"/>
          </p:nvPr>
        </p:nvSpPr>
        <p:spPr>
          <a:xfrm>
            <a:off x="457200" y="-26988"/>
            <a:ext cx="8229600" cy="1143001"/>
          </a:xfrm>
        </p:spPr>
        <p:txBody>
          <a:bodyPr/>
          <a:lstStyle/>
          <a:p>
            <a:r>
              <a:rPr lang="fi-FI" sz="2000" dirty="0" smtClean="0">
                <a:latin typeface="Calibri" panose="020F0502020204030204" pitchFamily="34" charset="0"/>
              </a:rPr>
              <a:t>Pienten lasten hoitojärjestelmän vuosittaiset kustannukset päivähoitoikäistä (10kk– 6v) lasta kohden vuosina 2010-2014 </a:t>
            </a: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Päivähoidon Kuusikko 2014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890BAA-3BAC-4A2C-95D6-7239BE9771CE}" type="slidenum">
              <a:rPr lang="fi-FI" smtClean="0"/>
              <a:pPr>
                <a:defRPr/>
              </a:pPr>
              <a:t>12</a:t>
            </a:fld>
            <a:endParaRPr lang="fi-FI"/>
          </a:p>
        </p:txBody>
      </p:sp>
      <p:pic>
        <p:nvPicPr>
          <p:cNvPr id="2" name="Kuva 1"/>
          <p:cNvPicPr/>
          <p:nvPr>
            <p:extLst>
              <p:ext uri="{D42A27DB-BD31-4B8C-83A1-F6EECF244321}">
                <p14:modId xmlns:p14="http://schemas.microsoft.com/office/powerpoint/2010/main" val="558513858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277813" y="1700213"/>
            <a:ext cx="8775700" cy="33829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Otsikko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1143000"/>
          </a:xfrm>
        </p:spPr>
        <p:txBody>
          <a:bodyPr/>
          <a:lstStyle/>
          <a:p>
            <a:r>
              <a:rPr lang="fi-FI" sz="2000" dirty="0" smtClean="0">
                <a:latin typeface="Calibri" panose="020F0502020204030204" pitchFamily="34" charset="0"/>
              </a:rPr>
              <a:t>Pienten lasten hoitojärjestelmän DEFLATOIDUT</a:t>
            </a:r>
            <a:r>
              <a:rPr lang="fi-FI" sz="2000" dirty="0" smtClean="0">
                <a:latin typeface="Calibri" panose="020F0502020204030204" pitchFamily="34" charset="0"/>
                <a:cs typeface="Calibri"/>
              </a:rPr>
              <a:t>¹</a:t>
            </a:r>
            <a:r>
              <a:rPr lang="fi-FI" sz="2000" dirty="0" smtClean="0">
                <a:latin typeface="Calibri" panose="020F0502020204030204" pitchFamily="34" charset="0"/>
              </a:rPr>
              <a:t> vuosikustannukset päivähoitoikäistä (10kk–6v) lasta kohden vuosina 2010-2014 </a:t>
            </a: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Päivähoidon Kuusikko 2014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890BAA-3BAC-4A2C-95D6-7239BE9771CE}" type="slidenum">
              <a:rPr lang="fi-FI" smtClean="0"/>
              <a:pPr>
                <a:defRPr/>
              </a:pPr>
              <a:t>13</a:t>
            </a:fld>
            <a:endParaRPr lang="fi-FI"/>
          </a:p>
        </p:txBody>
      </p:sp>
      <p:sp>
        <p:nvSpPr>
          <p:cNvPr id="5" name="Tekstiruutu 4"/>
          <p:cNvSpPr txBox="1"/>
          <p:nvPr/>
        </p:nvSpPr>
        <p:spPr>
          <a:xfrm>
            <a:off x="323528" y="5589240"/>
            <a:ext cx="511256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000" dirty="0" smtClean="0">
                <a:solidFill>
                  <a:schemeClr val="tx1"/>
                </a:solidFill>
                <a:latin typeface="+mj-lt"/>
                <a:cs typeface="Calibri"/>
              </a:rPr>
              <a:t>¹ Julkisten menojen hintaindeksi sosiaalitoimelle, Tilastokeskus 3/2015 (ennakkotieto)</a:t>
            </a:r>
            <a:endParaRPr lang="fi-FI" sz="1000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2" name="Kuva 1"/>
          <p:cNvPicPr/>
          <p:nvPr>
            <p:extLst>
              <p:ext uri="{D42A27DB-BD31-4B8C-83A1-F6EECF244321}">
                <p14:modId xmlns:p14="http://schemas.microsoft.com/office/powerpoint/2010/main" val="4292835278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266700" y="1309688"/>
            <a:ext cx="8610600" cy="42386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000" dirty="0" smtClean="0">
                <a:latin typeface="Calibri" panose="020F0502020204030204" pitchFamily="34" charset="0"/>
              </a:rPr>
              <a:t>Kunnan järjestämän ja tukeman päivähoidon sekä kotihoidon tuen osuudet (%) pienten lasten hoitojärjestelmän kokonaiskustannuksista vuonna 2013 </a:t>
            </a: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Päivähoidon Kuusikko 2014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890BAA-3BAC-4A2C-95D6-7239BE9771CE}" type="slidenum">
              <a:rPr lang="fi-FI" smtClean="0"/>
              <a:pPr>
                <a:defRPr/>
              </a:pPr>
              <a:t>14</a:t>
            </a:fld>
            <a:endParaRPr lang="fi-FI"/>
          </a:p>
        </p:txBody>
      </p:sp>
      <p:pic>
        <p:nvPicPr>
          <p:cNvPr id="2" name="Kuva 1"/>
          <p:cNvPicPr/>
          <p:nvPr>
            <p:extLst>
              <p:ext uri="{D42A27DB-BD31-4B8C-83A1-F6EECF244321}">
                <p14:modId xmlns:p14="http://schemas.microsoft.com/office/powerpoint/2010/main" val="2648860513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334963" y="1485900"/>
            <a:ext cx="8632825" cy="38131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000" dirty="0" smtClean="0">
                <a:latin typeface="Calibri" panose="020F0502020204030204" pitchFamily="34" charset="0"/>
              </a:rPr>
              <a:t>Lapsia kunnallisissa päiväkodeissa joulukuussa 2014 sekä muutos vuodesta 2013</a:t>
            </a: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Päivähoidon Kuusikko 2014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890BAA-3BAC-4A2C-95D6-7239BE9771CE}" type="slidenum">
              <a:rPr lang="fi-FI" smtClean="0"/>
              <a:pPr>
                <a:defRPr/>
              </a:pPr>
              <a:t>15</a:t>
            </a:fld>
            <a:endParaRPr lang="fi-FI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4159893306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717273" y="2060848"/>
            <a:ext cx="8162949" cy="25922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Otsikko 1"/>
          <p:cNvSpPr>
            <a:spLocks noGrp="1"/>
          </p:cNvSpPr>
          <p:nvPr>
            <p:ph type="title"/>
          </p:nvPr>
        </p:nvSpPr>
        <p:spPr>
          <a:xfrm>
            <a:off x="450850" y="188913"/>
            <a:ext cx="8229600" cy="1143000"/>
          </a:xfrm>
        </p:spPr>
        <p:txBody>
          <a:bodyPr/>
          <a:lstStyle/>
          <a:p>
            <a:r>
              <a:rPr lang="fi-FI" sz="2000" dirty="0" smtClean="0">
                <a:latin typeface="Calibri" panose="020F0502020204030204" pitchFamily="34" charset="0"/>
              </a:rPr>
              <a:t>Alle 3-vuotiaiden lasten osuus (%) kunnallisen päiväkotihoidon lapsista vuosina 2010-2014 </a:t>
            </a: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Päivähoidon Kuusikko 2014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890BAA-3BAC-4A2C-95D6-7239BE9771CE}" type="slidenum">
              <a:rPr lang="fi-FI" smtClean="0"/>
              <a:pPr>
                <a:defRPr/>
              </a:pPr>
              <a:t>16</a:t>
            </a:fld>
            <a:endParaRPr lang="fi-FI"/>
          </a:p>
        </p:txBody>
      </p:sp>
      <p:pic>
        <p:nvPicPr>
          <p:cNvPr id="2" name="Kuva 1"/>
          <p:cNvPicPr/>
          <p:nvPr>
            <p:extLst>
              <p:ext uri="{D42A27DB-BD31-4B8C-83A1-F6EECF244321}">
                <p14:modId xmlns:p14="http://schemas.microsoft.com/office/powerpoint/2010/main" val="1130827710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288925" y="1270000"/>
            <a:ext cx="8426450" cy="43894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000" dirty="0" smtClean="0">
                <a:latin typeface="Calibri" panose="020F0502020204030204" pitchFamily="34" charset="0"/>
              </a:rPr>
              <a:t>Kunnallisten päiväkotien vuosikustannukset laskennallista lasta</a:t>
            </a:r>
            <a:r>
              <a:rPr lang="fi-FI" sz="2000" baseline="30000" dirty="0" smtClean="0">
                <a:latin typeface="Calibri" panose="020F0502020204030204" pitchFamily="34" charset="0"/>
              </a:rPr>
              <a:t>1)</a:t>
            </a:r>
            <a:r>
              <a:rPr lang="fi-FI" sz="2000" dirty="0" smtClean="0">
                <a:latin typeface="Calibri" panose="020F0502020204030204" pitchFamily="34" charset="0"/>
              </a:rPr>
              <a:t> kohden sekä muutos vuodesta 2014 </a:t>
            </a:r>
          </a:p>
        </p:txBody>
      </p:sp>
      <p:sp>
        <p:nvSpPr>
          <p:cNvPr id="21508" name="Tekstikehys 13"/>
          <p:cNvSpPr txBox="1">
            <a:spLocks noChangeArrowheads="1"/>
          </p:cNvSpPr>
          <p:nvPr/>
        </p:nvSpPr>
        <p:spPr bwMode="auto">
          <a:xfrm>
            <a:off x="827584" y="4941168"/>
            <a:ext cx="7215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1pPr>
            <a:lvl2pPr marL="742950" indent="-28575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2pPr>
            <a:lvl3pPr marL="11430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3pPr>
            <a:lvl4pPr marL="16002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4pPr>
            <a:lvl5pPr marL="20574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9pPr>
          </a:lstStyle>
          <a:p>
            <a:pPr eaLnBrk="1" hangingPunct="1"/>
            <a:r>
              <a:rPr lang="fi-FI" sz="1200" dirty="0">
                <a:solidFill>
                  <a:schemeClr val="tx1"/>
                </a:solidFill>
                <a:latin typeface="Calibri" panose="020F0502020204030204" pitchFamily="34" charset="0"/>
              </a:rPr>
              <a:t>1) Laskennallinen lapsi ks. Lasten päivähoidon määritelmät ja perusteet vuoden </a:t>
            </a:r>
            <a:r>
              <a:rPr lang="fi-FI" sz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2014 </a:t>
            </a:r>
            <a:r>
              <a:rPr lang="fi-FI" sz="1200" dirty="0">
                <a:solidFill>
                  <a:schemeClr val="tx1"/>
                </a:solidFill>
                <a:latin typeface="Calibri" panose="020F0502020204030204" pitchFamily="34" charset="0"/>
              </a:rPr>
              <a:t>tietojen keruulle.</a:t>
            </a:r>
          </a:p>
          <a:p>
            <a:pPr eaLnBrk="1" hangingPunct="1"/>
            <a:r>
              <a:rPr lang="fi-FI" sz="1200" dirty="0">
                <a:solidFill>
                  <a:schemeClr val="tx1"/>
                </a:solidFill>
                <a:latin typeface="Calibri" panose="020F0502020204030204" pitchFamily="34" charset="0"/>
              </a:rPr>
              <a:t>	Lasten määrä on vuosien </a:t>
            </a:r>
            <a:r>
              <a:rPr lang="fi-FI" sz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2013 </a:t>
            </a:r>
            <a:r>
              <a:rPr lang="fi-FI" sz="1200" dirty="0">
                <a:solidFill>
                  <a:schemeClr val="tx1"/>
                </a:solidFill>
                <a:latin typeface="Calibri" panose="020F0502020204030204" pitchFamily="34" charset="0"/>
              </a:rPr>
              <a:t>ja </a:t>
            </a:r>
            <a:r>
              <a:rPr lang="fi-FI" sz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2014 </a:t>
            </a:r>
            <a:r>
              <a:rPr lang="fi-FI" sz="1200" dirty="0">
                <a:solidFill>
                  <a:schemeClr val="tx1"/>
                </a:solidFill>
                <a:latin typeface="Calibri" panose="020F0502020204030204" pitchFamily="34" charset="0"/>
              </a:rPr>
              <a:t>joulukuun </a:t>
            </a:r>
            <a:r>
              <a:rPr lang="fi-FI" sz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keskiarvo</a:t>
            </a:r>
            <a:endParaRPr lang="fi-FI" sz="12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3106242" y="6309320"/>
            <a:ext cx="2895600" cy="476250"/>
          </a:xfrm>
        </p:spPr>
        <p:txBody>
          <a:bodyPr/>
          <a:lstStyle/>
          <a:p>
            <a:pPr>
              <a:defRPr/>
            </a:pPr>
            <a:r>
              <a:rPr lang="fi-FI" smtClean="0"/>
              <a:t>Päivähoidon Kuusikko 2014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890BAA-3BAC-4A2C-95D6-7239BE9771CE}" type="slidenum">
              <a:rPr lang="fi-FI" smtClean="0"/>
              <a:pPr>
                <a:defRPr/>
              </a:pPr>
              <a:t>17</a:t>
            </a:fld>
            <a:endParaRPr lang="fi-FI" dirty="0"/>
          </a:p>
        </p:txBody>
      </p:sp>
      <p:pic>
        <p:nvPicPr>
          <p:cNvPr id="2" name="Kuva 1"/>
          <p:cNvPicPr/>
          <p:nvPr>
            <p:extLst>
              <p:ext uri="{D42A27DB-BD31-4B8C-83A1-F6EECF244321}">
                <p14:modId xmlns:p14="http://schemas.microsoft.com/office/powerpoint/2010/main" val="197686897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1377950" y="1804988"/>
            <a:ext cx="6115050" cy="27590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000" dirty="0" smtClean="0">
                <a:latin typeface="Calibri" panose="020F0502020204030204" pitchFamily="34" charset="0"/>
              </a:rPr>
              <a:t>Kunnallisten päiväkotien kustannukset laskennallista lasta </a:t>
            </a:r>
            <a:r>
              <a:rPr lang="fi-FI" sz="2000" baseline="30000" dirty="0" smtClean="0">
                <a:latin typeface="Calibri" panose="020F0502020204030204" pitchFamily="34" charset="0"/>
              </a:rPr>
              <a:t>1)</a:t>
            </a:r>
            <a:r>
              <a:rPr lang="fi-FI" sz="2000" dirty="0" smtClean="0">
                <a:latin typeface="Calibri" panose="020F0502020204030204" pitchFamily="34" charset="0"/>
              </a:rPr>
              <a:t> kohden tarkemmalla erittelyllä </a:t>
            </a: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Päivähoidon Kuusikko 2014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890BAA-3BAC-4A2C-95D6-7239BE9771CE}" type="slidenum">
              <a:rPr lang="fi-FI" smtClean="0"/>
              <a:pPr>
                <a:defRPr/>
              </a:pPr>
              <a:t>18</a:t>
            </a:fld>
            <a:endParaRPr lang="fi-FI"/>
          </a:p>
        </p:txBody>
      </p:sp>
      <p:sp>
        <p:nvSpPr>
          <p:cNvPr id="7" name="Tekstikehys 13"/>
          <p:cNvSpPr txBox="1">
            <a:spLocks noChangeArrowheads="1"/>
          </p:cNvSpPr>
          <p:nvPr/>
        </p:nvSpPr>
        <p:spPr bwMode="auto">
          <a:xfrm>
            <a:off x="1000125" y="5245474"/>
            <a:ext cx="7215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1pPr>
            <a:lvl2pPr marL="742950" indent="-28575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2pPr>
            <a:lvl3pPr marL="11430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3pPr>
            <a:lvl4pPr marL="16002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4pPr>
            <a:lvl5pPr marL="20574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9pPr>
          </a:lstStyle>
          <a:p>
            <a:pPr eaLnBrk="1" hangingPunct="1"/>
            <a:r>
              <a:rPr lang="fi-FI" sz="1200" dirty="0">
                <a:solidFill>
                  <a:schemeClr val="tx1"/>
                </a:solidFill>
                <a:latin typeface="+mn-lt"/>
              </a:rPr>
              <a:t>1) Laskennallinen lapsi ks. Lasten päivähoidon määritelmät ja perusteet vuoden </a:t>
            </a:r>
            <a:r>
              <a:rPr lang="fi-FI" sz="1200" dirty="0" smtClean="0">
                <a:solidFill>
                  <a:schemeClr val="tx1"/>
                </a:solidFill>
                <a:latin typeface="+mn-lt"/>
              </a:rPr>
              <a:t>2014 </a:t>
            </a:r>
            <a:r>
              <a:rPr lang="fi-FI" sz="1200" dirty="0">
                <a:solidFill>
                  <a:schemeClr val="tx1"/>
                </a:solidFill>
                <a:latin typeface="+mn-lt"/>
              </a:rPr>
              <a:t>tietojen keruulle.</a:t>
            </a:r>
          </a:p>
          <a:p>
            <a:pPr eaLnBrk="1" hangingPunct="1"/>
            <a:r>
              <a:rPr lang="fi-FI" sz="1200" dirty="0">
                <a:solidFill>
                  <a:schemeClr val="tx1"/>
                </a:solidFill>
                <a:latin typeface="+mn-lt"/>
              </a:rPr>
              <a:t>	Lasten määrä on vuosien </a:t>
            </a:r>
            <a:r>
              <a:rPr lang="fi-FI" sz="1200" dirty="0" smtClean="0">
                <a:solidFill>
                  <a:schemeClr val="tx1"/>
                </a:solidFill>
                <a:latin typeface="+mn-lt"/>
              </a:rPr>
              <a:t>2013 </a:t>
            </a:r>
            <a:r>
              <a:rPr lang="fi-FI" sz="1200" dirty="0">
                <a:solidFill>
                  <a:schemeClr val="tx1"/>
                </a:solidFill>
                <a:latin typeface="+mn-lt"/>
              </a:rPr>
              <a:t>ja </a:t>
            </a:r>
            <a:r>
              <a:rPr lang="fi-FI" sz="1200" dirty="0" smtClean="0">
                <a:solidFill>
                  <a:schemeClr val="tx1"/>
                </a:solidFill>
                <a:latin typeface="+mn-lt"/>
              </a:rPr>
              <a:t>2014 </a:t>
            </a:r>
            <a:r>
              <a:rPr lang="fi-FI" sz="1200" dirty="0">
                <a:solidFill>
                  <a:schemeClr val="tx1"/>
                </a:solidFill>
                <a:latin typeface="+mn-lt"/>
              </a:rPr>
              <a:t>joulukuun </a:t>
            </a:r>
            <a:r>
              <a:rPr lang="fi-FI" sz="1200" dirty="0" smtClean="0">
                <a:solidFill>
                  <a:schemeClr val="tx1"/>
                </a:solidFill>
                <a:latin typeface="+mn-lt"/>
              </a:rPr>
              <a:t>keskiarvo</a:t>
            </a:r>
            <a:endParaRPr lang="fi-FI" sz="120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2" name="Kuva 1"/>
          <p:cNvPicPr/>
          <p:nvPr>
            <p:extLst>
              <p:ext uri="{D42A27DB-BD31-4B8C-83A1-F6EECF244321}">
                <p14:modId xmlns:p14="http://schemas.microsoft.com/office/powerpoint/2010/main" val="2470961410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467544" y="1556792"/>
            <a:ext cx="8096250" cy="32289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tsikko 1"/>
          <p:cNvSpPr>
            <a:spLocks noGrp="1"/>
          </p:cNvSpPr>
          <p:nvPr>
            <p:ph type="title"/>
          </p:nvPr>
        </p:nvSpPr>
        <p:spPr>
          <a:xfrm>
            <a:off x="179388" y="274638"/>
            <a:ext cx="8713787" cy="1143000"/>
          </a:xfrm>
        </p:spPr>
        <p:txBody>
          <a:bodyPr/>
          <a:lstStyle/>
          <a:p>
            <a:r>
              <a:rPr lang="fi-FI" sz="2000" dirty="0" smtClean="0">
                <a:latin typeface="Calibri" panose="020F0502020204030204" pitchFamily="34" charset="0"/>
              </a:rPr>
              <a:t>Päivähoitoikäiset (10kk–6v) ikäryhmittäin 31.12.2014 </a:t>
            </a:r>
            <a:br>
              <a:rPr lang="fi-FI" sz="2000" dirty="0" smtClean="0">
                <a:latin typeface="Calibri" panose="020F0502020204030204" pitchFamily="34" charset="0"/>
              </a:rPr>
            </a:br>
            <a:r>
              <a:rPr lang="fi-FI" sz="2000" dirty="0" smtClean="0">
                <a:latin typeface="Calibri" panose="020F0502020204030204" pitchFamily="34" charset="0"/>
              </a:rPr>
              <a:t>Kuusikon kunnissa sekä muutos vuodesta 2013 </a:t>
            </a: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dirty="0" smtClean="0">
                <a:latin typeface="Calibri" panose="020F0502020204030204" pitchFamily="34" charset="0"/>
              </a:rPr>
              <a:t>Päivähoidon Kuusikko 2014</a:t>
            </a:r>
            <a:endParaRPr lang="fi-FI" dirty="0">
              <a:latin typeface="Calibri" panose="020F0502020204030204" pitchFamily="34" charset="0"/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890BAA-3BAC-4A2C-95D6-7239BE9771CE}" type="slidenum">
              <a:rPr lang="fi-FI" smtClean="0"/>
              <a:pPr>
                <a:defRPr/>
              </a:pPr>
              <a:t>1</a:t>
            </a:fld>
            <a:endParaRPr lang="fi-FI"/>
          </a:p>
        </p:txBody>
      </p:sp>
      <p:pic>
        <p:nvPicPr>
          <p:cNvPr id="2" name="Kuva 1"/>
          <p:cNvPicPr/>
          <p:nvPr>
            <p:extLst>
              <p:ext uri="{D42A27DB-BD31-4B8C-83A1-F6EECF244321}">
                <p14:modId xmlns:p14="http://schemas.microsoft.com/office/powerpoint/2010/main" val="1062784225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827584" y="2471738"/>
            <a:ext cx="7526447" cy="24360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Otsikko 1"/>
          <p:cNvSpPr>
            <a:spLocks noGrp="1"/>
          </p:cNvSpPr>
          <p:nvPr>
            <p:ph type="title"/>
          </p:nvPr>
        </p:nvSpPr>
        <p:spPr>
          <a:xfrm>
            <a:off x="434975" y="188913"/>
            <a:ext cx="8229600" cy="1143000"/>
          </a:xfrm>
        </p:spPr>
        <p:txBody>
          <a:bodyPr/>
          <a:lstStyle/>
          <a:p>
            <a:r>
              <a:rPr lang="fi-FI" sz="2000" dirty="0" smtClean="0">
                <a:latin typeface="Calibri" panose="020F0502020204030204" pitchFamily="34" charset="0"/>
              </a:rPr>
              <a:t>Kustannukset menolajeittain kunnallisen  päiväkotihoidon laskennallisen lapsen</a:t>
            </a:r>
            <a:r>
              <a:rPr lang="fi-FI" sz="2000" baseline="30000" dirty="0" smtClean="0">
                <a:latin typeface="Calibri" panose="020F0502020204030204" pitchFamily="34" charset="0"/>
              </a:rPr>
              <a:t> 1)</a:t>
            </a:r>
            <a:r>
              <a:rPr lang="fi-FI" sz="2000" dirty="0" smtClean="0">
                <a:latin typeface="Calibri" panose="020F0502020204030204" pitchFamily="34" charset="0"/>
              </a:rPr>
              <a:t> vuosikustannuksista 2014</a:t>
            </a: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Päivähoidon Kuusikko 2014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890BAA-3BAC-4A2C-95D6-7239BE9771CE}" type="slidenum">
              <a:rPr lang="fi-FI" smtClean="0"/>
              <a:pPr>
                <a:defRPr/>
              </a:pPr>
              <a:t>19</a:t>
            </a:fld>
            <a:endParaRPr lang="fi-FI"/>
          </a:p>
        </p:txBody>
      </p:sp>
      <p:sp>
        <p:nvSpPr>
          <p:cNvPr id="7" name="Tekstikehys 13"/>
          <p:cNvSpPr txBox="1">
            <a:spLocks noChangeArrowheads="1"/>
          </p:cNvSpPr>
          <p:nvPr/>
        </p:nvSpPr>
        <p:spPr bwMode="auto">
          <a:xfrm>
            <a:off x="1000125" y="5445224"/>
            <a:ext cx="7215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1pPr>
            <a:lvl2pPr marL="742950" indent="-28575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2pPr>
            <a:lvl3pPr marL="11430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3pPr>
            <a:lvl4pPr marL="16002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4pPr>
            <a:lvl5pPr marL="20574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9pPr>
          </a:lstStyle>
          <a:p>
            <a:pPr eaLnBrk="1" hangingPunct="1"/>
            <a:r>
              <a:rPr lang="fi-FI" sz="1200" dirty="0">
                <a:solidFill>
                  <a:schemeClr val="tx1"/>
                </a:solidFill>
                <a:latin typeface="Calibri" panose="020F0502020204030204" pitchFamily="34" charset="0"/>
              </a:rPr>
              <a:t>1) Laskennallinen lapsi ks. Lasten päivähoidon määritelmät ja perusteet vuoden </a:t>
            </a:r>
            <a:r>
              <a:rPr lang="fi-FI" sz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2014 </a:t>
            </a:r>
            <a:r>
              <a:rPr lang="fi-FI" sz="1200" dirty="0">
                <a:solidFill>
                  <a:schemeClr val="tx1"/>
                </a:solidFill>
                <a:latin typeface="Calibri" panose="020F0502020204030204" pitchFamily="34" charset="0"/>
              </a:rPr>
              <a:t>tietojen keruulle.</a:t>
            </a:r>
          </a:p>
          <a:p>
            <a:pPr eaLnBrk="1" hangingPunct="1"/>
            <a:r>
              <a:rPr lang="fi-FI" sz="1200" dirty="0">
                <a:solidFill>
                  <a:schemeClr val="tx1"/>
                </a:solidFill>
                <a:latin typeface="Calibri" panose="020F0502020204030204" pitchFamily="34" charset="0"/>
              </a:rPr>
              <a:t>	Lasten määrä on vuosien </a:t>
            </a:r>
            <a:r>
              <a:rPr lang="fi-FI" sz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2013 </a:t>
            </a:r>
            <a:r>
              <a:rPr lang="fi-FI" sz="1200" dirty="0">
                <a:solidFill>
                  <a:schemeClr val="tx1"/>
                </a:solidFill>
                <a:latin typeface="Calibri" panose="020F0502020204030204" pitchFamily="34" charset="0"/>
              </a:rPr>
              <a:t>ja </a:t>
            </a:r>
            <a:r>
              <a:rPr lang="fi-FI" sz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2014 </a:t>
            </a:r>
            <a:r>
              <a:rPr lang="fi-FI" sz="1200" dirty="0">
                <a:solidFill>
                  <a:schemeClr val="tx1"/>
                </a:solidFill>
                <a:latin typeface="Calibri" panose="020F0502020204030204" pitchFamily="34" charset="0"/>
              </a:rPr>
              <a:t>joulukuun </a:t>
            </a:r>
            <a:r>
              <a:rPr lang="fi-FI" sz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keskiarvo.</a:t>
            </a:r>
            <a:endParaRPr lang="fi-FI" sz="12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pic>
        <p:nvPicPr>
          <p:cNvPr id="2" name="Kuva 1"/>
          <p:cNvPicPr/>
          <p:nvPr>
            <p:extLst>
              <p:ext uri="{D42A27DB-BD31-4B8C-83A1-F6EECF244321}">
                <p14:modId xmlns:p14="http://schemas.microsoft.com/office/powerpoint/2010/main" val="532628903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211138" y="1274763"/>
            <a:ext cx="8791575" cy="4000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000" dirty="0" smtClean="0">
                <a:latin typeface="Calibri" panose="020F0502020204030204" pitchFamily="34" charset="0"/>
              </a:rPr>
              <a:t>Kunnallisen päiväkotihoidon </a:t>
            </a:r>
            <a:r>
              <a:rPr lang="fi-FI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ulkoisten</a:t>
            </a:r>
            <a:r>
              <a:rPr lang="fi-FI" sz="20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fi-FI" sz="2000" dirty="0" smtClean="0">
                <a:latin typeface="Calibri" panose="020F0502020204030204" pitchFamily="34" charset="0"/>
              </a:rPr>
              <a:t>tukipalvelujen kustannukset laskennallista lasta</a:t>
            </a:r>
            <a:r>
              <a:rPr lang="fi-FI" sz="2000" baseline="30000" dirty="0" smtClean="0">
                <a:latin typeface="Calibri" panose="020F0502020204030204" pitchFamily="34" charset="0"/>
              </a:rPr>
              <a:t> 1)</a:t>
            </a:r>
            <a:r>
              <a:rPr lang="fi-FI" sz="2000" dirty="0" smtClean="0">
                <a:latin typeface="Calibri" panose="020F0502020204030204" pitchFamily="34" charset="0"/>
              </a:rPr>
              <a:t> kohden vuonna 2014</a:t>
            </a: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Päivähoidon Kuusikko 2014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890BAA-3BAC-4A2C-95D6-7239BE9771CE}" type="slidenum">
              <a:rPr lang="fi-FI" smtClean="0"/>
              <a:pPr>
                <a:defRPr/>
              </a:pPr>
              <a:t>20</a:t>
            </a:fld>
            <a:endParaRPr lang="fi-FI"/>
          </a:p>
        </p:txBody>
      </p:sp>
      <p:sp>
        <p:nvSpPr>
          <p:cNvPr id="7" name="Tekstikehys 13"/>
          <p:cNvSpPr txBox="1">
            <a:spLocks noChangeArrowheads="1"/>
          </p:cNvSpPr>
          <p:nvPr/>
        </p:nvSpPr>
        <p:spPr bwMode="auto">
          <a:xfrm>
            <a:off x="983626" y="5661248"/>
            <a:ext cx="7215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1pPr>
            <a:lvl2pPr marL="742950" indent="-28575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2pPr>
            <a:lvl3pPr marL="11430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3pPr>
            <a:lvl4pPr marL="16002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4pPr>
            <a:lvl5pPr marL="20574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9pPr>
          </a:lstStyle>
          <a:p>
            <a:pPr eaLnBrk="1" hangingPunct="1"/>
            <a:r>
              <a:rPr lang="fi-FI" sz="1200" dirty="0">
                <a:solidFill>
                  <a:schemeClr val="tx1"/>
                </a:solidFill>
                <a:latin typeface="Calibri" panose="020F0502020204030204" pitchFamily="34" charset="0"/>
              </a:rPr>
              <a:t>1) Laskennallinen lapsi ks. Lasten päivähoidon määritelmät ja perusteet vuoden </a:t>
            </a:r>
            <a:r>
              <a:rPr lang="fi-FI" sz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2014 </a:t>
            </a:r>
            <a:r>
              <a:rPr lang="fi-FI" sz="1200" dirty="0">
                <a:solidFill>
                  <a:schemeClr val="tx1"/>
                </a:solidFill>
                <a:latin typeface="Calibri" panose="020F0502020204030204" pitchFamily="34" charset="0"/>
              </a:rPr>
              <a:t>tietojen keruulle.</a:t>
            </a:r>
          </a:p>
          <a:p>
            <a:pPr eaLnBrk="1" hangingPunct="1"/>
            <a:r>
              <a:rPr lang="fi-FI" sz="1200" dirty="0">
                <a:solidFill>
                  <a:schemeClr val="tx1"/>
                </a:solidFill>
                <a:latin typeface="Calibri" panose="020F0502020204030204" pitchFamily="34" charset="0"/>
              </a:rPr>
              <a:t>	Lasten määrä on vuosien </a:t>
            </a:r>
            <a:r>
              <a:rPr lang="fi-FI" sz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2013 </a:t>
            </a:r>
            <a:r>
              <a:rPr lang="fi-FI" sz="1200" dirty="0">
                <a:solidFill>
                  <a:schemeClr val="tx1"/>
                </a:solidFill>
                <a:latin typeface="Calibri" panose="020F0502020204030204" pitchFamily="34" charset="0"/>
              </a:rPr>
              <a:t>ja </a:t>
            </a:r>
            <a:r>
              <a:rPr lang="fi-FI" sz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2014 </a:t>
            </a:r>
            <a:r>
              <a:rPr lang="fi-FI" sz="1200" dirty="0">
                <a:solidFill>
                  <a:schemeClr val="tx1"/>
                </a:solidFill>
                <a:latin typeface="Calibri" panose="020F0502020204030204" pitchFamily="34" charset="0"/>
              </a:rPr>
              <a:t>joulukuun </a:t>
            </a:r>
            <a:r>
              <a:rPr lang="fi-FI" sz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keskiarvo</a:t>
            </a:r>
            <a:endParaRPr lang="fi-FI" sz="12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pic>
        <p:nvPicPr>
          <p:cNvPr id="2" name="Kuva 1"/>
          <p:cNvPicPr/>
          <p:nvPr>
            <p:extLst>
              <p:ext uri="{D42A27DB-BD31-4B8C-83A1-F6EECF244321}">
                <p14:modId xmlns:p14="http://schemas.microsoft.com/office/powerpoint/2010/main" val="2991428897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327025" y="1204913"/>
            <a:ext cx="8631238" cy="437673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000" dirty="0" smtClean="0">
                <a:latin typeface="Calibri" panose="020F0502020204030204" pitchFamily="34" charset="0"/>
              </a:rPr>
              <a:t>Lapsia ja henkilöstöä hoitajan kotona tapahtuvassa ja kolmiperhepäivähoidossa joulukuussa 2014 </a:t>
            </a:r>
            <a:br>
              <a:rPr lang="fi-FI" sz="2000" dirty="0" smtClean="0">
                <a:latin typeface="Calibri" panose="020F0502020204030204" pitchFamily="34" charset="0"/>
              </a:rPr>
            </a:br>
            <a:r>
              <a:rPr lang="fi-FI" sz="2000" dirty="0" smtClean="0">
                <a:latin typeface="Calibri" panose="020F0502020204030204" pitchFamily="34" charset="0"/>
              </a:rPr>
              <a:t>sekä muutos vuodesta 2013</a:t>
            </a: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Päivähoidon Kuusikko 2014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890BAA-3BAC-4A2C-95D6-7239BE9771CE}" type="slidenum">
              <a:rPr lang="fi-FI" smtClean="0"/>
              <a:pPr>
                <a:defRPr/>
              </a:pPr>
              <a:t>21</a:t>
            </a:fld>
            <a:endParaRPr lang="fi-FI"/>
          </a:p>
        </p:txBody>
      </p:sp>
      <p:pic>
        <p:nvPicPr>
          <p:cNvPr id="2" name="Kuva 1"/>
          <p:cNvPicPr/>
          <p:nvPr>
            <p:extLst>
              <p:ext uri="{D42A27DB-BD31-4B8C-83A1-F6EECF244321}">
                <p14:modId xmlns:p14="http://schemas.microsoft.com/office/powerpoint/2010/main" val="384337341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634374" y="1916832"/>
            <a:ext cx="7875249" cy="30243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000" dirty="0" smtClean="0">
                <a:latin typeface="Calibri" panose="020F0502020204030204" pitchFamily="34" charset="0"/>
              </a:rPr>
              <a:t>Hoitajan kotona tapahtuvan ja kolmiperhepäivähoidon sekä ryhmäperhepäivähoidon vuosikustannukset lasta¹ kohden 2014 sekä niiden muutos vuodesta 2013</a:t>
            </a: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Päivähoidon Kuusikko 2014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890BAA-3BAC-4A2C-95D6-7239BE9771CE}" type="slidenum">
              <a:rPr lang="fi-FI" smtClean="0"/>
              <a:pPr>
                <a:defRPr/>
              </a:pPr>
              <a:t>22</a:t>
            </a:fld>
            <a:endParaRPr lang="fi-FI"/>
          </a:p>
        </p:txBody>
      </p:sp>
      <p:sp>
        <p:nvSpPr>
          <p:cNvPr id="7" name="Tekstikehys 13"/>
          <p:cNvSpPr txBox="1">
            <a:spLocks noChangeArrowheads="1"/>
          </p:cNvSpPr>
          <p:nvPr/>
        </p:nvSpPr>
        <p:spPr bwMode="auto">
          <a:xfrm>
            <a:off x="827584" y="4869160"/>
            <a:ext cx="721518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1pPr>
            <a:lvl2pPr marL="742950" indent="-28575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2pPr>
            <a:lvl3pPr marL="11430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3pPr>
            <a:lvl4pPr marL="16002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4pPr>
            <a:lvl5pPr marL="20574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9pPr>
          </a:lstStyle>
          <a:p>
            <a:pPr eaLnBrk="1" hangingPunct="1"/>
            <a:r>
              <a:rPr lang="fi-FI" sz="1200" dirty="0">
                <a:solidFill>
                  <a:schemeClr val="tx1"/>
                </a:solidFill>
                <a:latin typeface="Calibri" panose="020F0502020204030204" pitchFamily="34" charset="0"/>
              </a:rPr>
              <a:t>1) 	Lasten määrä on vuosien </a:t>
            </a:r>
            <a:r>
              <a:rPr lang="fi-FI" sz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2013 </a:t>
            </a:r>
            <a:r>
              <a:rPr lang="fi-FI" sz="1200" dirty="0">
                <a:solidFill>
                  <a:schemeClr val="tx1"/>
                </a:solidFill>
                <a:latin typeface="Calibri" panose="020F0502020204030204" pitchFamily="34" charset="0"/>
              </a:rPr>
              <a:t>ja </a:t>
            </a:r>
            <a:r>
              <a:rPr lang="fi-FI" sz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2014 </a:t>
            </a:r>
            <a:r>
              <a:rPr lang="fi-FI" sz="1200" dirty="0">
                <a:solidFill>
                  <a:schemeClr val="tx1"/>
                </a:solidFill>
                <a:latin typeface="Calibri" panose="020F0502020204030204" pitchFamily="34" charset="0"/>
              </a:rPr>
              <a:t>joulukuun </a:t>
            </a:r>
            <a:r>
              <a:rPr lang="fi-FI" sz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keskiarvo.</a:t>
            </a:r>
            <a:endParaRPr lang="fi-FI" sz="12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pic>
        <p:nvPicPr>
          <p:cNvPr id="2" name="Kuva 1"/>
          <p:cNvPicPr/>
          <p:nvPr>
            <p:extLst>
              <p:ext uri="{D42A27DB-BD31-4B8C-83A1-F6EECF244321}">
                <p14:modId xmlns:p14="http://schemas.microsoft.com/office/powerpoint/2010/main" val="294154045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782638" y="1922463"/>
            <a:ext cx="7305675" cy="24495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000" dirty="0" smtClean="0">
                <a:latin typeface="Calibri" panose="020F0502020204030204" pitchFamily="34" charset="0"/>
              </a:rPr>
              <a:t>Kunnallisessa perhepäivähoidossa olevien lasten osuus (%) kaikista kunnan järjestämässä ja tukemassa päivähoidossa olevista lapsista 2010-2014</a:t>
            </a: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Päivähoidon Kuusikko 2014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890BAA-3BAC-4A2C-95D6-7239BE9771CE}" type="slidenum">
              <a:rPr lang="fi-FI" smtClean="0"/>
              <a:pPr>
                <a:defRPr/>
              </a:pPr>
              <a:t>23</a:t>
            </a:fld>
            <a:endParaRPr lang="fi-FI"/>
          </a:p>
        </p:txBody>
      </p:sp>
      <p:pic>
        <p:nvPicPr>
          <p:cNvPr id="2" name="Kuva 1"/>
          <p:cNvPicPr/>
          <p:nvPr>
            <p:extLst>
              <p:ext uri="{D42A27DB-BD31-4B8C-83A1-F6EECF244321}">
                <p14:modId xmlns:p14="http://schemas.microsoft.com/office/powerpoint/2010/main" val="3770733913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331788" y="1636713"/>
            <a:ext cx="8458200" cy="447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7286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000" dirty="0" smtClean="0">
                <a:latin typeface="Calibri" panose="020F0502020204030204" pitchFamily="34" charset="0"/>
              </a:rPr>
              <a:t>Lapsia kunnallisessa ympärivuorokautisessa ja iltahoidossa joulukuussa 2014 ja osuus % kunnallisen päivähoidon lapsista </a:t>
            </a: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Päivähoidon Kuusikko 2014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890BAA-3BAC-4A2C-95D6-7239BE9771CE}" type="slidenum">
              <a:rPr lang="fi-FI" smtClean="0"/>
              <a:pPr>
                <a:defRPr/>
              </a:pPr>
              <a:t>24</a:t>
            </a:fld>
            <a:endParaRPr lang="fi-FI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1161550172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1547664" y="2204864"/>
            <a:ext cx="5463709" cy="24599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000" dirty="0" smtClean="0">
                <a:latin typeface="Calibri" panose="020F0502020204030204" pitchFamily="34" charset="0"/>
              </a:rPr>
              <a:t>Lapsia yksityisessä päivähoidossa joulukuussa 2014 </a:t>
            </a:r>
            <a:br>
              <a:rPr lang="fi-FI" sz="2000" dirty="0" smtClean="0">
                <a:latin typeface="Calibri" panose="020F0502020204030204" pitchFamily="34" charset="0"/>
              </a:rPr>
            </a:br>
            <a:r>
              <a:rPr lang="fi-FI" sz="2000" dirty="0" smtClean="0">
                <a:latin typeface="Calibri" panose="020F0502020204030204" pitchFamily="34" charset="0"/>
              </a:rPr>
              <a:t>sekä muutos vuodesta 2013</a:t>
            </a: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Päivähoidon Kuusikko 2014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890BAA-3BAC-4A2C-95D6-7239BE9771CE}" type="slidenum">
              <a:rPr lang="fi-FI" smtClean="0"/>
              <a:pPr>
                <a:defRPr/>
              </a:pPr>
              <a:t>25</a:t>
            </a:fld>
            <a:endParaRPr lang="fi-FI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1549971947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330729" y="1988840"/>
            <a:ext cx="8705767" cy="2808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625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Otsikko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568952" cy="1143000"/>
          </a:xfrm>
        </p:spPr>
        <p:txBody>
          <a:bodyPr/>
          <a:lstStyle/>
          <a:p>
            <a:r>
              <a:rPr lang="fi-FI" sz="2000" dirty="0" smtClean="0">
                <a:latin typeface="Calibri" panose="020F0502020204030204" pitchFamily="34" charset="0"/>
              </a:rPr>
              <a:t>Rakenteellisten tukitoimien kohdentuminen tukea saavien lasten määrän mukaan Kuusikon kunnissa joulukuussa 2014</a:t>
            </a: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Päivähoidon Kuusikko 2014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890BAA-3BAC-4A2C-95D6-7239BE9771CE}" type="slidenum">
              <a:rPr lang="fi-FI" smtClean="0"/>
              <a:pPr>
                <a:defRPr/>
              </a:pPr>
              <a:t>26</a:t>
            </a:fld>
            <a:endParaRPr lang="fi-FI" dirty="0"/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6720" y="1401554"/>
            <a:ext cx="7414536" cy="48436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Otsikko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568952" cy="1143000"/>
          </a:xfrm>
        </p:spPr>
        <p:txBody>
          <a:bodyPr/>
          <a:lstStyle/>
          <a:p>
            <a:r>
              <a:rPr lang="fi-FI" sz="2000" dirty="0" smtClean="0">
                <a:latin typeface="Calibri" panose="020F0502020204030204" pitchFamily="34" charset="0"/>
              </a:rPr>
              <a:t>Erityislastentarhanopettajien ja erityisen tuen avustavan henkilöstön määrä sekä laskennalliset vuosikustannukset 2014</a:t>
            </a: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Päivähoidon Kuusikko 2014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890BAA-3BAC-4A2C-95D6-7239BE9771CE}" type="slidenum">
              <a:rPr lang="fi-FI" smtClean="0"/>
              <a:pPr>
                <a:defRPr/>
              </a:pPr>
              <a:t>27</a:t>
            </a:fld>
            <a:endParaRPr lang="fi-FI" dirty="0"/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510" y="2060848"/>
            <a:ext cx="8416979" cy="3850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300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Otsikko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568952" cy="1143000"/>
          </a:xfrm>
        </p:spPr>
        <p:txBody>
          <a:bodyPr/>
          <a:lstStyle/>
          <a:p>
            <a:r>
              <a:rPr lang="fi-FI" sz="2000" dirty="0" smtClean="0">
                <a:latin typeface="Calibri" panose="020F0502020204030204" pitchFamily="34" charset="0"/>
              </a:rPr>
              <a:t>Tukea tarvitsevien lasten osuus kunnan järjestämässä ja tukemassa päivähoidossa olleista lapsista joulukuussa 2014</a:t>
            </a: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Päivähoidon Kuusikko 2014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890BAA-3BAC-4A2C-95D6-7239BE9771CE}" type="slidenum">
              <a:rPr lang="fi-FI" smtClean="0"/>
              <a:pPr>
                <a:defRPr/>
              </a:pPr>
              <a:t>28</a:t>
            </a:fld>
            <a:endParaRPr lang="fi-FI" dirty="0"/>
          </a:p>
        </p:txBody>
      </p:sp>
      <p:pic>
        <p:nvPicPr>
          <p:cNvPr id="2" name="Kuva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565" y="1388211"/>
            <a:ext cx="7509843" cy="4904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0142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000" dirty="0" smtClean="0">
                <a:latin typeface="Calibri" panose="020F0502020204030204" pitchFamily="34" charset="0"/>
              </a:rPr>
              <a:t>Päivähoitoikäisten (10kk–6v) lasten määrän muutos </a:t>
            </a:r>
            <a:br>
              <a:rPr lang="fi-FI" sz="2000" dirty="0" smtClean="0">
                <a:latin typeface="Calibri" panose="020F0502020204030204" pitchFamily="34" charset="0"/>
              </a:rPr>
            </a:br>
            <a:r>
              <a:rPr lang="fi-FI" sz="2000" dirty="0" smtClean="0">
                <a:latin typeface="Calibri" panose="020F0502020204030204" pitchFamily="34" charset="0"/>
              </a:rPr>
              <a:t>vuosina 2010–2014, kun vuosi 2010=1 </a:t>
            </a: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3124200" y="6165304"/>
            <a:ext cx="2895600" cy="476250"/>
          </a:xfrm>
        </p:spPr>
        <p:txBody>
          <a:bodyPr/>
          <a:lstStyle/>
          <a:p>
            <a:pPr>
              <a:defRPr/>
            </a:pPr>
            <a:r>
              <a:rPr lang="fi-FI" dirty="0" smtClean="0">
                <a:latin typeface="Calibri" panose="020F0502020204030204" pitchFamily="34" charset="0"/>
              </a:rPr>
              <a:t>Päivähoidon Kuusikko 2014</a:t>
            </a:r>
            <a:endParaRPr lang="fi-FI" dirty="0">
              <a:latin typeface="Calibri" panose="020F0502020204030204" pitchFamily="34" charset="0"/>
            </a:endParaRP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890BAA-3BAC-4A2C-95D6-7239BE9771CE}" type="slidenum">
              <a:rPr lang="fi-FI" smtClean="0"/>
              <a:pPr>
                <a:defRPr/>
              </a:pPr>
              <a:t>2</a:t>
            </a:fld>
            <a:endParaRPr lang="fi-FI"/>
          </a:p>
        </p:txBody>
      </p:sp>
      <p:pic>
        <p:nvPicPr>
          <p:cNvPr id="2" name="Kuva 1"/>
          <p:cNvPicPr/>
          <p:nvPr>
            <p:extLst>
              <p:ext uri="{D42A27DB-BD31-4B8C-83A1-F6EECF244321}">
                <p14:modId xmlns:p14="http://schemas.microsoft.com/office/powerpoint/2010/main" val="1485056658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725487" y="1417638"/>
            <a:ext cx="7693025" cy="41370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Otsikko 1"/>
          <p:cNvSpPr>
            <a:spLocks noGrp="1"/>
          </p:cNvSpPr>
          <p:nvPr>
            <p:ph type="title"/>
          </p:nvPr>
        </p:nvSpPr>
        <p:spPr>
          <a:xfrm>
            <a:off x="404813" y="620713"/>
            <a:ext cx="8229600" cy="609600"/>
          </a:xfrm>
        </p:spPr>
        <p:txBody>
          <a:bodyPr/>
          <a:lstStyle/>
          <a:p>
            <a:r>
              <a:rPr lang="fi-FI" sz="2000" dirty="0" smtClean="0">
                <a:latin typeface="Calibri" panose="020F0502020204030204" pitchFamily="34" charset="0"/>
              </a:rPr>
              <a:t>Yksityisen hoidon tuen kunnalliset lisät joulukuussa 2014</a:t>
            </a: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Päivähoidon Kuusikko 2014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890BAA-3BAC-4A2C-95D6-7239BE9771CE}" type="slidenum">
              <a:rPr lang="fi-FI" smtClean="0"/>
              <a:pPr>
                <a:defRPr/>
              </a:pPr>
              <a:t>29</a:t>
            </a:fld>
            <a:endParaRPr lang="fi-FI"/>
          </a:p>
        </p:txBody>
      </p:sp>
      <p:pic>
        <p:nvPicPr>
          <p:cNvPr id="2" name="Kuva 1"/>
          <p:cNvPicPr/>
          <p:nvPr>
            <p:extLst>
              <p:ext uri="{D42A27DB-BD31-4B8C-83A1-F6EECF244321}">
                <p14:modId xmlns:p14="http://schemas.microsoft.com/office/powerpoint/2010/main" val="2308547309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657225" y="1366838"/>
            <a:ext cx="7829550" cy="41243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000" dirty="0" smtClean="0">
                <a:latin typeface="Calibri" panose="020F0502020204030204" pitchFamily="34" charset="0"/>
              </a:rPr>
              <a:t>Lapsia yksityisen hoidon tuella joulukuussa 2014 sekä</a:t>
            </a:r>
            <a:br>
              <a:rPr lang="fi-FI" sz="2000" dirty="0" smtClean="0">
                <a:latin typeface="Calibri" panose="020F0502020204030204" pitchFamily="34" charset="0"/>
              </a:rPr>
            </a:br>
            <a:r>
              <a:rPr lang="fi-FI" sz="2000" dirty="0" smtClean="0">
                <a:latin typeface="Calibri" panose="020F0502020204030204" pitchFamily="34" charset="0"/>
              </a:rPr>
              <a:t>muutos vuodesta 2013</a:t>
            </a: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Päivähoidon Kuusikko 2014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890BAA-3BAC-4A2C-95D6-7239BE9771CE}" type="slidenum">
              <a:rPr lang="fi-FI" smtClean="0"/>
              <a:pPr>
                <a:defRPr/>
              </a:pPr>
              <a:t>30</a:t>
            </a:fld>
            <a:endParaRPr lang="fi-FI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2652915145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613204" y="2060849"/>
            <a:ext cx="7719653" cy="28083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Otsikko 1"/>
          <p:cNvSpPr>
            <a:spLocks noGrp="1"/>
          </p:cNvSpPr>
          <p:nvPr>
            <p:ph type="title"/>
          </p:nvPr>
        </p:nvSpPr>
        <p:spPr>
          <a:xfrm>
            <a:off x="395288" y="260350"/>
            <a:ext cx="8229600" cy="1143000"/>
          </a:xfrm>
        </p:spPr>
        <p:txBody>
          <a:bodyPr/>
          <a:lstStyle/>
          <a:p>
            <a:r>
              <a:rPr lang="fi-FI" sz="2000" dirty="0" smtClean="0">
                <a:latin typeface="Calibri" panose="020F0502020204030204" pitchFamily="34" charset="0"/>
              </a:rPr>
              <a:t>Yksityisen hoidon tuen vuosikustannukset lasta</a:t>
            </a:r>
            <a:r>
              <a:rPr lang="fi-FI" sz="2000" baseline="30000" dirty="0" smtClean="0">
                <a:latin typeface="Calibri" panose="020F0502020204030204" pitchFamily="34" charset="0"/>
              </a:rPr>
              <a:t>1)</a:t>
            </a:r>
            <a:r>
              <a:rPr lang="fi-FI" sz="2000" dirty="0" smtClean="0">
                <a:latin typeface="Calibri" panose="020F0502020204030204" pitchFamily="34" charset="0"/>
              </a:rPr>
              <a:t> kohden, muutos vuodesta 2014 sekä kunnallisen lisän osuus kustannuksista </a:t>
            </a: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Päivähoidon Kuusikko 2014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890BAA-3BAC-4A2C-95D6-7239BE9771CE}" type="slidenum">
              <a:rPr lang="fi-FI" smtClean="0"/>
              <a:pPr>
                <a:defRPr/>
              </a:pPr>
              <a:t>31</a:t>
            </a:fld>
            <a:endParaRPr lang="fi-FI"/>
          </a:p>
        </p:txBody>
      </p:sp>
      <p:sp>
        <p:nvSpPr>
          <p:cNvPr id="7" name="Tekstikehys 13"/>
          <p:cNvSpPr txBox="1">
            <a:spLocks noChangeArrowheads="1"/>
          </p:cNvSpPr>
          <p:nvPr/>
        </p:nvSpPr>
        <p:spPr bwMode="auto">
          <a:xfrm>
            <a:off x="827584" y="5122837"/>
            <a:ext cx="721518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1pPr>
            <a:lvl2pPr marL="742950" indent="-28575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2pPr>
            <a:lvl3pPr marL="11430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3pPr>
            <a:lvl4pPr marL="16002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4pPr>
            <a:lvl5pPr marL="20574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9pPr>
          </a:lstStyle>
          <a:p>
            <a:pPr eaLnBrk="1" hangingPunct="1"/>
            <a:r>
              <a:rPr lang="fi-FI" sz="1200" dirty="0">
                <a:solidFill>
                  <a:schemeClr val="tx1"/>
                </a:solidFill>
                <a:latin typeface="Calibri" panose="020F0502020204030204" pitchFamily="34" charset="0"/>
              </a:rPr>
              <a:t>1) 	Lasten määrä on vuosien </a:t>
            </a:r>
            <a:r>
              <a:rPr lang="fi-FI" sz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2013 </a:t>
            </a:r>
            <a:r>
              <a:rPr lang="fi-FI" sz="1200" dirty="0">
                <a:solidFill>
                  <a:schemeClr val="tx1"/>
                </a:solidFill>
                <a:latin typeface="Calibri" panose="020F0502020204030204" pitchFamily="34" charset="0"/>
              </a:rPr>
              <a:t>ja </a:t>
            </a:r>
            <a:r>
              <a:rPr lang="fi-FI" sz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2014 </a:t>
            </a:r>
            <a:r>
              <a:rPr lang="fi-FI" sz="1200" dirty="0">
                <a:solidFill>
                  <a:schemeClr val="tx1"/>
                </a:solidFill>
                <a:latin typeface="Calibri" panose="020F0502020204030204" pitchFamily="34" charset="0"/>
              </a:rPr>
              <a:t>joulukuun </a:t>
            </a:r>
            <a:r>
              <a:rPr lang="fi-FI" sz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keskiarvo.</a:t>
            </a:r>
            <a:endParaRPr lang="fi-FI" sz="12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pic>
        <p:nvPicPr>
          <p:cNvPr id="2" name="Kuva 1"/>
          <p:cNvPicPr/>
          <p:nvPr>
            <p:extLst>
              <p:ext uri="{D42A27DB-BD31-4B8C-83A1-F6EECF244321}">
                <p14:modId xmlns:p14="http://schemas.microsoft.com/office/powerpoint/2010/main" val="1013868010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1547664" y="1556792"/>
            <a:ext cx="6174543" cy="288242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Otsikko 1"/>
          <p:cNvSpPr>
            <a:spLocks noGrp="1"/>
          </p:cNvSpPr>
          <p:nvPr>
            <p:ph type="title"/>
          </p:nvPr>
        </p:nvSpPr>
        <p:spPr>
          <a:xfrm>
            <a:off x="457200" y="44450"/>
            <a:ext cx="8229600" cy="1143000"/>
          </a:xfrm>
        </p:spPr>
        <p:txBody>
          <a:bodyPr/>
          <a:lstStyle/>
          <a:p>
            <a:r>
              <a:rPr lang="fi-FI" sz="2000" dirty="0" smtClean="0">
                <a:latin typeface="Calibri" panose="020F0502020204030204" pitchFamily="34" charset="0"/>
              </a:rPr>
              <a:t>Kotihoidon tuella olevien lasten osuus (%) päivähoitoikäisistä lapsista joulukuussa 2010–2014</a:t>
            </a: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Päivähoidon Kuusikko 2014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890BAA-3BAC-4A2C-95D6-7239BE9771CE}" type="slidenum">
              <a:rPr lang="fi-FI" smtClean="0"/>
              <a:pPr>
                <a:defRPr/>
              </a:pPr>
              <a:t>32</a:t>
            </a:fld>
            <a:endParaRPr lang="fi-FI"/>
          </a:p>
        </p:txBody>
      </p:sp>
      <p:pic>
        <p:nvPicPr>
          <p:cNvPr id="2" name="Kuva 1"/>
          <p:cNvPicPr/>
          <p:nvPr>
            <p:extLst>
              <p:ext uri="{D42A27DB-BD31-4B8C-83A1-F6EECF244321}">
                <p14:modId xmlns:p14="http://schemas.microsoft.com/office/powerpoint/2010/main" val="2039662820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671513" y="1381125"/>
            <a:ext cx="7800975" cy="4095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Otsikko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r>
              <a:rPr lang="fi-FI" sz="2000" dirty="0" smtClean="0">
                <a:latin typeface="Calibri" panose="020F0502020204030204" pitchFamily="34" charset="0"/>
              </a:rPr>
              <a:t>Kotihoidon tuen vuosikustannukset (€) lasta</a:t>
            </a:r>
            <a:r>
              <a:rPr lang="fi-FI" sz="2000" baseline="30000" dirty="0" smtClean="0">
                <a:latin typeface="Calibri" panose="020F0502020204030204" pitchFamily="34" charset="0"/>
              </a:rPr>
              <a:t>1)</a:t>
            </a:r>
            <a:r>
              <a:rPr lang="fi-FI" sz="2000" dirty="0" smtClean="0">
                <a:latin typeface="Calibri" panose="020F0502020204030204" pitchFamily="34" charset="0"/>
              </a:rPr>
              <a:t> kohden 2014, </a:t>
            </a:r>
            <a:br>
              <a:rPr lang="fi-FI" sz="2000" dirty="0" smtClean="0">
                <a:latin typeface="Calibri" panose="020F0502020204030204" pitchFamily="34" charset="0"/>
              </a:rPr>
            </a:br>
            <a:r>
              <a:rPr lang="fi-FI" sz="2000" dirty="0" smtClean="0">
                <a:latin typeface="Calibri" panose="020F0502020204030204" pitchFamily="34" charset="0"/>
              </a:rPr>
              <a:t>muutos vuodesta 2013 sekä kunnallisen lisän osuus kustannuksista </a:t>
            </a: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Päivähoidon Kuusikko 2014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890BAA-3BAC-4A2C-95D6-7239BE9771CE}" type="slidenum">
              <a:rPr lang="fi-FI" smtClean="0"/>
              <a:pPr>
                <a:defRPr/>
              </a:pPr>
              <a:t>33</a:t>
            </a:fld>
            <a:endParaRPr lang="fi-FI"/>
          </a:p>
        </p:txBody>
      </p:sp>
      <p:sp>
        <p:nvSpPr>
          <p:cNvPr id="7" name="Tekstikehys 13"/>
          <p:cNvSpPr txBox="1">
            <a:spLocks noChangeArrowheads="1"/>
          </p:cNvSpPr>
          <p:nvPr/>
        </p:nvSpPr>
        <p:spPr bwMode="auto">
          <a:xfrm>
            <a:off x="827584" y="5122837"/>
            <a:ext cx="721518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1pPr>
            <a:lvl2pPr marL="742950" indent="-28575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2pPr>
            <a:lvl3pPr marL="11430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3pPr>
            <a:lvl4pPr marL="16002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4pPr>
            <a:lvl5pPr marL="2057400" indent="-228600" eaLnBrk="0" hangingPunct="0">
              <a:defRPr sz="12000">
                <a:solidFill>
                  <a:srgbClr val="1B759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0">
                <a:solidFill>
                  <a:srgbClr val="1B7591"/>
                </a:solidFill>
                <a:latin typeface="Arial Black" pitchFamily="34" charset="0"/>
              </a:defRPr>
            </a:lvl9pPr>
          </a:lstStyle>
          <a:p>
            <a:pPr eaLnBrk="1" hangingPunct="1"/>
            <a:r>
              <a:rPr lang="fi-FI" sz="1200" dirty="0">
                <a:solidFill>
                  <a:schemeClr val="tx1"/>
                </a:solidFill>
                <a:latin typeface="Calibri" panose="020F0502020204030204" pitchFamily="34" charset="0"/>
              </a:rPr>
              <a:t>1) 	Lasten määrä on vuosien </a:t>
            </a:r>
            <a:r>
              <a:rPr lang="fi-FI" sz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2013 </a:t>
            </a:r>
            <a:r>
              <a:rPr lang="fi-FI" sz="1200" dirty="0">
                <a:solidFill>
                  <a:schemeClr val="tx1"/>
                </a:solidFill>
                <a:latin typeface="Calibri" panose="020F0502020204030204" pitchFamily="34" charset="0"/>
              </a:rPr>
              <a:t>ja </a:t>
            </a:r>
            <a:r>
              <a:rPr lang="fi-FI" sz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2014 </a:t>
            </a:r>
            <a:r>
              <a:rPr lang="fi-FI" sz="1200" dirty="0">
                <a:solidFill>
                  <a:schemeClr val="tx1"/>
                </a:solidFill>
                <a:latin typeface="Calibri" panose="020F0502020204030204" pitchFamily="34" charset="0"/>
              </a:rPr>
              <a:t>joulukuun </a:t>
            </a:r>
            <a:r>
              <a:rPr lang="fi-FI" sz="1200" dirty="0" smtClean="0">
                <a:solidFill>
                  <a:schemeClr val="tx1"/>
                </a:solidFill>
                <a:latin typeface="Calibri" panose="020F0502020204030204" pitchFamily="34" charset="0"/>
              </a:rPr>
              <a:t>keskiarvo.</a:t>
            </a:r>
            <a:endParaRPr lang="fi-FI" sz="12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pic>
        <p:nvPicPr>
          <p:cNvPr id="2" name="Kuva 1"/>
          <p:cNvPicPr/>
          <p:nvPr>
            <p:extLst>
              <p:ext uri="{D42A27DB-BD31-4B8C-83A1-F6EECF244321}">
                <p14:modId xmlns:p14="http://schemas.microsoft.com/office/powerpoint/2010/main" val="3633462319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1331640" y="1844824"/>
            <a:ext cx="6456219" cy="26664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000" dirty="0">
                <a:latin typeface="Calibri" panose="020F0502020204030204" pitchFamily="34" charset="0"/>
              </a:rPr>
              <a:t>Kunnalliseen kerhotoimintaan osallistuneiden lasten¹ </a:t>
            </a:r>
            <a:r>
              <a:rPr lang="fi-FI" sz="2000" dirty="0" smtClean="0">
                <a:latin typeface="Calibri" panose="020F0502020204030204" pitchFamily="34" charset="0"/>
              </a:rPr>
              <a:t>lukumäärä vuonna 2014 sekä muutos edelliseen vuoteen</a:t>
            </a: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Päivähoidon Kuusikko 2014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890BAA-3BAC-4A2C-95D6-7239BE9771CE}" type="slidenum">
              <a:rPr lang="fi-FI" smtClean="0"/>
              <a:pPr>
                <a:defRPr/>
              </a:pPr>
              <a:t>34</a:t>
            </a:fld>
            <a:endParaRPr lang="fi-FI"/>
          </a:p>
        </p:txBody>
      </p:sp>
      <p:sp>
        <p:nvSpPr>
          <p:cNvPr id="2" name="Tekstiruutu 1"/>
          <p:cNvSpPr txBox="1"/>
          <p:nvPr/>
        </p:nvSpPr>
        <p:spPr>
          <a:xfrm>
            <a:off x="1259632" y="5157192"/>
            <a:ext cx="61206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000" dirty="0" smtClean="0">
                <a:solidFill>
                  <a:schemeClr val="tx1"/>
                </a:solidFill>
                <a:latin typeface="+mj-lt"/>
              </a:rPr>
              <a:t>¹ Lapset, jotka ovat saaneet päätöksen kerhopaikasta</a:t>
            </a:r>
            <a:endParaRPr lang="fi-FI" sz="1000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5" name="Kuva 4"/>
          <p:cNvPicPr/>
          <p:nvPr>
            <p:extLst>
              <p:ext uri="{D42A27DB-BD31-4B8C-83A1-F6EECF244321}">
                <p14:modId xmlns:p14="http://schemas.microsoft.com/office/powerpoint/2010/main" val="1101542099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1393825" y="2211388"/>
            <a:ext cx="5853113" cy="2800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4682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000" dirty="0" smtClean="0">
                <a:latin typeface="Calibri" panose="020F0502020204030204" pitchFamily="34" charset="0"/>
              </a:rPr>
              <a:t>Päivähoitoikäisten lasten (10 kk–6v.) osuus väestöstä </a:t>
            </a:r>
            <a:br>
              <a:rPr lang="fi-FI" sz="2000" dirty="0" smtClean="0">
                <a:latin typeface="Calibri" panose="020F0502020204030204" pitchFamily="34" charset="0"/>
              </a:rPr>
            </a:br>
            <a:r>
              <a:rPr lang="fi-FI" sz="2000" dirty="0" smtClean="0">
                <a:latin typeface="Calibri" panose="020F0502020204030204" pitchFamily="34" charset="0"/>
              </a:rPr>
              <a:t>vuosien 2010–2014 lopussa</a:t>
            </a: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Päivähoidon Kuusikko 2014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890BAA-3BAC-4A2C-95D6-7239BE9771CE}" type="slidenum">
              <a:rPr lang="fi-FI" smtClean="0"/>
              <a:pPr>
                <a:defRPr/>
              </a:pPr>
              <a:t>3</a:t>
            </a:fld>
            <a:endParaRPr lang="fi-FI"/>
          </a:p>
        </p:txBody>
      </p:sp>
      <p:pic>
        <p:nvPicPr>
          <p:cNvPr id="2" name="Kuva 1"/>
          <p:cNvPicPr/>
          <p:nvPr>
            <p:extLst>
              <p:ext uri="{D42A27DB-BD31-4B8C-83A1-F6EECF244321}">
                <p14:modId xmlns:p14="http://schemas.microsoft.com/office/powerpoint/2010/main" val="3600855632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755650" y="1273175"/>
            <a:ext cx="7848600" cy="49371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0 – 7-vuotiaiden lasten määrä ikäluokittain 31.12.2014 </a:t>
            </a:r>
            <a:endParaRPr lang="fi-FI" sz="2000" dirty="0" smtClean="0">
              <a:latin typeface="Calibri" panose="020F0502020204030204" pitchFamily="34" charset="0"/>
            </a:endParaRP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Päivähoidon Kuusikko 2014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890BAA-3BAC-4A2C-95D6-7239BE9771CE}" type="slidenum">
              <a:rPr lang="fi-FI" smtClean="0"/>
              <a:pPr>
                <a:defRPr/>
              </a:pPr>
              <a:t>4</a:t>
            </a:fld>
            <a:endParaRPr lang="fi-FI"/>
          </a:p>
        </p:txBody>
      </p:sp>
      <p:pic>
        <p:nvPicPr>
          <p:cNvPr id="2" name="Kuva 1"/>
          <p:cNvPicPr/>
          <p:nvPr>
            <p:extLst>
              <p:ext uri="{D42A27DB-BD31-4B8C-83A1-F6EECF244321}">
                <p14:modId xmlns:p14="http://schemas.microsoft.com/office/powerpoint/2010/main" val="1660058626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687388" y="1416050"/>
            <a:ext cx="7839075" cy="42005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Otsikko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1143000"/>
          </a:xfrm>
        </p:spPr>
        <p:txBody>
          <a:bodyPr/>
          <a:lstStyle/>
          <a:p>
            <a:r>
              <a:rPr lang="fi-FI" sz="2000" dirty="0" smtClean="0">
                <a:latin typeface="Calibri" panose="020F0502020204030204" pitchFamily="34" charset="0"/>
              </a:rPr>
              <a:t>Päivähoitoikäisten kielitausta väestörekisteritietojen mukaan  31.12.2014</a:t>
            </a: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Päivähoidon Kuusikko 2014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890BAA-3BAC-4A2C-95D6-7239BE9771CE}" type="slidenum">
              <a:rPr lang="fi-FI" smtClean="0"/>
              <a:pPr>
                <a:defRPr/>
              </a:pPr>
              <a:t>5</a:t>
            </a:fld>
            <a:endParaRPr lang="fi-FI"/>
          </a:p>
        </p:txBody>
      </p:sp>
      <p:pic>
        <p:nvPicPr>
          <p:cNvPr id="2" name="Kuva 1"/>
          <p:cNvPicPr/>
          <p:nvPr>
            <p:extLst>
              <p:ext uri="{D42A27DB-BD31-4B8C-83A1-F6EECF244321}">
                <p14:modId xmlns:p14="http://schemas.microsoft.com/office/powerpoint/2010/main" val="2043198630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119063" y="1257300"/>
            <a:ext cx="8905875" cy="434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000" dirty="0" smtClean="0">
                <a:latin typeface="Calibri" panose="020F0502020204030204" pitchFamily="34" charset="0"/>
              </a:rPr>
              <a:t>Vieraskielisten* osuus (%) päivähoitoikäisistä väestörekisteritietojen mukaan vuosina 2010-2014</a:t>
            </a:r>
          </a:p>
        </p:txBody>
      </p:sp>
      <p:sp>
        <p:nvSpPr>
          <p:cNvPr id="7" name="Tekstiruutu 6"/>
          <p:cNvSpPr txBox="1"/>
          <p:nvPr/>
        </p:nvSpPr>
        <p:spPr>
          <a:xfrm>
            <a:off x="611187" y="5462588"/>
            <a:ext cx="4795837" cy="2460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i-FI" sz="1000" dirty="0">
                <a:solidFill>
                  <a:schemeClr val="tx1"/>
                </a:solidFill>
                <a:latin typeface="+mj-lt"/>
              </a:rPr>
              <a:t>* Muut kuin suomen- ja ruotsinkieliset</a:t>
            </a: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Päivähoidon Kuusikko 2014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890BAA-3BAC-4A2C-95D6-7239BE9771CE}" type="slidenum">
              <a:rPr lang="fi-FI" smtClean="0"/>
              <a:pPr>
                <a:defRPr/>
              </a:pPr>
              <a:t>6</a:t>
            </a:fld>
            <a:endParaRPr lang="fi-FI"/>
          </a:p>
        </p:txBody>
      </p:sp>
      <p:pic>
        <p:nvPicPr>
          <p:cNvPr id="2" name="Kuva 1"/>
          <p:cNvPicPr/>
          <p:nvPr>
            <p:extLst>
              <p:ext uri="{D42A27DB-BD31-4B8C-83A1-F6EECF244321}">
                <p14:modId xmlns:p14="http://schemas.microsoft.com/office/powerpoint/2010/main" val="3667052374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323850" y="1466850"/>
            <a:ext cx="8496300" cy="3924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000" dirty="0" smtClean="0">
                <a:latin typeface="Calibri" panose="020F0502020204030204" pitchFamily="34" charset="0"/>
              </a:rPr>
              <a:t>Vieraskielisten* päivähoitoikäisten (10kk–6v.) lukumäärän muutos (%)</a:t>
            </a:r>
            <a:br>
              <a:rPr lang="fi-FI" sz="2000" dirty="0" smtClean="0">
                <a:latin typeface="Calibri" panose="020F0502020204030204" pitchFamily="34" charset="0"/>
              </a:rPr>
            </a:br>
            <a:r>
              <a:rPr lang="fi-FI" sz="2000" dirty="0" smtClean="0">
                <a:latin typeface="Calibri" panose="020F0502020204030204" pitchFamily="34" charset="0"/>
              </a:rPr>
              <a:t>vuosina 2010–2014, kun vuosi 2010=1</a:t>
            </a:r>
          </a:p>
        </p:txBody>
      </p:sp>
      <p:sp>
        <p:nvSpPr>
          <p:cNvPr id="7" name="Tekstiruutu 6"/>
          <p:cNvSpPr txBox="1"/>
          <p:nvPr/>
        </p:nvSpPr>
        <p:spPr>
          <a:xfrm>
            <a:off x="908157" y="6023362"/>
            <a:ext cx="4795837" cy="2460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i-FI" sz="1000" dirty="0">
                <a:solidFill>
                  <a:schemeClr val="tx1"/>
                </a:solidFill>
                <a:latin typeface="+mj-lt"/>
              </a:rPr>
              <a:t>* Muut kuin suomen- ja ruotsinkieliset</a:t>
            </a: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Päivähoidon Kuusikko 2014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890BAA-3BAC-4A2C-95D6-7239BE9771CE}" type="slidenum">
              <a:rPr lang="fi-FI" smtClean="0"/>
              <a:pPr>
                <a:defRPr/>
              </a:pPr>
              <a:t>7</a:t>
            </a:fld>
            <a:endParaRPr lang="fi-FI"/>
          </a:p>
        </p:txBody>
      </p:sp>
      <p:pic>
        <p:nvPicPr>
          <p:cNvPr id="2" name="Kuva 1"/>
          <p:cNvPicPr/>
          <p:nvPr>
            <p:extLst>
              <p:ext uri="{D42A27DB-BD31-4B8C-83A1-F6EECF244321}">
                <p14:modId xmlns:p14="http://schemas.microsoft.com/office/powerpoint/2010/main" val="3387785782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615950" y="1161651"/>
            <a:ext cx="7844482" cy="5107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0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000" dirty="0" smtClean="0">
                <a:latin typeface="Calibri" panose="020F0502020204030204" pitchFamily="34" charset="0"/>
              </a:rPr>
              <a:t>Vieraskielisten lasten lukumäärä ja osuus (%)</a:t>
            </a:r>
            <a:br>
              <a:rPr lang="fi-FI" sz="2000" dirty="0" smtClean="0">
                <a:latin typeface="Calibri" panose="020F0502020204030204" pitchFamily="34" charset="0"/>
              </a:rPr>
            </a:br>
            <a:r>
              <a:rPr lang="fi-FI" sz="2000" dirty="0" smtClean="0">
                <a:latin typeface="Calibri" panose="020F0502020204030204" pitchFamily="34" charset="0"/>
              </a:rPr>
              <a:t>kunnallisessa päivähoidossa olevista lapsista </a:t>
            </a:r>
            <a:br>
              <a:rPr lang="fi-FI" sz="2000" dirty="0" smtClean="0">
                <a:latin typeface="Calibri" panose="020F0502020204030204" pitchFamily="34" charset="0"/>
              </a:rPr>
            </a:br>
            <a:r>
              <a:rPr lang="fi-FI" sz="2000" dirty="0" smtClean="0">
                <a:latin typeface="Calibri" panose="020F0502020204030204" pitchFamily="34" charset="0"/>
              </a:rPr>
              <a:t>sekä vieraskielisten osuus (%) kaikista päivähoitoikäisistä vuonna 2014</a:t>
            </a: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Päivähoidon Kuusikko 2014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890BAA-3BAC-4A2C-95D6-7239BE9771CE}" type="slidenum">
              <a:rPr lang="fi-FI" smtClean="0"/>
              <a:pPr>
                <a:defRPr/>
              </a:pPr>
              <a:t>8</a:t>
            </a:fld>
            <a:endParaRPr lang="fi-FI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757748251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338138" y="2757488"/>
            <a:ext cx="8467725" cy="1343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1235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letusrakenne">
  <a:themeElements>
    <a:clrScheme name="Mukautettu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CCFF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12000" b="0" i="0" u="none" strike="noStrike" cap="none" normalizeH="0" baseline="0" smtClean="0">
            <a:ln>
              <a:noFill/>
            </a:ln>
            <a:solidFill>
              <a:srgbClr val="1B7591"/>
            </a:solidFill>
            <a:effectLst/>
            <a:latin typeface="Arial Black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12000" b="0" i="0" u="none" strike="noStrike" cap="none" normalizeH="0" baseline="0" smtClean="0">
            <a:ln>
              <a:noFill/>
            </a:ln>
            <a:solidFill>
              <a:srgbClr val="1B7591"/>
            </a:solidFill>
            <a:effectLst/>
            <a:latin typeface="Arial Black" pitchFamily="34" charset="0"/>
          </a:defRPr>
        </a:defPPr>
      </a:lstStyle>
    </a:lnDef>
  </a:objectDefaults>
  <a:extraClrSchemeLst>
    <a:extraClrScheme>
      <a:clrScheme name="Oletusrakenn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909DC8B6AE760A448B9607550332AFF8" ma:contentTypeVersion="1" ma:contentTypeDescription="Luo uusi asiakirja." ma:contentTypeScope="" ma:versionID="f33119935ac2f4b5da942f5d9add2343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7e0100cabb18a25d4bc9820569b44ec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LongProperties xmlns="http://schemas.microsoft.com/office/2006/metadata/longProperties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3A19C0E-6B6F-4560-B318-4FF0F4073B0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B6901C3-5212-4FD4-95C5-C6DB8CA17A5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1E0BCC5-425D-44E7-AA3E-E42CC39318BF}">
  <ds:schemaRefs>
    <ds:schemaRef ds:uri="http://schemas.microsoft.com/office/2006/metadata/longProperties"/>
  </ds:schemaRefs>
</ds:datastoreItem>
</file>

<file path=customXml/itemProps4.xml><?xml version="1.0" encoding="utf-8"?>
<ds:datastoreItem xmlns:ds="http://schemas.openxmlformats.org/officeDocument/2006/customXml" ds:itemID="{907635FF-BB54-4AE4-AA82-2896473A0816}">
  <ds:schemaRefs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purl.org/dc/dcmitype/"/>
    <ds:schemaRef ds:uri="http://schemas.microsoft.com/office/2006/metadata/properties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19130</TotalTime>
  <Words>651</Words>
  <Application>Microsoft Office PowerPoint</Application>
  <PresentationFormat>Näytössä katseltava diaesitys (4:3)</PresentationFormat>
  <Paragraphs>181</Paragraphs>
  <Slides>35</Slides>
  <Notes>35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35</vt:i4>
      </vt:variant>
    </vt:vector>
  </HeadingPairs>
  <TitlesOfParts>
    <vt:vector size="36" baseType="lpstr">
      <vt:lpstr>Oletusrakenne</vt:lpstr>
      <vt:lpstr>Kuuden suurimman kaupungin  lasten päivähoidon palvelut ja kustannukset vuonna 2014  (päivitetty 17.6.2015)</vt:lpstr>
      <vt:lpstr>Päivähoitoikäiset (10kk–6v) ikäryhmittäin 31.12.2014  Kuusikon kunnissa sekä muutos vuodesta 2013 </vt:lpstr>
      <vt:lpstr>Päivähoitoikäisten (10kk–6v) lasten määrän muutos  vuosina 2010–2014, kun vuosi 2010=1 </vt:lpstr>
      <vt:lpstr>Päivähoitoikäisten lasten (10 kk–6v.) osuus väestöstä  vuosien 2010–2014 lopussa</vt:lpstr>
      <vt:lpstr>0 – 7-vuotiaiden lasten määrä ikäluokittain 31.12.2014 </vt:lpstr>
      <vt:lpstr>Päivähoitoikäisten kielitausta väestörekisteritietojen mukaan  31.12.2014</vt:lpstr>
      <vt:lpstr>Vieraskielisten* osuus (%) päivähoitoikäisistä väestörekisteritietojen mukaan vuosina 2010-2014</vt:lpstr>
      <vt:lpstr>Vieraskielisten* päivähoitoikäisten (10kk–6v.) lukumäärän muutos (%) vuosina 2010–2014, kun vuosi 2010=1</vt:lpstr>
      <vt:lpstr>Vieraskielisten lasten lukumäärä ja osuus (%) kunnallisessa päivähoidossa olevista lapsista  sekä vieraskielisten osuus (%) kaikista päivähoitoikäisistä vuonna 2014</vt:lpstr>
      <vt:lpstr>Päivähoitoikäisten (10kk–6v) lasten jakautuminen pienten lasten hoitojärjestelmään joulukuussa 2014</vt:lpstr>
      <vt:lpstr>Päivähoitoikäisten (10kk–6v) lasten jakautuminen varhaiskasvatuksen palveluihin joulukuussa 2014</vt:lpstr>
      <vt:lpstr>Pienten lasten hoitojärjestelmän kokonaiskustannukset  2014  sekä muutos vuodesta 2013</vt:lpstr>
      <vt:lpstr>Pienten lasten hoitojärjestelmän vuosittaiset kustannukset päivähoitoikäistä (10kk– 6v) lasta kohden vuosina 2010-2014 </vt:lpstr>
      <vt:lpstr>Pienten lasten hoitojärjestelmän DEFLATOIDUT¹ vuosikustannukset päivähoitoikäistä (10kk–6v) lasta kohden vuosina 2010-2014 </vt:lpstr>
      <vt:lpstr>Kunnan järjestämän ja tukeman päivähoidon sekä kotihoidon tuen osuudet (%) pienten lasten hoitojärjestelmän kokonaiskustannuksista vuonna 2013 </vt:lpstr>
      <vt:lpstr>Lapsia kunnallisissa päiväkodeissa joulukuussa 2014 sekä muutos vuodesta 2013</vt:lpstr>
      <vt:lpstr>Alle 3-vuotiaiden lasten osuus (%) kunnallisen päiväkotihoidon lapsista vuosina 2010-2014 </vt:lpstr>
      <vt:lpstr>Kunnallisten päiväkotien vuosikustannukset laskennallista lasta1) kohden sekä muutos vuodesta 2014 </vt:lpstr>
      <vt:lpstr>Kunnallisten päiväkotien kustannukset laskennallista lasta 1) kohden tarkemmalla erittelyllä </vt:lpstr>
      <vt:lpstr>Kustannukset menolajeittain kunnallisen  päiväkotihoidon laskennallisen lapsen 1) vuosikustannuksista 2014</vt:lpstr>
      <vt:lpstr>Kunnallisen päiväkotihoidon ulkoisten tukipalvelujen kustannukset laskennallista lasta 1) kohden vuonna 2014</vt:lpstr>
      <vt:lpstr>Lapsia ja henkilöstöä hoitajan kotona tapahtuvassa ja kolmiperhepäivähoidossa joulukuussa 2014  sekä muutos vuodesta 2013</vt:lpstr>
      <vt:lpstr>Hoitajan kotona tapahtuvan ja kolmiperhepäivähoidon sekä ryhmäperhepäivähoidon vuosikustannukset lasta¹ kohden 2014 sekä niiden muutos vuodesta 2013</vt:lpstr>
      <vt:lpstr>Kunnallisessa perhepäivähoidossa olevien lasten osuus (%) kaikista kunnan järjestämässä ja tukemassa päivähoidossa olevista lapsista 2010-2014</vt:lpstr>
      <vt:lpstr>Lapsia kunnallisessa ympärivuorokautisessa ja iltahoidossa joulukuussa 2014 ja osuus % kunnallisen päivähoidon lapsista </vt:lpstr>
      <vt:lpstr>Lapsia yksityisessä päivähoidossa joulukuussa 2014  sekä muutos vuodesta 2013</vt:lpstr>
      <vt:lpstr>Rakenteellisten tukitoimien kohdentuminen tukea saavien lasten määrän mukaan Kuusikon kunnissa joulukuussa 2014</vt:lpstr>
      <vt:lpstr>Erityislastentarhanopettajien ja erityisen tuen avustavan henkilöstön määrä sekä laskennalliset vuosikustannukset 2014</vt:lpstr>
      <vt:lpstr>Tukea tarvitsevien lasten osuus kunnan järjestämässä ja tukemassa päivähoidossa olleista lapsista joulukuussa 2014</vt:lpstr>
      <vt:lpstr>Yksityisen hoidon tuen kunnalliset lisät joulukuussa 2014</vt:lpstr>
      <vt:lpstr>Lapsia yksityisen hoidon tuella joulukuussa 2014 sekä muutos vuodesta 2013</vt:lpstr>
      <vt:lpstr>Yksityisen hoidon tuen vuosikustannukset lasta1) kohden, muutos vuodesta 2014 sekä kunnallisen lisän osuus kustannuksista </vt:lpstr>
      <vt:lpstr>Kotihoidon tuella olevien lasten osuus (%) päivähoitoikäisistä lapsista joulukuussa 2010–2014</vt:lpstr>
      <vt:lpstr>Kotihoidon tuen vuosikustannukset (€) lasta1) kohden 2014,  muutos vuodesta 2013 sekä kunnallisen lisän osuus kustannuksista </vt:lpstr>
      <vt:lpstr>Kunnalliseen kerhotoimintaan osallistuneiden lasten¹ lukumäärä vuonna 2014 sekä muutos edelliseen vuoteen</vt:lpstr>
    </vt:vector>
  </TitlesOfParts>
  <Company>TUPA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Kuuden suurimman kaupungin lasten päivähoidon palvelujen ja kustannusten vertailu 2006</dc:title>
  <dc:creator>Aila Kumpulainen</dc:creator>
  <cp:lastModifiedBy>Kolehmainen Riitta</cp:lastModifiedBy>
  <cp:revision>1108</cp:revision>
  <cp:lastPrinted>2013-04-11T07:25:53Z</cp:lastPrinted>
  <dcterms:created xsi:type="dcterms:W3CDTF">2010-06-23T21:52:57Z</dcterms:created>
  <dcterms:modified xsi:type="dcterms:W3CDTF">2015-08-19T06:52:30Z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Asiakirja</vt:lpwstr>
  </property>
  <property fmtid="{D5CDD505-2E9C-101B-9397-08002B2CF9AE}" pid="3" name="ContentTypeId">
    <vt:lpwstr>0x010100909DC8B6AE760A448B9607550332AFF8</vt:lpwstr>
  </property>
</Properties>
</file>