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</p:sldMasterIdLst>
  <p:notesMasterIdLst>
    <p:notesMasterId r:id="rId41"/>
  </p:notesMasterIdLst>
  <p:handoutMasterIdLst>
    <p:handoutMasterId r:id="rId42"/>
  </p:handoutMasterIdLst>
  <p:sldIdLst>
    <p:sldId id="257" r:id="rId6"/>
    <p:sldId id="285" r:id="rId7"/>
    <p:sldId id="286" r:id="rId8"/>
    <p:sldId id="289" r:id="rId9"/>
    <p:sldId id="287" r:id="rId10"/>
    <p:sldId id="334" r:id="rId11"/>
    <p:sldId id="341" r:id="rId12"/>
    <p:sldId id="347" r:id="rId13"/>
    <p:sldId id="352" r:id="rId14"/>
    <p:sldId id="342" r:id="rId15"/>
    <p:sldId id="351" r:id="rId16"/>
    <p:sldId id="293" r:id="rId17"/>
    <p:sldId id="295" r:id="rId18"/>
    <p:sldId id="340" r:id="rId19"/>
    <p:sldId id="343" r:id="rId20"/>
    <p:sldId id="298" r:id="rId21"/>
    <p:sldId id="299" r:id="rId22"/>
    <p:sldId id="344" r:id="rId23"/>
    <p:sldId id="303" r:id="rId24"/>
    <p:sldId id="304" r:id="rId25"/>
    <p:sldId id="305" r:id="rId26"/>
    <p:sldId id="310" r:id="rId27"/>
    <p:sldId id="312" r:id="rId28"/>
    <p:sldId id="350" r:id="rId29"/>
    <p:sldId id="314" r:id="rId30"/>
    <p:sldId id="367" r:id="rId31"/>
    <p:sldId id="319" r:id="rId32"/>
    <p:sldId id="369" r:id="rId33"/>
    <p:sldId id="370" r:id="rId34"/>
    <p:sldId id="337" r:id="rId35"/>
    <p:sldId id="321" r:id="rId36"/>
    <p:sldId id="323" r:id="rId37"/>
    <p:sldId id="326" r:id="rId38"/>
    <p:sldId id="328" r:id="rId39"/>
    <p:sldId id="345" r:id="rId40"/>
  </p:sldIdLst>
  <p:sldSz cx="9144000" cy="6858000" type="screen4x3"/>
  <p:notesSz cx="6797675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C2A0"/>
    <a:srgbClr val="74A876"/>
    <a:srgbClr val="DDE3D4"/>
    <a:srgbClr val="CCC0DA"/>
    <a:srgbClr val="B1A0C7"/>
    <a:srgbClr val="E4DFEC"/>
    <a:srgbClr val="FEEADA"/>
    <a:srgbClr val="FAC386"/>
    <a:srgbClr val="D9760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114" autoAdjust="0"/>
    <p:restoredTop sz="76450" autoAdjust="0"/>
  </p:normalViewPr>
  <p:slideViewPr>
    <p:cSldViewPr>
      <p:cViewPr>
        <p:scale>
          <a:sx n="57" d="100"/>
          <a:sy n="57" d="100"/>
        </p:scale>
        <p:origin x="-255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9BB966-2934-43B3-B6CB-DB5504E47C08}" type="datetimeFigureOut">
              <a:rPr lang="fi-FI"/>
              <a:pPr>
                <a:defRPr/>
              </a:pPr>
              <a:t>19.8.2015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0934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30934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1BDD74-787D-4586-848E-641EF95E9FB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265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0CF1C5C-8A30-423B-A7D2-F3CA96A1AA14}" type="datetimeFigureOut">
              <a:rPr lang="fi-FI"/>
              <a:pPr>
                <a:defRPr/>
              </a:pPr>
              <a:t>19.8.2015</a:t>
            </a:fld>
            <a:endParaRPr lang="fi-FI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468"/>
            <a:ext cx="5438775" cy="44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34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934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A42AD32-AF81-4B15-AA98-EA1B9D78E9E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439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4403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FD230DBA-B8CB-4A88-B5FF-60BC2F243E56}" type="slidenum">
              <a:rPr lang="fi-FI" sz="1200" smtClean="0"/>
              <a:pPr/>
              <a:t>0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381861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0000"/>
          </a:solidFill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-"/>
              <a:defRPr/>
            </a:pPr>
            <a:endParaRPr lang="fi-FI" dirty="0" smtClean="0"/>
          </a:p>
        </p:txBody>
      </p:sp>
      <p:sp>
        <p:nvSpPr>
          <p:cNvPr id="5120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37A889A-76DC-41CD-BC46-BFEB9D150D35}" type="slidenum">
              <a:rPr lang="fi-FI" sz="1200" smtClean="0"/>
              <a:pPr/>
              <a:t>9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128514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0000"/>
          </a:solidFill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-"/>
              <a:defRPr/>
            </a:pPr>
            <a:endParaRPr lang="fi-FI" dirty="0" smtClean="0"/>
          </a:p>
        </p:txBody>
      </p:sp>
      <p:sp>
        <p:nvSpPr>
          <p:cNvPr id="5120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37A889A-76DC-41CD-BC46-BFEB9D150D35}" type="slidenum">
              <a:rPr lang="fi-FI" sz="1200" smtClean="0"/>
              <a:pPr/>
              <a:t>10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86597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5530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E67752B2-3A33-4930-A9AA-AEE0F6064819}" type="slidenum">
              <a:rPr lang="fi-FI" sz="1200" smtClean="0"/>
              <a:pPr/>
              <a:t>11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692488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baseline="0" dirty="0" smtClean="0"/>
          </a:p>
        </p:txBody>
      </p:sp>
      <p:sp>
        <p:nvSpPr>
          <p:cNvPr id="5734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C0076B8B-2B61-4CA4-8B7D-EEA0A88BA80B}" type="slidenum">
              <a:rPr lang="fi-FI" sz="1200" smtClean="0"/>
              <a:pPr/>
              <a:t>12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007145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952500"/>
            <a:ext cx="4959350" cy="3721100"/>
          </a:xfrm>
          <a:ln/>
        </p:spPr>
      </p:sp>
      <p:sp>
        <p:nvSpPr>
          <p:cNvPr id="563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aseline="0" dirty="0" smtClean="0"/>
          </a:p>
        </p:txBody>
      </p:sp>
      <p:sp>
        <p:nvSpPr>
          <p:cNvPr id="563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84CA6C4-C4D4-468A-A7AB-0713A9644B71}" type="slidenum">
              <a:rPr lang="fi-FI" sz="1200" smtClean="0"/>
              <a:pPr/>
              <a:t>13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060902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5939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9466852D-D512-4DBE-BE4C-B7AB6568BD42}" type="slidenum">
              <a:rPr lang="fi-FI" sz="1200" smtClean="0"/>
              <a:pPr/>
              <a:t>14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5037582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b="0" u="none" dirty="0" smtClean="0"/>
          </a:p>
        </p:txBody>
      </p:sp>
      <p:sp>
        <p:nvSpPr>
          <p:cNvPr id="6042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AC2ACACF-D761-45CC-9BDD-DBEAEDC9DBA4}" type="slidenum">
              <a:rPr lang="fi-FI" sz="1200" smtClean="0"/>
              <a:pPr/>
              <a:t>15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3811125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6144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77A38B6-4B26-40C2-89B7-5170F1C58A29}" type="slidenum">
              <a:rPr lang="fi-FI" sz="1200" smtClean="0"/>
              <a:pPr/>
              <a:t>16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757199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aseline="0" dirty="0" smtClean="0"/>
          </a:p>
          <a:p>
            <a:r>
              <a:rPr lang="fi-FI" baseline="0" dirty="0" smtClean="0"/>
              <a:t> -</a:t>
            </a:r>
            <a:endParaRPr lang="fi-FI" dirty="0" smtClean="0"/>
          </a:p>
        </p:txBody>
      </p:sp>
      <p:sp>
        <p:nvSpPr>
          <p:cNvPr id="6349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D4DA9342-948F-426E-BCC9-94ABC182A210}" type="slidenum">
              <a:rPr lang="fi-FI" sz="1200" smtClean="0"/>
              <a:pPr/>
              <a:t>17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531789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fi-FI" dirty="0" smtClean="0"/>
          </a:p>
        </p:txBody>
      </p:sp>
      <p:sp>
        <p:nvSpPr>
          <p:cNvPr id="6451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D793C1C9-5A72-4C06-9F73-C53D9BB1CC52}" type="slidenum">
              <a:rPr lang="fi-FI" sz="1200" smtClean="0"/>
              <a:pPr/>
              <a:t>18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324773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5059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8C479B1-5D3E-46CC-919D-D6389D8651A2}" type="slidenum">
              <a:rPr lang="fi-FI" sz="1200" smtClean="0"/>
              <a:pPr/>
              <a:t>1</a:t>
            </a:fld>
            <a:endParaRPr lang="fi-FI" sz="1200" smtClean="0"/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1482279"/>
            <a:ext cx="5408612" cy="1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3670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6554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8899973F-4424-42AA-ACBF-DAA6F3DB4F1F}" type="slidenum">
              <a:rPr lang="fi-FI" sz="1200" smtClean="0"/>
              <a:pPr/>
              <a:t>19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3901195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6656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2D0552C-92D1-497B-A456-D99995122FC5}" type="slidenum">
              <a:rPr lang="fi-FI" sz="1200" smtClean="0"/>
              <a:pPr/>
              <a:t>20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2397305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6861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B2666E39-C812-4E1C-AB0D-9266B43097C7}" type="slidenum">
              <a:rPr lang="fi-FI" sz="1200" smtClean="0"/>
              <a:pPr/>
              <a:t>21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683148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aseline="0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706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6CAC047-73FF-4661-9969-C1FA56ABBFDE}" type="slidenum">
              <a:rPr lang="fi-FI" sz="1200" smtClean="0"/>
              <a:pPr/>
              <a:t>22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6023444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aseline="0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706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6CAC047-73FF-4661-9969-C1FA56ABBFDE}" type="slidenum">
              <a:rPr lang="fi-FI" sz="1200" smtClean="0"/>
              <a:pPr/>
              <a:t>23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242939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7168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BDCBDFF5-43B5-44EE-8C9F-82490289CE5C}" type="slidenum">
              <a:rPr lang="fi-FI" sz="1200" smtClean="0"/>
              <a:pPr/>
              <a:t>24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8893100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727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C6EE691A-B7EB-4432-BE67-5114C88B3B38}" type="slidenum">
              <a:rPr lang="fi-FI" sz="1200" smtClean="0"/>
              <a:pPr/>
              <a:t>25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5821356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dirty="0" smtClean="0"/>
              <a:t>Lisätään myöhemmin </a:t>
            </a:r>
          </a:p>
        </p:txBody>
      </p:sp>
      <p:sp>
        <p:nvSpPr>
          <p:cNvPr id="7373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C25536A3-A4C5-4612-BE8A-FAEE51CE479E}" type="slidenum">
              <a:rPr lang="fi-FI" sz="1200" smtClean="0"/>
              <a:pPr/>
              <a:t>26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5452787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dirty="0" smtClean="0"/>
              <a:t>Lisätään myöhemmin </a:t>
            </a:r>
          </a:p>
        </p:txBody>
      </p:sp>
      <p:sp>
        <p:nvSpPr>
          <p:cNvPr id="7373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C25536A3-A4C5-4612-BE8A-FAEE51CE479E}" type="slidenum">
              <a:rPr lang="fi-FI" sz="1200" smtClean="0"/>
              <a:pPr/>
              <a:t>27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133924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dirty="0" smtClean="0"/>
              <a:t>Lisätään myöhemmin </a:t>
            </a:r>
          </a:p>
        </p:txBody>
      </p:sp>
      <p:sp>
        <p:nvSpPr>
          <p:cNvPr id="7373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C25536A3-A4C5-4612-BE8A-FAEE51CE479E}" type="slidenum">
              <a:rPr lang="fi-FI" sz="1200" smtClean="0"/>
              <a:pPr/>
              <a:t>28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46348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baseline="0" dirty="0" smtClean="0"/>
          </a:p>
          <a:p>
            <a:pPr marL="171450" indent="-171450">
              <a:buFontTx/>
              <a:buChar char="-"/>
            </a:pPr>
            <a:endParaRPr lang="fi-FI" baseline="0" dirty="0" smtClean="0"/>
          </a:p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813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5CE26962-9C5E-4612-924E-D22887A89FF8}" type="slidenum">
              <a:rPr lang="fi-FI" sz="1200" smtClean="0"/>
              <a:pPr/>
              <a:t>2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4711855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  <p:sp>
        <p:nvSpPr>
          <p:cNvPr id="7475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B1075D54-EBED-4051-BF69-7E9586330DC9}" type="slidenum">
              <a:rPr lang="fi-FI" sz="1200" smtClean="0"/>
              <a:pPr/>
              <a:t>29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7514550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FontTx/>
              <a:buNone/>
            </a:pPr>
            <a:endParaRPr lang="fi-FI" baseline="0" dirty="0" smtClean="0"/>
          </a:p>
        </p:txBody>
      </p:sp>
      <p:sp>
        <p:nvSpPr>
          <p:cNvPr id="7578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FC2D22F6-2169-41B1-8051-ABE6707B1970}" type="slidenum">
              <a:rPr lang="fi-FI" sz="1200" smtClean="0"/>
              <a:pPr/>
              <a:t>30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5592596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7782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E0CAC15-D8CB-4864-BBDE-4156D97935E1}" type="slidenum">
              <a:rPr lang="fi-FI" sz="1200" smtClean="0"/>
              <a:pPr/>
              <a:t>31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4121605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8090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BBB14108-83D6-41E0-84A4-6C3EF3C096D4}" type="slidenum">
              <a:rPr lang="fi-FI" sz="1200" smtClean="0"/>
              <a:pPr/>
              <a:t>32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9496058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A53E1323-AD9E-49C3-B0E5-E3062F42BACF}" type="slidenum">
              <a:rPr lang="fi-FI" sz="1200" smtClean="0"/>
              <a:pPr/>
              <a:t>33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27984880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A53E1323-AD9E-49C3-B0E5-E3062F42BACF}" type="slidenum">
              <a:rPr lang="fi-FI" sz="1200" smtClean="0"/>
              <a:pPr/>
              <a:t>34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86514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0000"/>
          </a:solidFill>
          <a:ln/>
        </p:spPr>
      </p:sp>
      <p:sp>
        <p:nvSpPr>
          <p:cNvPr id="5017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5018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0BD5FE3C-BBDC-4FF9-B848-6E95BAF4DB7F}" type="slidenum">
              <a:rPr lang="fi-FI" sz="1200" smtClean="0"/>
              <a:pPr/>
              <a:t>3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3363434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4915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5AA33A4-6DD2-464F-B901-DE628C4140AE}" type="slidenum">
              <a:rPr lang="fi-FI" sz="1200" smtClean="0"/>
              <a:pPr/>
              <a:t>4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867056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fi-FI" dirty="0" smtClean="0"/>
          </a:p>
        </p:txBody>
      </p:sp>
      <p:sp>
        <p:nvSpPr>
          <p:cNvPr id="4608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F7ECB7E5-24A0-4AD3-A3F3-0056B1FCA59B}" type="slidenum">
              <a:rPr lang="fi-FI" sz="1200" smtClean="0"/>
              <a:pPr/>
              <a:t>5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3533525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fi-FI" baseline="0" dirty="0" smtClean="0"/>
          </a:p>
        </p:txBody>
      </p:sp>
      <p:sp>
        <p:nvSpPr>
          <p:cNvPr id="471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9614D336-D51D-4E60-9091-D131DB391B30}" type="slidenum">
              <a:rPr lang="fi-FI" sz="1200" smtClean="0"/>
              <a:pPr/>
              <a:t>6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160116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71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9614D336-D51D-4E60-9091-D131DB391B30}" type="slidenum">
              <a:rPr lang="fi-FI" sz="1200" smtClean="0"/>
              <a:pPr/>
              <a:t>7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530427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71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9614D336-D51D-4E60-9091-D131DB391B30}" type="slidenum">
              <a:rPr lang="fi-FI" sz="1200" smtClean="0"/>
              <a:pPr/>
              <a:t>8</a:t>
            </a:fld>
            <a:endParaRPr lang="fi-FI" sz="1200" smtClean="0"/>
          </a:p>
        </p:txBody>
      </p:sp>
    </p:spTree>
    <p:extLst>
      <p:ext uri="{BB962C8B-B14F-4D97-AF65-F5344CB8AC3E}">
        <p14:creationId xmlns:p14="http://schemas.microsoft.com/office/powerpoint/2010/main" val="34556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1C2F2-1D20-43AD-B422-04DD450D7AA6}" type="datetime1">
              <a:rPr lang="fi-FI" smtClean="0"/>
              <a:t>19.8.2015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F8BB1-CD61-4F31-B999-581DD83478B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3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A81BE-06B4-4B12-94F1-FBA6926F971A}" type="datetime1">
              <a:rPr lang="fi-FI" smtClean="0"/>
              <a:t>19.8.2015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C508-0341-42F5-B908-A133FB18A2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63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D4F6-FC3E-484D-BEAF-232712B68D75}" type="datetime1">
              <a:rPr lang="fi-FI" smtClean="0"/>
              <a:t>19.8.2015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5638C-E134-40DB-86AE-697EB3E423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058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93299-13BB-40CC-B0F4-290DACADB9F6}" type="datetime1">
              <a:rPr lang="fi-FI" smtClean="0"/>
              <a:t>19.8.2015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FD209-A76B-4EA8-BE98-C933FA49CE2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74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D70D5-FAE4-461E-B80C-2425C4C1F115}" type="datetime1">
              <a:rPr lang="fi-FI" smtClean="0"/>
              <a:t>19.8.2015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EE0-3511-4ECC-922E-7668D38C1F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47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631F0-8299-4EBF-957F-405EBC0A9D47}" type="datetime1">
              <a:rPr lang="fi-FI" smtClean="0"/>
              <a:t>19.8.2015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06D1F-A9AD-4FA0-BD80-F17EBBF10D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605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129E-53CE-49ED-8B26-461AF4630088}" type="datetime1">
              <a:rPr lang="fi-FI" smtClean="0"/>
              <a:t>19.8.2015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9ABE-FD61-4397-A3C1-857DC89B4D3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3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28BFD-88B2-4DA1-8628-256F09E590AF}" type="datetime1">
              <a:rPr lang="fi-FI" smtClean="0"/>
              <a:t>19.8.2015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90BAA-3BAC-4A2C-95D6-7239BE9771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46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02A5C-F11A-46F9-B9A9-4AF735E9CDA1}" type="datetime1">
              <a:rPr lang="fi-FI" smtClean="0"/>
              <a:t>19.8.2015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C5CA7-6BE1-4549-B258-B3D57229BC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00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EFC7-F9B3-4B06-AC05-75C193270D3D}" type="datetime1">
              <a:rPr lang="fi-FI" smtClean="0"/>
              <a:t>19.8.2015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40D31-FF82-45E2-8A6C-B42CB155CA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92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4DD8D-F342-4784-8A08-38112B2EDD29}" type="datetime1">
              <a:rPr lang="fi-FI" smtClean="0"/>
              <a:t>19.8.2015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A9338-57F1-4972-A0EA-0550840C10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E3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DD8FD1D-142B-46AB-9629-6D61D0CDECF1}" type="datetime1">
              <a:rPr lang="fi-FI" smtClean="0"/>
              <a:t>19.8.2015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E63CBE6-A369-4F6C-80CD-CA4B18C24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04800" y="-60325"/>
            <a:ext cx="1133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812800"/>
            <a:ext cx="647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5" y="812800"/>
            <a:ext cx="665163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12800"/>
            <a:ext cx="6651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12800"/>
            <a:ext cx="6651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812800"/>
            <a:ext cx="6651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7" name="Picture 10" descr="ouluvaakun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812800"/>
            <a:ext cx="6651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 rot="3062372">
            <a:off x="8307021" y="5125985"/>
            <a:ext cx="2041525" cy="1362074"/>
            <a:chOff x="5183" y="2381"/>
            <a:chExt cx="1286" cy="858"/>
          </a:xfrm>
          <a:noFill/>
        </p:grpSpPr>
        <p:sp>
          <p:nvSpPr>
            <p:cNvPr id="5150" name="Text Box 15"/>
            <p:cNvSpPr txBox="1">
              <a:spLocks noChangeArrowheads="1"/>
            </p:cNvSpPr>
            <p:nvPr/>
          </p:nvSpPr>
          <p:spPr bwMode="auto">
            <a:xfrm rot="4117505">
              <a:off x="5447" y="221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9EC2A0"/>
                  </a:solidFill>
                </a:rPr>
                <a:t>V</a:t>
              </a:r>
            </a:p>
          </p:txBody>
        </p:sp>
        <p:sp>
          <p:nvSpPr>
            <p:cNvPr id="5151" name="Text Box 16"/>
            <p:cNvSpPr txBox="1">
              <a:spLocks noChangeArrowheads="1"/>
            </p:cNvSpPr>
            <p:nvPr/>
          </p:nvSpPr>
          <p:spPr bwMode="auto">
            <a:xfrm rot="4117505">
              <a:off x="5393" y="2171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74A876"/>
                  </a:solidFill>
                </a:rPr>
                <a:t>V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 rot="-4145435">
            <a:off x="7448621" y="3431659"/>
            <a:ext cx="1946275" cy="1431927"/>
            <a:chOff x="5307" y="2425"/>
            <a:chExt cx="1226" cy="902"/>
          </a:xfrm>
          <a:noFill/>
        </p:grpSpPr>
        <p:sp>
          <p:nvSpPr>
            <p:cNvPr id="5148" name="Text Box 18"/>
            <p:cNvSpPr txBox="1">
              <a:spLocks noChangeArrowheads="1"/>
            </p:cNvSpPr>
            <p:nvPr/>
          </p:nvSpPr>
          <p:spPr bwMode="auto">
            <a:xfrm rot="4117505">
              <a:off x="5495" y="2306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9EC2A0"/>
                  </a:solidFill>
                </a:rPr>
                <a:t>V</a:t>
              </a:r>
            </a:p>
          </p:txBody>
        </p:sp>
        <p:sp>
          <p:nvSpPr>
            <p:cNvPr id="5149" name="Text Box 19"/>
            <p:cNvSpPr txBox="1">
              <a:spLocks noChangeArrowheads="1"/>
            </p:cNvSpPr>
            <p:nvPr/>
          </p:nvSpPr>
          <p:spPr bwMode="auto">
            <a:xfrm rot="4117505">
              <a:off x="5533" y="2215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74A876"/>
                  </a:solidFill>
                </a:rPr>
                <a:t>V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 rot="10228193">
            <a:off x="6398939" y="5021670"/>
            <a:ext cx="1963738" cy="1446214"/>
            <a:chOff x="5259" y="2328"/>
            <a:chExt cx="1237" cy="911"/>
          </a:xfrm>
          <a:noFill/>
        </p:grpSpPr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 rot="4117505">
              <a:off x="5447" y="221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9EC2A0"/>
                  </a:solidFill>
                </a:rPr>
                <a:t>V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 rot="4117505">
              <a:off x="5496" y="2118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74A876"/>
                  </a:solidFill>
                </a:rPr>
                <a:t>V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 rot="6665210">
            <a:off x="7310783" y="5654350"/>
            <a:ext cx="2060576" cy="1414461"/>
            <a:chOff x="5171" y="2348"/>
            <a:chExt cx="1298" cy="891"/>
          </a:xfrm>
          <a:noFill/>
        </p:grpSpPr>
        <p:sp>
          <p:nvSpPr>
            <p:cNvPr id="5142" name="Text Box 27"/>
            <p:cNvSpPr txBox="1">
              <a:spLocks noChangeArrowheads="1"/>
            </p:cNvSpPr>
            <p:nvPr/>
          </p:nvSpPr>
          <p:spPr bwMode="auto">
            <a:xfrm rot="4117505">
              <a:off x="5447" y="221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9EC2A0"/>
                  </a:solidFill>
                </a:rPr>
                <a:t>V</a:t>
              </a:r>
            </a:p>
          </p:txBody>
        </p:sp>
        <p:sp>
          <p:nvSpPr>
            <p:cNvPr id="5143" name="Text Box 28"/>
            <p:cNvSpPr txBox="1">
              <a:spLocks noChangeArrowheads="1"/>
            </p:cNvSpPr>
            <p:nvPr/>
          </p:nvSpPr>
          <p:spPr bwMode="auto">
            <a:xfrm rot="4117505">
              <a:off x="5381" y="2138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74A876"/>
                  </a:solidFill>
                </a:rPr>
                <a:t>V</a:t>
              </a:r>
            </a:p>
          </p:txBody>
        </p:sp>
      </p:grpSp>
      <p:sp>
        <p:nvSpPr>
          <p:cNvPr id="2064" name="Suorakulmio 30"/>
          <p:cNvSpPr>
            <a:spLocks noChangeArrowheads="1"/>
          </p:cNvSpPr>
          <p:nvPr/>
        </p:nvSpPr>
        <p:spPr bwMode="auto">
          <a:xfrm>
            <a:off x="2286000" y="-16930688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i-FI" sz="1000"/>
              <a:t>Kuuden suurimman kaupungin lasten päivähoidon palvelujen ja kustannusten vertailu 2009 </a:t>
            </a:r>
          </a:p>
        </p:txBody>
      </p:sp>
      <p:sp>
        <p:nvSpPr>
          <p:cNvPr id="2065" name="Otsikko 7"/>
          <p:cNvSpPr>
            <a:spLocks noGrp="1"/>
          </p:cNvSpPr>
          <p:nvPr>
            <p:ph type="ctrTitle"/>
          </p:nvPr>
        </p:nvSpPr>
        <p:spPr>
          <a:xfrm>
            <a:off x="1344283" y="1747660"/>
            <a:ext cx="7772400" cy="2448421"/>
          </a:xfrm>
        </p:spPr>
        <p:txBody>
          <a:bodyPr/>
          <a:lstStyle/>
          <a:p>
            <a:r>
              <a:rPr lang="fi-FI" sz="3200" b="1" dirty="0" smtClean="0">
                <a:latin typeface="Calibri" panose="020F0502020204030204" pitchFamily="34" charset="0"/>
              </a:rPr>
              <a:t>Kuuden suurimman kaupungin </a:t>
            </a:r>
            <a:br>
              <a:rPr lang="fi-FI" sz="3200" b="1" dirty="0" smtClean="0">
                <a:latin typeface="Calibri" panose="020F0502020204030204" pitchFamily="34" charset="0"/>
              </a:rPr>
            </a:br>
            <a:r>
              <a:rPr lang="fi-FI" sz="3200" b="1" dirty="0" smtClean="0">
                <a:latin typeface="Calibri" panose="020F0502020204030204" pitchFamily="34" charset="0"/>
              </a:rPr>
              <a:t>lasten päivähoidon palvelut ja kustannukset vuonna 2014 </a:t>
            </a:r>
            <a:br>
              <a:rPr lang="fi-FI" sz="3200" b="1" dirty="0" smtClean="0">
                <a:latin typeface="Calibri" panose="020F0502020204030204" pitchFamily="34" charset="0"/>
              </a:rPr>
            </a:br>
            <a:r>
              <a:rPr lang="fi-FI" sz="1600" dirty="0" smtClean="0">
                <a:latin typeface="Calibri" panose="020F0502020204030204" pitchFamily="34" charset="0"/>
              </a:rPr>
              <a:t>(päivitetty 17.6.2015)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-7522100">
            <a:off x="6365890" y="3830760"/>
            <a:ext cx="1965326" cy="1438276"/>
            <a:chOff x="5299" y="2353"/>
            <a:chExt cx="1238" cy="906"/>
          </a:xfrm>
          <a:noFill/>
        </p:grpSpPr>
        <p:sp>
          <p:nvSpPr>
            <p:cNvPr id="5152" name="Text Box 12"/>
            <p:cNvSpPr txBox="1">
              <a:spLocks noChangeArrowheads="1"/>
            </p:cNvSpPr>
            <p:nvPr/>
          </p:nvSpPr>
          <p:spPr bwMode="auto">
            <a:xfrm rot="4117505">
              <a:off x="5487" y="223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9EC2A0"/>
                  </a:solidFill>
                </a:rPr>
                <a:t>V</a:t>
              </a:r>
            </a:p>
          </p:txBody>
        </p:sp>
        <p:sp>
          <p:nvSpPr>
            <p:cNvPr id="5153" name="Text Box 13"/>
            <p:cNvSpPr txBox="1">
              <a:spLocks noChangeArrowheads="1"/>
            </p:cNvSpPr>
            <p:nvPr/>
          </p:nvSpPr>
          <p:spPr bwMode="auto">
            <a:xfrm rot="4117505">
              <a:off x="5537" y="2143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 smtClean="0">
                  <a:solidFill>
                    <a:srgbClr val="74A876"/>
                  </a:solidFill>
                </a:rPr>
                <a:t>V</a:t>
              </a:r>
              <a:endParaRPr lang="fi-FI" dirty="0">
                <a:solidFill>
                  <a:srgbClr val="74A876"/>
                </a:solidFill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 rot="-238692">
            <a:off x="8485950" y="3988746"/>
            <a:ext cx="1925638" cy="1431927"/>
            <a:chOff x="5258" y="2309"/>
            <a:chExt cx="1213" cy="902"/>
          </a:xfrm>
          <a:noFill/>
        </p:grpSpPr>
        <p:sp>
          <p:nvSpPr>
            <p:cNvPr id="5146" name="Text Box 21"/>
            <p:cNvSpPr txBox="1">
              <a:spLocks noChangeArrowheads="1"/>
            </p:cNvSpPr>
            <p:nvPr/>
          </p:nvSpPr>
          <p:spPr bwMode="auto">
            <a:xfrm rot="4117505">
              <a:off x="5449" y="2190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9EC2A0"/>
                  </a:solidFill>
                </a:rPr>
                <a:t>V</a:t>
              </a:r>
            </a:p>
          </p:txBody>
        </p:sp>
        <p:sp>
          <p:nvSpPr>
            <p:cNvPr id="5147" name="Text Box 22"/>
            <p:cNvSpPr txBox="1">
              <a:spLocks noChangeArrowheads="1"/>
            </p:cNvSpPr>
            <p:nvPr/>
          </p:nvSpPr>
          <p:spPr bwMode="auto">
            <a:xfrm rot="4117505">
              <a:off x="5468" y="2099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74A876"/>
                  </a:solidFill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Päivähoitoikäisten (10kk–6v) lasten jakautuminen pienten lasten hoitojärjestelmään joulukuussa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414952982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11125" y="1341438"/>
            <a:ext cx="88836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Päivähoitoikäisten (10kk–6v) lasten jakautuminen varhaiskasvatuksen palveluihin joulukuussa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6540580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" y="1347788"/>
            <a:ext cx="7366000" cy="478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Pienten lasten hoitojärjestelmän kokonaiskustannukset  2014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sekä muutos vuodesta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92276173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22307" y="1772816"/>
            <a:ext cx="8499392" cy="3312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Pienten lasten hoitojärjestelmän vuosittaiset kustannukset päivähoitoikäistä (10kk– 6v) lasta kohden vuosina 2010-2014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55851385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77813" y="1700213"/>
            <a:ext cx="8775700" cy="3382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Pienten lasten hoitojärjestelmän DEFLATOIDUT</a:t>
            </a:r>
            <a:r>
              <a:rPr lang="fi-FI" sz="2000" dirty="0" smtClean="0">
                <a:latin typeface="Calibri" panose="020F0502020204030204" pitchFamily="34" charset="0"/>
                <a:cs typeface="Calibri"/>
              </a:rPr>
              <a:t>¹</a:t>
            </a:r>
            <a:r>
              <a:rPr lang="fi-FI" sz="2000" dirty="0" smtClean="0">
                <a:latin typeface="Calibri" panose="020F0502020204030204" pitchFamily="34" charset="0"/>
              </a:rPr>
              <a:t> vuosikustannukset päivähoitoikäistä (10kk–6v) lasta kohden vuosina 2010-2014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323528" y="5589240"/>
            <a:ext cx="5112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tx1"/>
                </a:solidFill>
                <a:latin typeface="+mj-lt"/>
                <a:cs typeface="Calibri"/>
              </a:rPr>
              <a:t>¹ Julkisten menojen hintaindeksi sosiaalitoimelle, Tilastokeskus 3/2015 (ennakkotieto)</a:t>
            </a:r>
            <a:endParaRPr lang="fi-FI" sz="1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429283527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66700" y="1309688"/>
            <a:ext cx="8610600" cy="423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Kunnan järjestämän ja tukeman päivähoidon sekä kotihoidon tuen osuudet (%) pienten lasten hoitojärjestelmän kokonaiskustannuksista vuonna 2013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64886051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34963" y="1485900"/>
            <a:ext cx="8632825" cy="381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Lapsia kunnallisissa päiväkodeissa joulukuussa 2014 sekä muutos vuodesta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15989330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17273" y="2060848"/>
            <a:ext cx="8162949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>
          <a:xfrm>
            <a:off x="450850" y="188913"/>
            <a:ext cx="8229600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Alle 3-vuotiaiden lasten osuus (%) kunnallisen päiväkotihoidon lapsista vuosina 2010-2014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13082771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88925" y="1270000"/>
            <a:ext cx="8426450" cy="438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Kunnallisten päiväkotien vuosikustannukset laskennallista lasta</a:t>
            </a:r>
            <a:r>
              <a:rPr lang="fi-FI" sz="2000" baseline="30000" dirty="0" smtClean="0">
                <a:latin typeface="Calibri" panose="020F0502020204030204" pitchFamily="34" charset="0"/>
              </a:rPr>
              <a:t>1)</a:t>
            </a:r>
            <a:r>
              <a:rPr lang="fi-FI" sz="2000" dirty="0" smtClean="0">
                <a:latin typeface="Calibri" panose="020F0502020204030204" pitchFamily="34" charset="0"/>
              </a:rPr>
              <a:t> kohden sekä muutos vuodesta 2014 </a:t>
            </a:r>
          </a:p>
        </p:txBody>
      </p:sp>
      <p:sp>
        <p:nvSpPr>
          <p:cNvPr id="21508" name="Tekstikehys 13"/>
          <p:cNvSpPr txBox="1">
            <a:spLocks noChangeArrowheads="1"/>
          </p:cNvSpPr>
          <p:nvPr/>
        </p:nvSpPr>
        <p:spPr bwMode="auto">
          <a:xfrm>
            <a:off x="827584" y="4941168"/>
            <a:ext cx="72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keskiarvo</a:t>
            </a:r>
            <a:endParaRPr lang="fi-FI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06242" y="630932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17</a:t>
            </a:fld>
            <a:endParaRPr lang="fi-FI" dirty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9768689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377950" y="1804988"/>
            <a:ext cx="6115050" cy="275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Kunnallisten päiväkotien kustannukset laskennallista lasta </a:t>
            </a:r>
            <a:r>
              <a:rPr lang="fi-FI" sz="2000" baseline="30000" dirty="0" smtClean="0">
                <a:latin typeface="Calibri" panose="020F0502020204030204" pitchFamily="34" charset="0"/>
              </a:rPr>
              <a:t>1)</a:t>
            </a:r>
            <a:r>
              <a:rPr lang="fi-FI" sz="2000" dirty="0" smtClean="0">
                <a:latin typeface="Calibri" panose="020F0502020204030204" pitchFamily="34" charset="0"/>
              </a:rPr>
              <a:t> kohden tarkemmalla erittelyllä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1000125" y="5245474"/>
            <a:ext cx="72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+mn-lt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+mn-lt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+mn-lt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+mn-lt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+mn-lt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+mn-lt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+mn-lt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+mn-lt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+mn-lt"/>
              </a:rPr>
              <a:t>keskiarvo</a:t>
            </a:r>
            <a:endParaRPr lang="fi-FI" sz="1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47096141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67544" y="1556792"/>
            <a:ext cx="8096250" cy="3228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Päivähoitoikäiset (10kk–6v) ikäryhmittäin 31.12.2014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Kuusikon kunnissa sekä muutos vuodesta 2013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latin typeface="Calibri" panose="020F0502020204030204" pitchFamily="34" charset="0"/>
              </a:rPr>
              <a:t>Päivähoidon Kuusikko 2014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06278422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27584" y="2471738"/>
            <a:ext cx="7526447" cy="2436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434975" y="188913"/>
            <a:ext cx="8229600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Kustannukset menolajeittain kunnallisen  päiväkotihoidon laskennallisen lapsen</a:t>
            </a:r>
            <a:r>
              <a:rPr lang="fi-FI" sz="2000" baseline="30000" dirty="0" smtClean="0">
                <a:latin typeface="Calibri" panose="020F0502020204030204" pitchFamily="34" charset="0"/>
              </a:rPr>
              <a:t> 1)</a:t>
            </a:r>
            <a:r>
              <a:rPr lang="fi-FI" sz="2000" dirty="0" smtClean="0">
                <a:latin typeface="Calibri" panose="020F0502020204030204" pitchFamily="34" charset="0"/>
              </a:rPr>
              <a:t> vuosikustannuksista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1000125" y="5445224"/>
            <a:ext cx="72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keskiarvo.</a:t>
            </a:r>
            <a:endParaRPr lang="fi-FI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53262890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11138" y="1274763"/>
            <a:ext cx="8791575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Kunnallisen päiväkotihoidon </a:t>
            </a:r>
            <a:r>
              <a:rPr lang="fi-FI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ulkoisten</a:t>
            </a:r>
            <a:r>
              <a:rPr lang="fi-FI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2000" dirty="0" smtClean="0">
                <a:latin typeface="Calibri" panose="020F0502020204030204" pitchFamily="34" charset="0"/>
              </a:rPr>
              <a:t>tukipalvelujen kustannukset laskennallista lasta</a:t>
            </a:r>
            <a:r>
              <a:rPr lang="fi-FI" sz="2000" baseline="30000" dirty="0" smtClean="0">
                <a:latin typeface="Calibri" panose="020F0502020204030204" pitchFamily="34" charset="0"/>
              </a:rPr>
              <a:t> 1)</a:t>
            </a:r>
            <a:r>
              <a:rPr lang="fi-FI" sz="2000" dirty="0" smtClean="0">
                <a:latin typeface="Calibri" panose="020F0502020204030204" pitchFamily="34" charset="0"/>
              </a:rPr>
              <a:t> kohden vuonna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983626" y="5661248"/>
            <a:ext cx="72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keskiarvo</a:t>
            </a:r>
            <a:endParaRPr lang="fi-FI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99142889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27025" y="1204913"/>
            <a:ext cx="8631238" cy="4376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Lapsia ja henkilöstöä hoitajan kotona tapahtuvassa ja kolmiperhepäivähoidossa joulukuussa 2014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sekä muutos vuodesta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8433734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34374" y="1916832"/>
            <a:ext cx="7875249" cy="3024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Hoitajan kotona tapahtuvan ja kolmiperhepäivähoidon sekä ryhmäperhepäivähoidon vuosikustannukset lasta¹ kohden 2014 sekä niiden muutos vuodesta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827584" y="4869160"/>
            <a:ext cx="72151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1) 	Lasten määrä on vuosien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keskiarvo.</a:t>
            </a:r>
            <a:endParaRPr lang="fi-FI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9415404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82638" y="1922463"/>
            <a:ext cx="7305675" cy="2449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Kunnallisessa perhepäivähoidossa olevien lasten osuus (%) kaikista kunnan järjestämässä ja tukemassa päivähoidossa olevista lapsista 2010-2014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77073391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31788" y="1636713"/>
            <a:ext cx="84582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Lapsia kunnallisessa ympärivuorokautisessa ja iltahoidossa joulukuussa 2014 ja osuus % kunnallisen päivähoidon lapsista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16155017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547664" y="2204864"/>
            <a:ext cx="5463709" cy="2459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Lapsia yksityisessä päivähoidossa joulukuussa 2014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sekä muutos vuodesta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4997194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30729" y="1988840"/>
            <a:ext cx="870576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Rakenteellisten tukitoimien kohdentuminen tukea saavien lasten määrän mukaan Kuusikon kunnissa joulukuussa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26</a:t>
            </a:fld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720" y="1401554"/>
            <a:ext cx="7414536" cy="4843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Erityislastentarhanopettajien ja erityisen tuen avustavan henkilöstön määrä sekä laskennalliset vuosikustannukset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27</a:t>
            </a:fld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10" y="2060848"/>
            <a:ext cx="8416979" cy="385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Tukea tarvitsevien lasten osuus kunnan järjestämässä ja tukemassa päivähoidossa olleista lapsista joulukuussa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28</a:t>
            </a:fld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65" y="1388211"/>
            <a:ext cx="7509843" cy="490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Päivähoitoikäisten (10kk–6v) lasten määrän muutos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vuosina 2010–2014, kun vuosi 2010=1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i-FI" dirty="0" smtClean="0">
                <a:latin typeface="Calibri" panose="020F0502020204030204" pitchFamily="34" charset="0"/>
              </a:rPr>
              <a:t>Päivähoidon Kuusikko 2014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48505665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25487" y="1417638"/>
            <a:ext cx="7693025" cy="413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tsikko 1"/>
          <p:cNvSpPr>
            <a:spLocks noGrp="1"/>
          </p:cNvSpPr>
          <p:nvPr>
            <p:ph type="title"/>
          </p:nvPr>
        </p:nvSpPr>
        <p:spPr>
          <a:xfrm>
            <a:off x="404813" y="620713"/>
            <a:ext cx="8229600" cy="6096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Yksityisen hoidon tuen kunnalliset lisät joulukuussa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30854730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57225" y="1366838"/>
            <a:ext cx="7829550" cy="412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Lapsia yksityisen hoidon tuella joulukuussa 2014 sekä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muutos vuodesta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30</a:t>
            </a:fld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65291514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13204" y="2060849"/>
            <a:ext cx="7719653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tsikk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Yksityisen hoidon tuen vuosikustannukset lasta</a:t>
            </a:r>
            <a:r>
              <a:rPr lang="fi-FI" sz="2000" baseline="30000" dirty="0" smtClean="0">
                <a:latin typeface="Calibri" panose="020F0502020204030204" pitchFamily="34" charset="0"/>
              </a:rPr>
              <a:t>1)</a:t>
            </a:r>
            <a:r>
              <a:rPr lang="fi-FI" sz="2000" dirty="0" smtClean="0">
                <a:latin typeface="Calibri" panose="020F0502020204030204" pitchFamily="34" charset="0"/>
              </a:rPr>
              <a:t> kohden, muutos vuodesta 2014 sekä kunnallisen lisän osuus kustannuksista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827584" y="5122837"/>
            <a:ext cx="72151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1) 	Lasten määrä on vuosien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keskiarvo.</a:t>
            </a:r>
            <a:endParaRPr lang="fi-FI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01386801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547664" y="1556792"/>
            <a:ext cx="6174543" cy="2882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tsikk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Kotihoidon tuella olevien lasten osuus (%) päivähoitoikäisistä lapsista joulukuussa 2010–2014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03966282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71513" y="1381125"/>
            <a:ext cx="7800975" cy="4095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tsikk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Kotihoidon tuen vuosikustannukset (€) lasta</a:t>
            </a:r>
            <a:r>
              <a:rPr lang="fi-FI" sz="2000" baseline="30000" dirty="0" smtClean="0">
                <a:latin typeface="Calibri" panose="020F0502020204030204" pitchFamily="34" charset="0"/>
              </a:rPr>
              <a:t>1)</a:t>
            </a:r>
            <a:r>
              <a:rPr lang="fi-FI" sz="2000" dirty="0" smtClean="0">
                <a:latin typeface="Calibri" panose="020F0502020204030204" pitchFamily="34" charset="0"/>
              </a:rPr>
              <a:t> kohden 2014,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muutos vuodesta 2013 sekä kunnallisen lisän osuus kustannuksista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33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827584" y="5122837"/>
            <a:ext cx="72151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1) 	Lasten määrä on vuosien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keskiarvo.</a:t>
            </a:r>
            <a:endParaRPr lang="fi-FI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63346231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331640" y="1844824"/>
            <a:ext cx="6456219" cy="2666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>
                <a:latin typeface="Calibri" panose="020F0502020204030204" pitchFamily="34" charset="0"/>
              </a:rPr>
              <a:t>Kunnalliseen kerhotoimintaan osallistuneiden lasten¹ </a:t>
            </a:r>
            <a:r>
              <a:rPr lang="fi-FI" sz="2000" dirty="0" smtClean="0">
                <a:latin typeface="Calibri" panose="020F0502020204030204" pitchFamily="34" charset="0"/>
              </a:rPr>
              <a:t>lukumäärä vuonna 2014 sekä muutos edelliseen vuoteen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34</a:t>
            </a:fld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1259632" y="5157192"/>
            <a:ext cx="612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tx1"/>
                </a:solidFill>
                <a:latin typeface="+mj-lt"/>
              </a:rPr>
              <a:t>¹ Lapset, jotka ovat saaneet päätöksen kerhopaikasta</a:t>
            </a:r>
            <a:endParaRPr lang="fi-FI" sz="1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10154209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393825" y="2211388"/>
            <a:ext cx="5853113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Päivähoitoikäisten lasten (10 kk–6v.) osuus väestöstä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vuosien 2010–2014 lopussa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60085563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5650" y="1273175"/>
            <a:ext cx="7848600" cy="4937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0 – 7-vuotiaiden lasten määrä ikäluokittain 31.12.2014 </a:t>
            </a:r>
            <a:endParaRPr lang="fi-FI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66005862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87388" y="1416050"/>
            <a:ext cx="7839075" cy="420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Päivähoitoikäisten kielitausta väestörekisteritietojen mukaan  31.12.2014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04319863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19063" y="1257300"/>
            <a:ext cx="8905875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Vieraskielisten* osuus (%) päivähoitoikäisistä väestörekisteritietojen mukaan vuosina 2010-2014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611187" y="5462588"/>
            <a:ext cx="479583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000" dirty="0">
                <a:solidFill>
                  <a:schemeClr val="tx1"/>
                </a:solidFill>
                <a:latin typeface="+mj-lt"/>
              </a:rPr>
              <a:t>* Muut kuin suomen- ja ruotsinkieliset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66705237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23850" y="1466850"/>
            <a:ext cx="849630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Vieraskielisten* päivähoitoikäisten (10kk–6v.) lukumäärän muutos (%)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vuosina 2010–2014, kun vuosi 2010=1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908157" y="6023362"/>
            <a:ext cx="479583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000" dirty="0">
                <a:solidFill>
                  <a:schemeClr val="tx1"/>
                </a:solidFill>
                <a:latin typeface="+mj-lt"/>
              </a:rPr>
              <a:t>* Muut kuin suomen- ja ruotsinkieliset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38778578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15950" y="1161651"/>
            <a:ext cx="7844482" cy="510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latin typeface="Calibri" panose="020F0502020204030204" pitchFamily="34" charset="0"/>
              </a:rPr>
              <a:t>Vieraskielisten lasten lukumäärä ja osuus (%)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kunnallisessa päivähoidossa olevista lapsista </a:t>
            </a:r>
            <a:br>
              <a:rPr lang="fi-FI" sz="2000" dirty="0" smtClean="0">
                <a:latin typeface="Calibri" panose="020F0502020204030204" pitchFamily="34" charset="0"/>
              </a:rPr>
            </a:br>
            <a:r>
              <a:rPr lang="fi-FI" sz="2000" dirty="0" smtClean="0">
                <a:latin typeface="Calibri" panose="020F0502020204030204" pitchFamily="34" charset="0"/>
              </a:rPr>
              <a:t>sekä vieraskielisten osuus (%) kaikista päivähoitoikäisistä vuonna 2014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75774825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38138" y="2757488"/>
            <a:ext cx="84677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2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Mukautett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0" b="0" i="0" u="none" strike="noStrike" cap="none" normalizeH="0" baseline="0" smtClean="0">
            <a:ln>
              <a:noFill/>
            </a:ln>
            <a:solidFill>
              <a:srgbClr val="1B759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0" b="0" i="0" u="none" strike="noStrike" cap="none" normalizeH="0" baseline="0" smtClean="0">
            <a:ln>
              <a:noFill/>
            </a:ln>
            <a:solidFill>
              <a:srgbClr val="1B759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09DC8B6AE760A448B9607550332AFF8" ma:contentTypeVersion="1" ma:contentTypeDescription="Luo uusi asiakirja." ma:contentTypeScope="" ma:versionID="f33119935ac2f4b5da942f5d9add23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A19C0E-6B6F-4560-B318-4FF0F4073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6901C3-5212-4FD4-95C5-C6DB8CA17A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E0BCC5-425D-44E7-AA3E-E42CC39318B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07635FF-BB54-4AE4-AA82-2896473A0816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19130</TotalTime>
  <Words>651</Words>
  <Application>Microsoft Office PowerPoint</Application>
  <PresentationFormat>Näytössä katseltava diaesitys (4:3)</PresentationFormat>
  <Paragraphs>181</Paragraphs>
  <Slides>35</Slides>
  <Notes>35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35</vt:i4>
      </vt:variant>
    </vt:vector>
  </HeadingPairs>
  <TitlesOfParts>
    <vt:vector size="36" baseType="lpstr">
      <vt:lpstr>Oletusrakenne</vt:lpstr>
      <vt:lpstr>Kuuden suurimman kaupungin  lasten päivähoidon palvelut ja kustannukset vuonna 2014  (päivitetty 17.6.2015)</vt:lpstr>
      <vt:lpstr>Päivähoitoikäiset (10kk–6v) ikäryhmittäin 31.12.2014  Kuusikon kunnissa sekä muutos vuodesta 2013 </vt:lpstr>
      <vt:lpstr>Päivähoitoikäisten (10kk–6v) lasten määrän muutos  vuosina 2010–2014, kun vuosi 2010=1 </vt:lpstr>
      <vt:lpstr>Päivähoitoikäisten lasten (10 kk–6v.) osuus väestöstä  vuosien 2010–2014 lopussa</vt:lpstr>
      <vt:lpstr>0 – 7-vuotiaiden lasten määrä ikäluokittain 31.12.2014 </vt:lpstr>
      <vt:lpstr>Päivähoitoikäisten kielitausta väestörekisteritietojen mukaan  31.12.2014</vt:lpstr>
      <vt:lpstr>Vieraskielisten* osuus (%) päivähoitoikäisistä väestörekisteritietojen mukaan vuosina 2010-2014</vt:lpstr>
      <vt:lpstr>Vieraskielisten* päivähoitoikäisten (10kk–6v.) lukumäärän muutos (%) vuosina 2010–2014, kun vuosi 2010=1</vt:lpstr>
      <vt:lpstr>Vieraskielisten lasten lukumäärä ja osuus (%) kunnallisessa päivähoidossa olevista lapsista  sekä vieraskielisten osuus (%) kaikista päivähoitoikäisistä vuonna 2014</vt:lpstr>
      <vt:lpstr>Päivähoitoikäisten (10kk–6v) lasten jakautuminen pienten lasten hoitojärjestelmään joulukuussa 2014</vt:lpstr>
      <vt:lpstr>Päivähoitoikäisten (10kk–6v) lasten jakautuminen varhaiskasvatuksen palveluihin joulukuussa 2014</vt:lpstr>
      <vt:lpstr>Pienten lasten hoitojärjestelmän kokonaiskustannukset  2014  sekä muutos vuodesta 2013</vt:lpstr>
      <vt:lpstr>Pienten lasten hoitojärjestelmän vuosittaiset kustannukset päivähoitoikäistä (10kk– 6v) lasta kohden vuosina 2010-2014 </vt:lpstr>
      <vt:lpstr>Pienten lasten hoitojärjestelmän DEFLATOIDUT¹ vuosikustannukset päivähoitoikäistä (10kk–6v) lasta kohden vuosina 2010-2014 </vt:lpstr>
      <vt:lpstr>Kunnan järjestämän ja tukeman päivähoidon sekä kotihoidon tuen osuudet (%) pienten lasten hoitojärjestelmän kokonaiskustannuksista vuonna 2013 </vt:lpstr>
      <vt:lpstr>Lapsia kunnallisissa päiväkodeissa joulukuussa 2014 sekä muutos vuodesta 2013</vt:lpstr>
      <vt:lpstr>Alle 3-vuotiaiden lasten osuus (%) kunnallisen päiväkotihoidon lapsista vuosina 2010-2014 </vt:lpstr>
      <vt:lpstr>Kunnallisten päiväkotien vuosikustannukset laskennallista lasta1) kohden sekä muutos vuodesta 2014 </vt:lpstr>
      <vt:lpstr>Kunnallisten päiväkotien kustannukset laskennallista lasta 1) kohden tarkemmalla erittelyllä </vt:lpstr>
      <vt:lpstr>Kustannukset menolajeittain kunnallisen  päiväkotihoidon laskennallisen lapsen 1) vuosikustannuksista 2014</vt:lpstr>
      <vt:lpstr>Kunnallisen päiväkotihoidon ulkoisten tukipalvelujen kustannukset laskennallista lasta 1) kohden vuonna 2014</vt:lpstr>
      <vt:lpstr>Lapsia ja henkilöstöä hoitajan kotona tapahtuvassa ja kolmiperhepäivähoidossa joulukuussa 2014  sekä muutos vuodesta 2013</vt:lpstr>
      <vt:lpstr>Hoitajan kotona tapahtuvan ja kolmiperhepäivähoidon sekä ryhmäperhepäivähoidon vuosikustannukset lasta¹ kohden 2014 sekä niiden muutos vuodesta 2013</vt:lpstr>
      <vt:lpstr>Kunnallisessa perhepäivähoidossa olevien lasten osuus (%) kaikista kunnan järjestämässä ja tukemassa päivähoidossa olevista lapsista 2010-2014</vt:lpstr>
      <vt:lpstr>Lapsia kunnallisessa ympärivuorokautisessa ja iltahoidossa joulukuussa 2014 ja osuus % kunnallisen päivähoidon lapsista </vt:lpstr>
      <vt:lpstr>Lapsia yksityisessä päivähoidossa joulukuussa 2014  sekä muutos vuodesta 2013</vt:lpstr>
      <vt:lpstr>Rakenteellisten tukitoimien kohdentuminen tukea saavien lasten määrän mukaan Kuusikon kunnissa joulukuussa 2014</vt:lpstr>
      <vt:lpstr>Erityislastentarhanopettajien ja erityisen tuen avustavan henkilöstön määrä sekä laskennalliset vuosikustannukset 2014</vt:lpstr>
      <vt:lpstr>Tukea tarvitsevien lasten osuus kunnan järjestämässä ja tukemassa päivähoidossa olleista lapsista joulukuussa 2014</vt:lpstr>
      <vt:lpstr>Yksityisen hoidon tuen kunnalliset lisät joulukuussa 2014</vt:lpstr>
      <vt:lpstr>Lapsia yksityisen hoidon tuella joulukuussa 2014 sekä muutos vuodesta 2013</vt:lpstr>
      <vt:lpstr>Yksityisen hoidon tuen vuosikustannukset lasta1) kohden, muutos vuodesta 2014 sekä kunnallisen lisän osuus kustannuksista </vt:lpstr>
      <vt:lpstr>Kotihoidon tuella olevien lasten osuus (%) päivähoitoikäisistä lapsista joulukuussa 2010–2014</vt:lpstr>
      <vt:lpstr>Kotihoidon tuen vuosikustannukset (€) lasta1) kohden 2014,  muutos vuodesta 2013 sekä kunnallisen lisän osuus kustannuksista </vt:lpstr>
      <vt:lpstr>Kunnalliseen kerhotoimintaan osallistuneiden lasten¹ lukumäärä vuonna 2014 sekä muutos edelliseen vuoteen</vt:lpstr>
    </vt:vector>
  </TitlesOfParts>
  <Company>TUPA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Kuuden suurimman kaupungin lasten päivähoidon palvelujen ja kustannusten vertailu 2006</dc:title>
  <dc:creator>Aila Kumpulainen</dc:creator>
  <cp:lastModifiedBy>Kolehmainen Riitta</cp:lastModifiedBy>
  <cp:revision>1108</cp:revision>
  <cp:lastPrinted>2013-04-11T07:25:53Z</cp:lastPrinted>
  <dcterms:created xsi:type="dcterms:W3CDTF">2010-06-23T21:52:57Z</dcterms:created>
  <dcterms:modified xsi:type="dcterms:W3CDTF">2015-08-19T06:52:30Z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Asiakirja</vt:lpwstr>
  </property>
  <property fmtid="{D5CDD505-2E9C-101B-9397-08002B2CF9AE}" pid="3" name="ContentTypeId">
    <vt:lpwstr>0x010100909DC8B6AE760A448B9607550332AFF8</vt:lpwstr>
  </property>
</Properties>
</file>