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5"/>
  </p:sldMasterIdLst>
  <p:notesMasterIdLst>
    <p:notesMasterId r:id="rId36"/>
  </p:notesMasterIdLst>
  <p:handoutMasterIdLst>
    <p:handoutMasterId r:id="rId37"/>
  </p:handoutMasterIdLst>
  <p:sldIdLst>
    <p:sldId id="257" r:id="rId6"/>
    <p:sldId id="285" r:id="rId7"/>
    <p:sldId id="286" r:id="rId8"/>
    <p:sldId id="289" r:id="rId9"/>
    <p:sldId id="287" r:id="rId10"/>
    <p:sldId id="334" r:id="rId11"/>
    <p:sldId id="341" r:id="rId12"/>
    <p:sldId id="342" r:id="rId13"/>
    <p:sldId id="351" r:id="rId14"/>
    <p:sldId id="293" r:id="rId15"/>
    <p:sldId id="295" r:id="rId16"/>
    <p:sldId id="340" r:id="rId17"/>
    <p:sldId id="343" r:id="rId18"/>
    <p:sldId id="298" r:id="rId19"/>
    <p:sldId id="299" r:id="rId20"/>
    <p:sldId id="344" r:id="rId21"/>
    <p:sldId id="303" r:id="rId22"/>
    <p:sldId id="304" r:id="rId23"/>
    <p:sldId id="305" r:id="rId24"/>
    <p:sldId id="312" r:id="rId25"/>
    <p:sldId id="350" r:id="rId26"/>
    <p:sldId id="319" r:id="rId27"/>
    <p:sldId id="337" r:id="rId28"/>
    <p:sldId id="321" r:id="rId29"/>
    <p:sldId id="333" r:id="rId30"/>
    <p:sldId id="323" r:id="rId31"/>
    <p:sldId id="326" r:id="rId32"/>
    <p:sldId id="328" r:id="rId33"/>
    <p:sldId id="345" r:id="rId34"/>
    <p:sldId id="352" r:id="rId35"/>
  </p:sldIdLst>
  <p:sldSz cx="9144000" cy="6858000" type="screen4x3"/>
  <p:notesSz cx="6797675" cy="9928225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0DA"/>
    <a:srgbClr val="B1A0C7"/>
    <a:srgbClr val="E4DFEC"/>
    <a:srgbClr val="FEEADA"/>
    <a:srgbClr val="FAC386"/>
    <a:srgbClr val="D97609"/>
    <a:srgbClr val="CCFFFF"/>
    <a:srgbClr val="BFF567"/>
    <a:srgbClr val="C4F098"/>
    <a:srgbClr val="6A8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352" autoAdjust="0"/>
    <p:restoredTop sz="93428" autoAdjust="0"/>
  </p:normalViewPr>
  <p:slideViewPr>
    <p:cSldViewPr>
      <p:cViewPr>
        <p:scale>
          <a:sx n="80" d="100"/>
          <a:sy n="80" d="100"/>
        </p:scale>
        <p:origin x="-18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70" y="6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6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6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A9BB966-2934-43B3-B6CB-DB5504E47C08}" type="datetimeFigureOut">
              <a:rPr lang="fi-FI"/>
              <a:pPr>
                <a:defRPr/>
              </a:pPr>
              <a:t>27.8.2014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0934"/>
            <a:ext cx="2946400" cy="495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49688" y="9430934"/>
            <a:ext cx="2946400" cy="495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41BDD74-787D-4586-848E-641EF95E9FB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6265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0CF1C5C-8A30-423B-A7D2-F3CA96A1AA14}" type="datetimeFigureOut">
              <a:rPr lang="fi-FI"/>
              <a:pPr>
                <a:defRPr/>
              </a:pPr>
              <a:t>27.8.2014</a:t>
            </a:fld>
            <a:endParaRPr lang="fi-FI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468"/>
            <a:ext cx="5438775" cy="446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934"/>
            <a:ext cx="2946400" cy="49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0934"/>
            <a:ext cx="2946400" cy="49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A42AD32-AF81-4B15-AA98-EA1B9D78E9E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0439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</p:txBody>
      </p:sp>
      <p:sp>
        <p:nvSpPr>
          <p:cNvPr id="4403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FD230DBA-B8CB-4A88-B5FF-60BC2F243E56}" type="slidenum">
              <a:rPr lang="fi-FI" sz="1200" smtClean="0"/>
              <a:pPr/>
              <a:t>0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dirty="0" smtClean="0"/>
          </a:p>
        </p:txBody>
      </p:sp>
      <p:sp>
        <p:nvSpPr>
          <p:cNvPr id="5530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E67752B2-3A33-4930-A9AA-AEE0F6064819}" type="slidenum">
              <a:rPr lang="fi-FI" sz="1200" smtClean="0"/>
              <a:pPr/>
              <a:t>9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baseline="0" dirty="0" smtClean="0"/>
          </a:p>
        </p:txBody>
      </p:sp>
      <p:sp>
        <p:nvSpPr>
          <p:cNvPr id="5734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C0076B8B-2B61-4CA4-8B7D-EEA0A88BA80B}" type="slidenum">
              <a:rPr lang="fi-FI" sz="1200" smtClean="0"/>
              <a:pPr/>
              <a:t>10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9163" y="952500"/>
            <a:ext cx="4959350" cy="3721100"/>
          </a:xfrm>
          <a:ln/>
        </p:spPr>
      </p:sp>
      <p:sp>
        <p:nvSpPr>
          <p:cNvPr id="5632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baseline="0" dirty="0" smtClean="0"/>
          </a:p>
        </p:txBody>
      </p:sp>
      <p:sp>
        <p:nvSpPr>
          <p:cNvPr id="5632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184CA6C4-C4D4-468A-A7AB-0713A9644B71}" type="slidenum">
              <a:rPr lang="fi-FI" sz="1200" smtClean="0"/>
              <a:pPr/>
              <a:t>11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dirty="0" smtClean="0">
              <a:solidFill>
                <a:srgbClr val="FF0000"/>
              </a:solidFill>
            </a:endParaRPr>
          </a:p>
        </p:txBody>
      </p:sp>
      <p:sp>
        <p:nvSpPr>
          <p:cNvPr id="5939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9466852D-D512-4DBE-BE4C-B7AB6568BD42}" type="slidenum">
              <a:rPr lang="fi-FI" sz="1200" smtClean="0"/>
              <a:pPr/>
              <a:t>12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b="0" u="none" dirty="0" smtClean="0"/>
          </a:p>
        </p:txBody>
      </p:sp>
      <p:sp>
        <p:nvSpPr>
          <p:cNvPr id="6042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AC2ACACF-D761-45CC-9BDD-DBEAEDC9DBA4}" type="slidenum">
              <a:rPr lang="fi-FI" sz="1200" smtClean="0"/>
              <a:pPr/>
              <a:t>13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dirty="0" smtClean="0"/>
          </a:p>
        </p:txBody>
      </p:sp>
      <p:sp>
        <p:nvSpPr>
          <p:cNvPr id="6144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177A38B6-4B26-40C2-89B7-5170F1C58A29}" type="slidenum">
              <a:rPr lang="fi-FI" sz="1200" smtClean="0"/>
              <a:pPr/>
              <a:t>14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baseline="0" dirty="0" smtClean="0"/>
          </a:p>
          <a:p>
            <a:r>
              <a:rPr lang="fi-FI" baseline="0" dirty="0" smtClean="0"/>
              <a:t> -</a:t>
            </a:r>
            <a:endParaRPr lang="fi-FI" dirty="0" smtClean="0"/>
          </a:p>
        </p:txBody>
      </p:sp>
      <p:sp>
        <p:nvSpPr>
          <p:cNvPr id="6349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D4DA9342-948F-426E-BCC9-94ABC182A210}" type="slidenum">
              <a:rPr lang="fi-FI" sz="1200" smtClean="0"/>
              <a:pPr/>
              <a:t>15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fi-FI" dirty="0" smtClean="0"/>
          </a:p>
        </p:txBody>
      </p:sp>
      <p:sp>
        <p:nvSpPr>
          <p:cNvPr id="6451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D793C1C9-5A72-4C06-9F73-C53D9BB1CC52}" type="slidenum">
              <a:rPr lang="fi-FI" sz="1200" smtClean="0"/>
              <a:pPr/>
              <a:t>16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</p:txBody>
      </p:sp>
      <p:sp>
        <p:nvSpPr>
          <p:cNvPr id="6554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8899973F-4424-42AA-ACBF-DAA6F3DB4F1F}" type="slidenum">
              <a:rPr lang="fi-FI" sz="1200" smtClean="0"/>
              <a:pPr/>
              <a:t>17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</p:txBody>
      </p:sp>
      <p:sp>
        <p:nvSpPr>
          <p:cNvPr id="6656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12D0552C-92D1-497B-A456-D99995122FC5}" type="slidenum">
              <a:rPr lang="fi-FI" sz="1200" smtClean="0"/>
              <a:pPr/>
              <a:t>18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dirty="0" smtClean="0"/>
          </a:p>
        </p:txBody>
      </p:sp>
      <p:sp>
        <p:nvSpPr>
          <p:cNvPr id="45059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48C479B1-5D3E-46CC-919D-D6389D8651A2}" type="slidenum">
              <a:rPr lang="fi-FI" sz="1200" smtClean="0"/>
              <a:pPr/>
              <a:t>1</a:t>
            </a:fld>
            <a:endParaRPr lang="fi-FI" sz="1200" smtClean="0"/>
          </a:p>
        </p:txBody>
      </p:sp>
      <p:pic>
        <p:nvPicPr>
          <p:cNvPr id="4506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1482279"/>
            <a:ext cx="5408612" cy="1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</p:txBody>
      </p:sp>
      <p:sp>
        <p:nvSpPr>
          <p:cNvPr id="7066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46CAC047-73FF-4661-9969-C1FA56ABBFDE}" type="slidenum">
              <a:rPr lang="fi-FI" sz="1200" smtClean="0"/>
              <a:pPr/>
              <a:t>19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baseline="0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</p:txBody>
      </p:sp>
      <p:sp>
        <p:nvSpPr>
          <p:cNvPr id="7066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46CAC047-73FF-4661-9969-C1FA56ABBFDE}" type="slidenum">
              <a:rPr lang="fi-FI" sz="1200" smtClean="0"/>
              <a:pPr/>
              <a:t>20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</p:txBody>
      </p:sp>
      <p:sp>
        <p:nvSpPr>
          <p:cNvPr id="7373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C25536A3-A4C5-4612-BE8A-FAEE51CE479E}" type="slidenum">
              <a:rPr lang="fi-FI" sz="1200" smtClean="0"/>
              <a:pPr/>
              <a:t>21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fi-FI" dirty="0" smtClean="0"/>
          </a:p>
        </p:txBody>
      </p:sp>
      <p:sp>
        <p:nvSpPr>
          <p:cNvPr id="7475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B1075D54-EBED-4051-BF69-7E9586330DC9}" type="slidenum">
              <a:rPr lang="fi-FI" sz="1200" smtClean="0"/>
              <a:pPr/>
              <a:t>22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0" indent="0">
              <a:buFontTx/>
              <a:buNone/>
            </a:pPr>
            <a:endParaRPr lang="fi-FI" baseline="0" dirty="0" smtClean="0"/>
          </a:p>
        </p:txBody>
      </p:sp>
      <p:sp>
        <p:nvSpPr>
          <p:cNvPr id="7578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FC2D22F6-2169-41B1-8051-ABE6707B1970}" type="slidenum">
              <a:rPr lang="fi-FI" sz="1200" smtClean="0"/>
              <a:pPr/>
              <a:t>23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i-FI" dirty="0" smtClean="0"/>
              <a:t>-</a:t>
            </a:r>
          </a:p>
        </p:txBody>
      </p:sp>
      <p:sp>
        <p:nvSpPr>
          <p:cNvPr id="7680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9552A8DA-6EEE-403D-8C8D-F8377D2AF7FC}" type="slidenum">
              <a:rPr lang="fi-FI" sz="1200" smtClean="0"/>
              <a:pPr/>
              <a:t>24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  <a:p>
            <a:endParaRPr lang="fi-FI" dirty="0" smtClean="0"/>
          </a:p>
        </p:txBody>
      </p:sp>
      <p:sp>
        <p:nvSpPr>
          <p:cNvPr id="7782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1E0CAC15-D8CB-4864-BBDE-4156D97935E1}" type="slidenum">
              <a:rPr lang="fi-FI" sz="1200" smtClean="0"/>
              <a:pPr/>
              <a:t>25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</p:txBody>
      </p:sp>
      <p:sp>
        <p:nvSpPr>
          <p:cNvPr id="8090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BBB14108-83D6-41E0-84A4-6C3EF3C096D4}" type="slidenum">
              <a:rPr lang="fi-FI" sz="1200" smtClean="0"/>
              <a:pPr/>
              <a:t>26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192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A53E1323-AD9E-49C3-B0E5-E3062F42BACF}" type="slidenum">
              <a:rPr lang="fi-FI" sz="1200" smtClean="0"/>
              <a:pPr/>
              <a:t>27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192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A53E1323-AD9E-49C3-B0E5-E3062F42BACF}" type="slidenum">
              <a:rPr lang="fi-FI" sz="1200" smtClean="0"/>
              <a:pPr/>
              <a:t>28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baseline="0" dirty="0" smtClean="0"/>
          </a:p>
          <a:p>
            <a:pPr marL="171450" indent="-171450">
              <a:buFontTx/>
              <a:buChar char="-"/>
            </a:pPr>
            <a:endParaRPr lang="fi-FI" baseline="0" dirty="0" smtClean="0"/>
          </a:p>
          <a:p>
            <a:pPr marL="171450" indent="-171450">
              <a:buFontTx/>
              <a:buChar char="-"/>
            </a:pPr>
            <a:endParaRPr lang="fi-FI" dirty="0" smtClean="0"/>
          </a:p>
        </p:txBody>
      </p:sp>
      <p:sp>
        <p:nvSpPr>
          <p:cNvPr id="4813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5CE26962-9C5E-4612-924E-D22887A89FF8}" type="slidenum">
              <a:rPr lang="fi-FI" sz="1200" smtClean="0"/>
              <a:pPr/>
              <a:t>2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192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A53E1323-AD9E-49C3-B0E5-E3062F42BACF}" type="slidenum">
              <a:rPr lang="fi-FI" sz="1200" smtClean="0"/>
              <a:pPr/>
              <a:t>29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0000"/>
          </a:solidFill>
          <a:ln/>
        </p:spPr>
      </p:sp>
      <p:sp>
        <p:nvSpPr>
          <p:cNvPr id="5017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b="1" dirty="0" smtClean="0"/>
          </a:p>
          <a:p>
            <a:endParaRPr lang="fi-FI" dirty="0" smtClean="0"/>
          </a:p>
          <a:p>
            <a:endParaRPr lang="fi-FI" dirty="0" smtClean="0"/>
          </a:p>
        </p:txBody>
      </p:sp>
      <p:sp>
        <p:nvSpPr>
          <p:cNvPr id="5018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0BD5FE3C-BBDC-4FF9-B848-6E95BAF4DB7F}" type="slidenum">
              <a:rPr lang="fi-FI" sz="1200" smtClean="0"/>
              <a:pPr/>
              <a:t>3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</p:txBody>
      </p:sp>
      <p:sp>
        <p:nvSpPr>
          <p:cNvPr id="4915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45AA33A4-6DD2-464F-B901-DE628C4140AE}" type="slidenum">
              <a:rPr lang="fi-FI" sz="1200" smtClean="0"/>
              <a:pPr/>
              <a:t>4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fi-FI" dirty="0" smtClean="0"/>
          </a:p>
        </p:txBody>
      </p:sp>
      <p:sp>
        <p:nvSpPr>
          <p:cNvPr id="4608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F7ECB7E5-24A0-4AD3-A3F3-0056B1FCA59B}" type="slidenum">
              <a:rPr lang="fi-FI" sz="1200" smtClean="0"/>
              <a:pPr/>
              <a:t>5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fi-FI" baseline="0" dirty="0" smtClean="0"/>
          </a:p>
        </p:txBody>
      </p:sp>
      <p:sp>
        <p:nvSpPr>
          <p:cNvPr id="4710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9614D336-D51D-4E60-9091-D131DB391B30}" type="slidenum">
              <a:rPr lang="fi-FI" sz="1200" smtClean="0"/>
              <a:pPr/>
              <a:t>6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0000"/>
          </a:solidFill>
          <a:ln/>
        </p:spPr>
      </p:sp>
      <p:sp>
        <p:nvSpPr>
          <p:cNvPr id="47107" name="Huomautusten paikkamerkki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28650" lvl="1" indent="-171450">
              <a:buFontTx/>
              <a:buChar char="-"/>
              <a:defRPr/>
            </a:pPr>
            <a:endParaRPr lang="fi-FI" dirty="0" smtClean="0"/>
          </a:p>
        </p:txBody>
      </p:sp>
      <p:sp>
        <p:nvSpPr>
          <p:cNvPr id="5120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437A889A-76DC-41CD-BC46-BFEB9D150D35}" type="slidenum">
              <a:rPr lang="fi-FI" sz="1200" smtClean="0"/>
              <a:pPr/>
              <a:t>7</a:t>
            </a:fld>
            <a:endParaRPr lang="fi-FI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0000"/>
          </a:solidFill>
          <a:ln/>
        </p:spPr>
      </p:sp>
      <p:sp>
        <p:nvSpPr>
          <p:cNvPr id="47107" name="Huomautusten paikkamerkki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28650" lvl="1" indent="-171450">
              <a:buFontTx/>
              <a:buChar char="-"/>
              <a:defRPr/>
            </a:pPr>
            <a:endParaRPr lang="fi-FI" dirty="0" smtClean="0"/>
          </a:p>
        </p:txBody>
      </p:sp>
      <p:sp>
        <p:nvSpPr>
          <p:cNvPr id="5120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437A889A-76DC-41CD-BC46-BFEB9D150D35}" type="slidenum">
              <a:rPr lang="fi-FI" sz="1200" smtClean="0"/>
              <a:pPr/>
              <a:t>8</a:t>
            </a:fld>
            <a:endParaRPr lang="fi-FI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69166-EC45-40B5-9BF3-FE05CC391780}" type="datetime1">
              <a:rPr lang="fi-FI" smtClean="0"/>
              <a:t>27.8.2014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F8BB1-CD61-4F31-B999-581DD83478B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9334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188E8-23F5-4AA8-91FB-F7BA9056BB39}" type="datetime1">
              <a:rPr lang="fi-FI" smtClean="0"/>
              <a:t>27.8.2014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6C508-0341-42F5-B908-A133FB18A23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863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88C52-9CDC-442C-89E2-10616C7BCECE}" type="datetime1">
              <a:rPr lang="fi-FI" smtClean="0"/>
              <a:t>27.8.2014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5638C-E134-40DB-86AE-697EB3E4233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058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182E1-358C-4564-9D30-BF0E0CA79625}" type="datetime1">
              <a:rPr lang="fi-FI" smtClean="0"/>
              <a:t>27.8.2014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FD209-A76B-4EA8-BE98-C933FA49CE2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374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0CBBB-110C-4F58-9C61-BB17B7610568}" type="datetime1">
              <a:rPr lang="fi-FI" smtClean="0"/>
              <a:t>27.8.2014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60EE0-3511-4ECC-922E-7668D38C1F8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847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3C2C3-1F6B-4FB4-BBCD-CAB26E38FED6}" type="datetime1">
              <a:rPr lang="fi-FI" smtClean="0"/>
              <a:t>27.8.2014</a:t>
            </a:fld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06D1F-A9AD-4FA0-BD80-F17EBBF10D8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6055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485E6-B94B-4F6E-A58F-0B001D238A45}" type="datetime1">
              <a:rPr lang="fi-FI" smtClean="0"/>
              <a:t>27.8.2014</a:t>
            </a:fld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A9ABE-FD61-4397-A3C1-857DC89B4D3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23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EBD37-AF0C-4541-92F3-1FF493CDEDDF}" type="datetime1">
              <a:rPr lang="fi-FI" smtClean="0"/>
              <a:t>27.8.2014</a:t>
            </a:fld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90BAA-3BAC-4A2C-95D6-7239BE9771C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246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D59FC-389E-4FBD-B56A-742844AB7C68}" type="datetime1">
              <a:rPr lang="fi-FI" smtClean="0"/>
              <a:t>27.8.2014</a:t>
            </a:fld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C5CA7-6BE1-4549-B258-B3D57229BC5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200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65D55-D7D4-476F-A9B5-1A64E712EB9C}" type="datetime1">
              <a:rPr lang="fi-FI" smtClean="0"/>
              <a:t>27.8.2014</a:t>
            </a:fld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40D31-FF82-45E2-8A6C-B42CB155CA2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492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84563-7F08-4544-8761-1534F4DA5228}" type="datetime1">
              <a:rPr lang="fi-FI" smtClean="0"/>
              <a:t>27.8.2014</a:t>
            </a:fld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A9338-57F1-4972-A0EA-0550840C102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257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F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156B41B-D7B7-4BB0-BB9F-4FEF0A966D7B}" type="datetime1">
              <a:rPr lang="fi-FI" smtClean="0"/>
              <a:t>27.8.2014</a:t>
            </a:fld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E63CBE6-A369-4F6C-80CD-CA4B18C242A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04800" y="-60325"/>
            <a:ext cx="113347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fi-FI"/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38" y="812800"/>
            <a:ext cx="6477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53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225" y="812800"/>
            <a:ext cx="665163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54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812800"/>
            <a:ext cx="665163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55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812800"/>
            <a:ext cx="6651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56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188" y="812800"/>
            <a:ext cx="665162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57" name="Picture 10" descr="ouluvaakun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812800"/>
            <a:ext cx="66516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4"/>
          <p:cNvGrpSpPr>
            <a:grpSpLocks/>
          </p:cNvGrpSpPr>
          <p:nvPr/>
        </p:nvGrpSpPr>
        <p:grpSpPr bwMode="auto">
          <a:xfrm rot="3062372">
            <a:off x="8307021" y="5125985"/>
            <a:ext cx="2041525" cy="1362074"/>
            <a:chOff x="5183" y="2381"/>
            <a:chExt cx="1286" cy="858"/>
          </a:xfrm>
          <a:noFill/>
        </p:grpSpPr>
        <p:sp>
          <p:nvSpPr>
            <p:cNvPr id="5150" name="Text Box 15"/>
            <p:cNvSpPr txBox="1">
              <a:spLocks noChangeArrowheads="1"/>
            </p:cNvSpPr>
            <p:nvPr/>
          </p:nvSpPr>
          <p:spPr bwMode="auto">
            <a:xfrm rot="4117505">
              <a:off x="5447" y="2218"/>
              <a:ext cx="833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CCC0DA"/>
                  </a:solidFill>
                </a:rPr>
                <a:t>V</a:t>
              </a:r>
            </a:p>
          </p:txBody>
        </p:sp>
        <p:sp>
          <p:nvSpPr>
            <p:cNvPr id="5151" name="Text Box 16"/>
            <p:cNvSpPr txBox="1">
              <a:spLocks noChangeArrowheads="1"/>
            </p:cNvSpPr>
            <p:nvPr/>
          </p:nvSpPr>
          <p:spPr bwMode="auto">
            <a:xfrm rot="4117505">
              <a:off x="5393" y="2171"/>
              <a:ext cx="790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B1A0C7"/>
                  </a:solidFill>
                </a:rPr>
                <a:t>V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 rot="-4145435">
            <a:off x="7448621" y="3431659"/>
            <a:ext cx="1946275" cy="1431927"/>
            <a:chOff x="5307" y="2425"/>
            <a:chExt cx="1226" cy="902"/>
          </a:xfrm>
          <a:noFill/>
        </p:grpSpPr>
        <p:sp>
          <p:nvSpPr>
            <p:cNvPr id="5148" name="Text Box 18"/>
            <p:cNvSpPr txBox="1">
              <a:spLocks noChangeArrowheads="1"/>
            </p:cNvSpPr>
            <p:nvPr/>
          </p:nvSpPr>
          <p:spPr bwMode="auto">
            <a:xfrm rot="4117505">
              <a:off x="5495" y="2306"/>
              <a:ext cx="833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CCC0DA"/>
                  </a:solidFill>
                </a:rPr>
                <a:t>V</a:t>
              </a:r>
            </a:p>
          </p:txBody>
        </p:sp>
        <p:sp>
          <p:nvSpPr>
            <p:cNvPr id="5149" name="Text Box 19"/>
            <p:cNvSpPr txBox="1">
              <a:spLocks noChangeArrowheads="1"/>
            </p:cNvSpPr>
            <p:nvPr/>
          </p:nvSpPr>
          <p:spPr bwMode="auto">
            <a:xfrm rot="4117505">
              <a:off x="5533" y="2215"/>
              <a:ext cx="790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B1A0C7"/>
                  </a:solidFill>
                </a:rPr>
                <a:t>V</a:t>
              </a: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 rot="10228193">
            <a:off x="6398939" y="5021670"/>
            <a:ext cx="1963738" cy="1446214"/>
            <a:chOff x="5259" y="2328"/>
            <a:chExt cx="1237" cy="911"/>
          </a:xfrm>
          <a:noFill/>
        </p:grpSpPr>
        <p:sp>
          <p:nvSpPr>
            <p:cNvPr id="5144" name="Text Box 24"/>
            <p:cNvSpPr txBox="1">
              <a:spLocks noChangeArrowheads="1"/>
            </p:cNvSpPr>
            <p:nvPr/>
          </p:nvSpPr>
          <p:spPr bwMode="auto">
            <a:xfrm rot="4117505">
              <a:off x="5447" y="2218"/>
              <a:ext cx="833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CCC0DA"/>
                  </a:solidFill>
                </a:rPr>
                <a:t>V</a:t>
              </a:r>
            </a:p>
          </p:txBody>
        </p:sp>
        <p:sp>
          <p:nvSpPr>
            <p:cNvPr id="5145" name="Text Box 25"/>
            <p:cNvSpPr txBox="1">
              <a:spLocks noChangeArrowheads="1"/>
            </p:cNvSpPr>
            <p:nvPr/>
          </p:nvSpPr>
          <p:spPr bwMode="auto">
            <a:xfrm rot="4117505">
              <a:off x="5496" y="2118"/>
              <a:ext cx="790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B1A0C7"/>
                  </a:solidFill>
                </a:rPr>
                <a:t>V</a:t>
              </a:r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 rot="6665210">
            <a:off x="7310783" y="5654350"/>
            <a:ext cx="2060576" cy="1414461"/>
            <a:chOff x="5171" y="2348"/>
            <a:chExt cx="1298" cy="891"/>
          </a:xfrm>
          <a:noFill/>
        </p:grpSpPr>
        <p:sp>
          <p:nvSpPr>
            <p:cNvPr id="5142" name="Text Box 27"/>
            <p:cNvSpPr txBox="1">
              <a:spLocks noChangeArrowheads="1"/>
            </p:cNvSpPr>
            <p:nvPr/>
          </p:nvSpPr>
          <p:spPr bwMode="auto">
            <a:xfrm rot="4117505">
              <a:off x="5447" y="2218"/>
              <a:ext cx="833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CCC0DA"/>
                  </a:solidFill>
                </a:rPr>
                <a:t>V</a:t>
              </a:r>
            </a:p>
          </p:txBody>
        </p:sp>
        <p:sp>
          <p:nvSpPr>
            <p:cNvPr id="5143" name="Text Box 28"/>
            <p:cNvSpPr txBox="1">
              <a:spLocks noChangeArrowheads="1"/>
            </p:cNvSpPr>
            <p:nvPr/>
          </p:nvSpPr>
          <p:spPr bwMode="auto">
            <a:xfrm rot="4117505">
              <a:off x="5381" y="2138"/>
              <a:ext cx="790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B1A0C7"/>
                  </a:solidFill>
                </a:rPr>
                <a:t>V</a:t>
              </a:r>
            </a:p>
          </p:txBody>
        </p:sp>
      </p:grpSp>
      <p:sp>
        <p:nvSpPr>
          <p:cNvPr id="2064" name="Suorakulmio 30"/>
          <p:cNvSpPr>
            <a:spLocks noChangeArrowheads="1"/>
          </p:cNvSpPr>
          <p:nvPr/>
        </p:nvSpPr>
        <p:spPr bwMode="auto">
          <a:xfrm>
            <a:off x="2286000" y="-16930688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i-FI" sz="1000"/>
              <a:t>Kuuden suurimman kaupungin lasten päivähoidon palvelujen ja kustannusten vertailu 2009 </a:t>
            </a:r>
          </a:p>
        </p:txBody>
      </p:sp>
      <p:sp>
        <p:nvSpPr>
          <p:cNvPr id="2065" name="Otsikko 7"/>
          <p:cNvSpPr>
            <a:spLocks noGrp="1"/>
          </p:cNvSpPr>
          <p:nvPr>
            <p:ph type="ctrTitle"/>
          </p:nvPr>
        </p:nvSpPr>
        <p:spPr>
          <a:xfrm>
            <a:off x="1150938" y="1844675"/>
            <a:ext cx="7772400" cy="2259354"/>
          </a:xfrm>
        </p:spPr>
        <p:txBody>
          <a:bodyPr/>
          <a:lstStyle/>
          <a:p>
            <a:r>
              <a:rPr lang="fi-FI" sz="3200" dirty="0" smtClean="0"/>
              <a:t>Kuuden suurimman kaupungin lasten päivähoidon palvelujen ja kustannusten vertailu 2013 </a:t>
            </a:r>
            <a:br>
              <a:rPr lang="fi-FI" sz="3200" dirty="0" smtClean="0"/>
            </a:br>
            <a:r>
              <a:rPr lang="fi-FI" sz="1600" dirty="0" smtClean="0"/>
              <a:t>(päivitetty 17062014)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 rot="-7522100">
            <a:off x="6365890" y="3830760"/>
            <a:ext cx="1965326" cy="1438276"/>
            <a:chOff x="5299" y="2353"/>
            <a:chExt cx="1238" cy="906"/>
          </a:xfrm>
          <a:noFill/>
        </p:grpSpPr>
        <p:sp>
          <p:nvSpPr>
            <p:cNvPr id="5152" name="Text Box 12"/>
            <p:cNvSpPr txBox="1">
              <a:spLocks noChangeArrowheads="1"/>
            </p:cNvSpPr>
            <p:nvPr/>
          </p:nvSpPr>
          <p:spPr bwMode="auto">
            <a:xfrm rot="4117505">
              <a:off x="5487" y="2238"/>
              <a:ext cx="833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CCC0DA"/>
                  </a:solidFill>
                </a:rPr>
                <a:t>V</a:t>
              </a:r>
            </a:p>
          </p:txBody>
        </p:sp>
        <p:sp>
          <p:nvSpPr>
            <p:cNvPr id="5153" name="Text Box 13"/>
            <p:cNvSpPr txBox="1">
              <a:spLocks noChangeArrowheads="1"/>
            </p:cNvSpPr>
            <p:nvPr/>
          </p:nvSpPr>
          <p:spPr bwMode="auto">
            <a:xfrm rot="4117505">
              <a:off x="5537" y="2143"/>
              <a:ext cx="790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 smtClean="0">
                  <a:solidFill>
                    <a:srgbClr val="B1A0C7"/>
                  </a:solidFill>
                </a:rPr>
                <a:t>V</a:t>
              </a:r>
              <a:endParaRPr lang="fi-FI" dirty="0">
                <a:solidFill>
                  <a:srgbClr val="B1A0C7"/>
                </a:solidFill>
              </a:endParaRP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 rot="-238692">
            <a:off x="8485950" y="3988746"/>
            <a:ext cx="1925638" cy="1431927"/>
            <a:chOff x="5258" y="2309"/>
            <a:chExt cx="1213" cy="902"/>
          </a:xfrm>
          <a:noFill/>
        </p:grpSpPr>
        <p:sp>
          <p:nvSpPr>
            <p:cNvPr id="5146" name="Text Box 21"/>
            <p:cNvSpPr txBox="1">
              <a:spLocks noChangeArrowheads="1"/>
            </p:cNvSpPr>
            <p:nvPr/>
          </p:nvSpPr>
          <p:spPr bwMode="auto">
            <a:xfrm rot="4117505">
              <a:off x="5449" y="2190"/>
              <a:ext cx="833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CCC0DA"/>
                  </a:solidFill>
                </a:rPr>
                <a:t>V</a:t>
              </a:r>
            </a:p>
          </p:txBody>
        </p:sp>
        <p:sp>
          <p:nvSpPr>
            <p:cNvPr id="5147" name="Text Box 22"/>
            <p:cNvSpPr txBox="1">
              <a:spLocks noChangeArrowheads="1"/>
            </p:cNvSpPr>
            <p:nvPr/>
          </p:nvSpPr>
          <p:spPr bwMode="auto">
            <a:xfrm rot="4117505">
              <a:off x="5468" y="2099"/>
              <a:ext cx="790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B1A0C7"/>
                  </a:solidFill>
                </a:rPr>
                <a:t>V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Pienten lasten hoitojärjestelmän kokonaiskustannukset  2013 </a:t>
            </a:r>
            <a:br>
              <a:rPr lang="fi-FI" sz="2000" dirty="0" smtClean="0"/>
            </a:br>
            <a:r>
              <a:rPr lang="fi-FI" sz="2000" dirty="0" smtClean="0"/>
              <a:t>sekä muutos vuodesta 2012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  <p:pic>
        <p:nvPicPr>
          <p:cNvPr id="12341" name="Picture 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879600"/>
            <a:ext cx="7945437" cy="309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fi-FI" sz="2000" dirty="0" smtClean="0"/>
              <a:t>Pienten lasten hoitojärjestelmän vuosittaiset kustannukset päivähoitoikäistä (10kk – 6v) lasta kohden vuosina 2009 -2013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  <p:pic>
        <p:nvPicPr>
          <p:cNvPr id="13380" name="Picture 6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1739900"/>
            <a:ext cx="8777287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tsikk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fi-FI" sz="2000" dirty="0" smtClean="0"/>
              <a:t>Pienten lasten hoitojärjestelmän DEFLATOIDUT</a:t>
            </a:r>
            <a:r>
              <a:rPr lang="fi-FI" sz="2000" dirty="0" smtClean="0">
                <a:latin typeface="Calibri"/>
                <a:cs typeface="Calibri"/>
              </a:rPr>
              <a:t>¹</a:t>
            </a:r>
            <a:r>
              <a:rPr lang="fi-FI" sz="2000" dirty="0" smtClean="0"/>
              <a:t> vuosikustannukset päivähoitoikäistä (10kk – 6v) lasta kohden vuosina 2009-2013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  <p:sp>
        <p:nvSpPr>
          <p:cNvPr id="5" name="Tekstiruutu 4"/>
          <p:cNvSpPr txBox="1"/>
          <p:nvPr/>
        </p:nvSpPr>
        <p:spPr>
          <a:xfrm>
            <a:off x="323528" y="5589240"/>
            <a:ext cx="5112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smtClean="0">
                <a:solidFill>
                  <a:schemeClr val="tx1"/>
                </a:solidFill>
                <a:latin typeface="+mj-lt"/>
                <a:cs typeface="Calibri"/>
              </a:rPr>
              <a:t>¹ Julkisten menojen hintaindeksi sosiaalitoimelle, Tilastokeskus 4/2014 (ennakkotieto)</a:t>
            </a:r>
            <a:endParaRPr lang="fi-FI" sz="1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4404" name="Picture 6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308100"/>
            <a:ext cx="8610600" cy="424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Kunnan järjestämän ja tukeman päivähoidon sekä kotihoidon tuen osuudet (%) pienten lasten hoitojärjestelmän kokonaiskustannuksista vuonna 2013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  <p:pic>
        <p:nvPicPr>
          <p:cNvPr id="16433" name="Picture 4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1485900"/>
            <a:ext cx="8697913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Lapsia kunnallisissa päiväkodeissa joulukuussa 2013 sekä muutos vuodesta 2012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  <p:pic>
        <p:nvPicPr>
          <p:cNvPr id="17460" name="Picture 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2060575"/>
            <a:ext cx="7788275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tsikko 1"/>
          <p:cNvSpPr>
            <a:spLocks noGrp="1"/>
          </p:cNvSpPr>
          <p:nvPr>
            <p:ph type="title"/>
          </p:nvPr>
        </p:nvSpPr>
        <p:spPr>
          <a:xfrm>
            <a:off x="450850" y="188913"/>
            <a:ext cx="8229600" cy="1143000"/>
          </a:xfrm>
        </p:spPr>
        <p:txBody>
          <a:bodyPr/>
          <a:lstStyle/>
          <a:p>
            <a:r>
              <a:rPr lang="fi-FI" sz="2000" dirty="0" smtClean="0"/>
              <a:t>Alle 3-vuotiaiden lasten osuus (%) kunnallisen päiväkotihoidon lapsista vuosina 2009 - 2013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  <p:pic>
        <p:nvPicPr>
          <p:cNvPr id="18499" name="Picture 6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1304925"/>
            <a:ext cx="8148637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Kunnallisten päiväkotien vuosikustannukset laskennallista lasta</a:t>
            </a:r>
            <a:r>
              <a:rPr lang="fi-FI" sz="2000" baseline="30000" dirty="0" smtClean="0"/>
              <a:t>1)</a:t>
            </a:r>
            <a:r>
              <a:rPr lang="fi-FI" sz="2000" dirty="0" smtClean="0"/>
              <a:t> kohden sekä muutos vuodesta 2013 </a:t>
            </a:r>
          </a:p>
        </p:txBody>
      </p:sp>
      <p:sp>
        <p:nvSpPr>
          <p:cNvPr id="21508" name="Tekstikehys 13"/>
          <p:cNvSpPr txBox="1">
            <a:spLocks noChangeArrowheads="1"/>
          </p:cNvSpPr>
          <p:nvPr/>
        </p:nvSpPr>
        <p:spPr bwMode="auto">
          <a:xfrm>
            <a:off x="1043608" y="5229200"/>
            <a:ext cx="72151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Arial" charset="0"/>
              </a:rPr>
              <a:t>1) Laskennallinen lapsi ks. Lasten päivähoidon määritelmät ja perusteet vuoden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tietojen keruulle.</a:t>
            </a:r>
          </a:p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Arial" charset="0"/>
              </a:rPr>
              <a:t>	Lasten määrä on vuosien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2012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ja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joulukuun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keskiarvo lukuun ottamatta Oulua, jonka osalta lasten määrä on kuntaliitoksesta johtuen 31.12.2013 lukumäärä.</a:t>
            </a:r>
            <a:endParaRPr lang="fi-FI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06242" y="630932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Päivähoidon Kuusikko-vertailu 2013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15</a:t>
            </a:fld>
            <a:endParaRPr lang="fi-FI" dirty="0"/>
          </a:p>
        </p:txBody>
      </p:sp>
      <p:pic>
        <p:nvPicPr>
          <p:cNvPr id="19525" name="Picture 6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1860550"/>
            <a:ext cx="6362700" cy="313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smtClean="0"/>
              <a:t>Kunnallisten päiväkotien kustannukset laskennallista lasta </a:t>
            </a:r>
            <a:r>
              <a:rPr lang="fi-FI" sz="2000" baseline="30000" smtClean="0"/>
              <a:t>1)</a:t>
            </a:r>
            <a:r>
              <a:rPr lang="fi-FI" sz="2000" smtClean="0"/>
              <a:t> kohden tarkemmalla erittelyllä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  <p:sp>
        <p:nvSpPr>
          <p:cNvPr id="7" name="Tekstikehys 13"/>
          <p:cNvSpPr txBox="1">
            <a:spLocks noChangeArrowheads="1"/>
          </p:cNvSpPr>
          <p:nvPr/>
        </p:nvSpPr>
        <p:spPr bwMode="auto">
          <a:xfrm>
            <a:off x="1000125" y="5245474"/>
            <a:ext cx="72151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Arial" charset="0"/>
              </a:rPr>
              <a:t>1) Laskennallinen lapsi ks. Lasten päivähoidon määritelmät ja perusteet vuoden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tietojen keruulle.</a:t>
            </a:r>
          </a:p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Arial" charset="0"/>
              </a:rPr>
              <a:t>	Lasten määrä on vuosien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2012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ja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joulukuun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keskiarvo lukuun ottamatta Oulua, jonka osalta lasten määrä on kuntaliitoksesta johtuen 31.12.2013 lukumäärä.</a:t>
            </a:r>
            <a:endParaRPr lang="fi-FI" sz="12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0534" name="Picture 5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981200"/>
            <a:ext cx="882015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tsikko 1"/>
          <p:cNvSpPr>
            <a:spLocks noGrp="1"/>
          </p:cNvSpPr>
          <p:nvPr>
            <p:ph type="title"/>
          </p:nvPr>
        </p:nvSpPr>
        <p:spPr>
          <a:xfrm>
            <a:off x="434975" y="188913"/>
            <a:ext cx="8229600" cy="1143000"/>
          </a:xfrm>
        </p:spPr>
        <p:txBody>
          <a:bodyPr/>
          <a:lstStyle/>
          <a:p>
            <a:r>
              <a:rPr lang="fi-FI" sz="2000" dirty="0" smtClean="0"/>
              <a:t>Kustannukset menolajeittain kunnallisen  päiväkotihoidon laskennallisen lapsen</a:t>
            </a:r>
            <a:r>
              <a:rPr lang="fi-FI" sz="2000" baseline="30000" dirty="0" smtClean="0"/>
              <a:t> 1)</a:t>
            </a:r>
            <a:r>
              <a:rPr lang="fi-FI" sz="2000" dirty="0" smtClean="0"/>
              <a:t> vuosikustannuksista 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  <p:sp>
        <p:nvSpPr>
          <p:cNvPr id="7" name="Tekstikehys 13"/>
          <p:cNvSpPr txBox="1">
            <a:spLocks noChangeArrowheads="1"/>
          </p:cNvSpPr>
          <p:nvPr/>
        </p:nvSpPr>
        <p:spPr bwMode="auto">
          <a:xfrm>
            <a:off x="1000125" y="5445224"/>
            <a:ext cx="72151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Arial" charset="0"/>
              </a:rPr>
              <a:t>1) Laskennallinen lapsi ks. Lasten päivähoidon määritelmät ja perusteet vuoden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tietojen keruulle.</a:t>
            </a:r>
          </a:p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Arial" charset="0"/>
              </a:rPr>
              <a:t>	Lasten määrä on vuosien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2012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ja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joulukuun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keskiarvo lukuun ottamatta Oulua, jonka osalta lasten määrä on kuntaliitoksesta johtuen 31.12.2013 lukumäärä.</a:t>
            </a:r>
            <a:endParaRPr lang="fi-FI" sz="12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1557" name="Picture 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1422400"/>
            <a:ext cx="8801100" cy="401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Kunnallisen päiväkotihoidon </a:t>
            </a:r>
            <a:r>
              <a:rPr lang="fi-FI" sz="2000" dirty="0" smtClean="0">
                <a:solidFill>
                  <a:schemeClr val="tx1"/>
                </a:solidFill>
              </a:rPr>
              <a:t>ulkoisten</a:t>
            </a:r>
            <a:r>
              <a:rPr lang="fi-FI" sz="2000" dirty="0" smtClean="0">
                <a:solidFill>
                  <a:srgbClr val="FF0000"/>
                </a:solidFill>
              </a:rPr>
              <a:t> </a:t>
            </a:r>
            <a:r>
              <a:rPr lang="fi-FI" sz="2000" dirty="0" smtClean="0"/>
              <a:t>tukipalvelujen kustannukset laskennallista lasta</a:t>
            </a:r>
            <a:r>
              <a:rPr lang="fi-FI" sz="2000" baseline="30000" dirty="0" smtClean="0"/>
              <a:t> 1)</a:t>
            </a:r>
            <a:r>
              <a:rPr lang="fi-FI" sz="2000" dirty="0" smtClean="0"/>
              <a:t> kohden vuonna 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  <p:sp>
        <p:nvSpPr>
          <p:cNvPr id="7" name="Tekstikehys 13"/>
          <p:cNvSpPr txBox="1">
            <a:spLocks noChangeArrowheads="1"/>
          </p:cNvSpPr>
          <p:nvPr/>
        </p:nvSpPr>
        <p:spPr bwMode="auto">
          <a:xfrm>
            <a:off x="983626" y="5589240"/>
            <a:ext cx="72151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Arial" charset="0"/>
              </a:rPr>
              <a:t>1) Laskennallinen lapsi ks. Lasten päivähoidon määritelmät ja perusteet vuoden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tietojen keruulle.</a:t>
            </a:r>
          </a:p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Arial" charset="0"/>
              </a:rPr>
              <a:t>	Lasten määrä on vuosien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2012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ja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joulukuun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keskiarvo lukuun ottamatta Oulua, jonka osalta lasten määrä on kuntaliitoksesta johtuen 31.12.2013 lukumäärä.</a:t>
            </a:r>
            <a:endParaRPr lang="fi-FI" sz="12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2581" name="Picture 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75" y="1240449"/>
            <a:ext cx="8567489" cy="4348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ko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/>
          <a:lstStyle/>
          <a:p>
            <a:r>
              <a:rPr lang="fi-FI" sz="2000" dirty="0" smtClean="0"/>
              <a:t>Päivähoitoikäiset (10kk – 6v) ikäryhmittäin 31.12.2013 </a:t>
            </a:r>
            <a:br>
              <a:rPr lang="fi-FI" sz="2000" dirty="0" smtClean="0"/>
            </a:br>
            <a:r>
              <a:rPr lang="fi-FI" sz="2000" dirty="0" smtClean="0"/>
              <a:t>Kuusikon kunnissa sekä muutos vuodesta 2012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Päivähoidon Kuusikko-vertailu 2013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  <p:pic>
        <p:nvPicPr>
          <p:cNvPr id="1073" name="Picture 4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1952625"/>
            <a:ext cx="790257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Hoitajan kotona tapahtuvan ja kolmiperhepäivähoidon sekä ryhmäperhepäivähoidon vuosikustannukset lasta</a:t>
            </a:r>
            <a:r>
              <a:rPr lang="fi-FI" sz="2000" dirty="0" smtClean="0">
                <a:latin typeface="Calibri"/>
              </a:rPr>
              <a:t>¹</a:t>
            </a:r>
            <a:r>
              <a:rPr lang="fi-FI" sz="2000" dirty="0" smtClean="0"/>
              <a:t> kohden 2013 sekä niiden muutos vuodesta 2012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  <p:sp>
        <p:nvSpPr>
          <p:cNvPr id="7" name="Tekstikehys 13"/>
          <p:cNvSpPr txBox="1">
            <a:spLocks noChangeArrowheads="1"/>
          </p:cNvSpPr>
          <p:nvPr/>
        </p:nvSpPr>
        <p:spPr bwMode="auto">
          <a:xfrm>
            <a:off x="827584" y="4869160"/>
            <a:ext cx="7215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Arial" charset="0"/>
              </a:rPr>
              <a:t>1) 	Lasten määrä on vuosien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2012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ja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joulukuun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keskiarvo lukuun ottamatta Oulua, jonka osalta lasten määrä on kuntaliitoksesta johtuen 31.12.2013 lukumäärä.</a:t>
            </a:r>
            <a:endParaRPr lang="fi-FI" sz="12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9750" name="Picture 5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239963"/>
            <a:ext cx="7885113" cy="237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Kunnallisessa perhepäivähoidossa olevien lasten osuus (%) kaikista kunnan järjestämässä ja tukemassa päivähoidossa olevista lapsista 2009 - 2013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  <p:pic>
        <p:nvPicPr>
          <p:cNvPr id="28721" name="Picture 4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44" y="1628800"/>
            <a:ext cx="8469313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728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tsikk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68952" cy="1143000"/>
          </a:xfrm>
        </p:spPr>
        <p:txBody>
          <a:bodyPr/>
          <a:lstStyle/>
          <a:p>
            <a:r>
              <a:rPr lang="fi-FI" sz="2000" dirty="0" smtClean="0"/>
              <a:t>Tukea tarvitsevien lasten osuus kunnan järjestämässä ja tukemassa päivähoidossa olleista lapsista joulukuussa 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21</a:t>
            </a:fld>
            <a:endParaRPr lang="fi-FI" dirty="0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24" y="1484784"/>
            <a:ext cx="6964363" cy="454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Otsikko 1"/>
          <p:cNvSpPr>
            <a:spLocks noGrp="1"/>
          </p:cNvSpPr>
          <p:nvPr>
            <p:ph type="title"/>
          </p:nvPr>
        </p:nvSpPr>
        <p:spPr>
          <a:xfrm>
            <a:off x="404813" y="620713"/>
            <a:ext cx="8229600" cy="609600"/>
          </a:xfrm>
        </p:spPr>
        <p:txBody>
          <a:bodyPr/>
          <a:lstStyle/>
          <a:p>
            <a:r>
              <a:rPr lang="fi-FI" sz="2000" dirty="0" smtClean="0"/>
              <a:t>Yksityisen hoidon tuen kunnalliset lisät joulukuussa 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22</a:t>
            </a:fld>
            <a:endParaRPr lang="fi-FI"/>
          </a:p>
        </p:txBody>
      </p:sp>
      <p:pic>
        <p:nvPicPr>
          <p:cNvPr id="25643" name="Picture 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366838"/>
            <a:ext cx="782955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Lapsia yksityisen hoidon tuella joulukuussa 2013 sekä</a:t>
            </a:r>
            <a:br>
              <a:rPr lang="fi-FI" sz="2000" dirty="0" smtClean="0"/>
            </a:br>
            <a:r>
              <a:rPr lang="fi-FI" sz="2000" dirty="0" smtClean="0"/>
              <a:t>muutos vuodesta 2012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23</a:t>
            </a:fld>
            <a:endParaRPr lang="fi-FI"/>
          </a:p>
        </p:txBody>
      </p:sp>
      <p:pic>
        <p:nvPicPr>
          <p:cNvPr id="24628" name="Picture 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2060575"/>
            <a:ext cx="7523163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Otsikko 1"/>
          <p:cNvSpPr>
            <a:spLocks noGrp="1"/>
          </p:cNvSpPr>
          <p:nvPr>
            <p:ph type="title"/>
          </p:nvPr>
        </p:nvSpPr>
        <p:spPr>
          <a:xfrm>
            <a:off x="457200" y="-71438"/>
            <a:ext cx="8229600" cy="1143001"/>
          </a:xfrm>
        </p:spPr>
        <p:txBody>
          <a:bodyPr/>
          <a:lstStyle/>
          <a:p>
            <a:r>
              <a:rPr lang="fi-FI" sz="2000" dirty="0" smtClean="0"/>
              <a:t>Yksityisen hoidon tuella olleiden lasten lukumäärä</a:t>
            </a:r>
            <a:br>
              <a:rPr lang="fi-FI" sz="2000" dirty="0" smtClean="0"/>
            </a:br>
            <a:r>
              <a:rPr lang="fi-FI" sz="2000" dirty="0" smtClean="0"/>
              <a:t> hoitomuodoittain joulukuussa 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24</a:t>
            </a:fld>
            <a:endParaRPr lang="fi-FI"/>
          </a:p>
        </p:txBody>
      </p:sp>
      <p:pic>
        <p:nvPicPr>
          <p:cNvPr id="32835" name="Picture 6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1452563"/>
            <a:ext cx="7834313" cy="395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Otsikko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fi-FI" sz="2000" dirty="0" smtClean="0"/>
              <a:t>Yksityisen hoidon tuen vuosikustannukset lasta</a:t>
            </a:r>
            <a:r>
              <a:rPr lang="fi-FI" sz="2000" baseline="30000" dirty="0" smtClean="0"/>
              <a:t>1)</a:t>
            </a:r>
            <a:r>
              <a:rPr lang="fi-FI" sz="2000" dirty="0" smtClean="0"/>
              <a:t> kohden, muutos vuodesta 2013 sekä kunnallisen lisän osuus kustannuksista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25</a:t>
            </a:fld>
            <a:endParaRPr lang="fi-FI"/>
          </a:p>
        </p:txBody>
      </p:sp>
      <p:sp>
        <p:nvSpPr>
          <p:cNvPr id="7" name="Tekstikehys 13"/>
          <p:cNvSpPr txBox="1">
            <a:spLocks noChangeArrowheads="1"/>
          </p:cNvSpPr>
          <p:nvPr/>
        </p:nvSpPr>
        <p:spPr bwMode="auto">
          <a:xfrm>
            <a:off x="827584" y="5122837"/>
            <a:ext cx="7215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Arial" charset="0"/>
              </a:rPr>
              <a:t>1) 	Lasten määrä on vuosien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2012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ja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joulukuun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keskiarvo lukuun ottamatta Oulua, jonka osalta lasten määrä on kuntaliitoksesta johtuen 31.12.2013 lukumäärä.</a:t>
            </a:r>
            <a:endParaRPr lang="fi-FI" sz="12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33844" name="Picture 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914525"/>
            <a:ext cx="6478587" cy="302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Otsikko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fi-FI" sz="2000" dirty="0" smtClean="0"/>
              <a:t>Kotihoidon tuella olevien lasten osuus (%) päivähoitoikäisistä lapsista joulukuussa 2009 – 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26</a:t>
            </a:fld>
            <a:endParaRPr lang="fi-FI"/>
          </a:p>
        </p:txBody>
      </p:sp>
      <p:pic>
        <p:nvPicPr>
          <p:cNvPr id="36929" name="Picture 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1381125"/>
            <a:ext cx="7800975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tsikk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fi-FI" sz="2000" dirty="0" smtClean="0"/>
              <a:t>Kotihoidon tuen vuosikustannukset (€) lasta</a:t>
            </a:r>
            <a:r>
              <a:rPr lang="fi-FI" sz="2000" baseline="30000" dirty="0" smtClean="0"/>
              <a:t>1)</a:t>
            </a:r>
            <a:r>
              <a:rPr lang="fi-FI" sz="2000" dirty="0" smtClean="0"/>
              <a:t> kohden 2013, </a:t>
            </a:r>
            <a:br>
              <a:rPr lang="fi-FI" sz="2000" dirty="0" smtClean="0"/>
            </a:br>
            <a:r>
              <a:rPr lang="fi-FI" sz="2000" dirty="0" smtClean="0"/>
              <a:t>muutos vuodesta 2012 sekä kunnallisen lisän osuus kustannuksista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27</a:t>
            </a:fld>
            <a:endParaRPr lang="fi-FI"/>
          </a:p>
        </p:txBody>
      </p:sp>
      <p:sp>
        <p:nvSpPr>
          <p:cNvPr id="7" name="Tekstikehys 13"/>
          <p:cNvSpPr txBox="1">
            <a:spLocks noChangeArrowheads="1"/>
          </p:cNvSpPr>
          <p:nvPr/>
        </p:nvSpPr>
        <p:spPr bwMode="auto">
          <a:xfrm>
            <a:off x="827584" y="5122837"/>
            <a:ext cx="7215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Arial" charset="0"/>
              </a:rPr>
              <a:t>1) 	Lasten määrä on vuosien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2012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ja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Arial" charset="0"/>
              </a:rPr>
              <a:t>joulukuun </a:t>
            </a:r>
            <a:r>
              <a:rPr lang="fi-FI" sz="1200" dirty="0" smtClean="0">
                <a:solidFill>
                  <a:schemeClr val="tx1"/>
                </a:solidFill>
                <a:latin typeface="Arial" charset="0"/>
              </a:rPr>
              <a:t>keskiarvo lukuun ottamatta Oulua, jonka osalta lasten määrä on kuntaliitoksesta johtuen 31.12.2013 lukumäärä.</a:t>
            </a:r>
            <a:endParaRPr lang="fi-FI" sz="12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37940" name="Picture 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900" y="2206625"/>
            <a:ext cx="5916613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/>
              <a:t>Kunnalliseen kerhotoimintaan osallistuneiden lasten¹ </a:t>
            </a:r>
            <a:r>
              <a:rPr lang="fi-FI" sz="2000" dirty="0" smtClean="0"/>
              <a:t>lukumäärä vuonna 2013 sekä muutos edelliseen vuoteen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28</a:t>
            </a:fld>
            <a:endParaRPr lang="fi-FI"/>
          </a:p>
        </p:txBody>
      </p:sp>
      <p:sp>
        <p:nvSpPr>
          <p:cNvPr id="2" name="Tekstiruutu 1"/>
          <p:cNvSpPr txBox="1"/>
          <p:nvPr/>
        </p:nvSpPr>
        <p:spPr>
          <a:xfrm>
            <a:off x="1259632" y="5157192"/>
            <a:ext cx="6120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smtClean="0">
                <a:solidFill>
                  <a:schemeClr val="tx1"/>
                </a:solidFill>
                <a:latin typeface="+mj-lt"/>
              </a:rPr>
              <a:t>¹ Lapset, jotka ovat saaneet päätöksen kerhopaikasta</a:t>
            </a:r>
            <a:endParaRPr lang="fi-FI" sz="1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38962" name="Picture 5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75" y="2090738"/>
            <a:ext cx="3979863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468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Päivähoitoikäisten (10kk – 6v) lasten määrän muutos </a:t>
            </a:r>
            <a:br>
              <a:rPr lang="fi-FI" sz="2000" dirty="0" smtClean="0"/>
            </a:br>
            <a:r>
              <a:rPr lang="fi-FI" sz="2000" dirty="0" smtClean="0"/>
              <a:t>vuosina 2009–2013, kun vuosi 2009=1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Päivähoidon Kuusikko-vertailu 2013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  <p:pic>
        <p:nvPicPr>
          <p:cNvPr id="2101" name="Picture 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15" y="1628800"/>
            <a:ext cx="7702550" cy="413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fi-FI" sz="2000" dirty="0"/>
              <a:t>Päiväkotien vuokraneliöt 2013, yhteenveto</a:t>
            </a:r>
            <a:endParaRPr lang="fi-FI" sz="2000" dirty="0" smtClean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29</a:t>
            </a:fld>
            <a:endParaRPr lang="fi-FI"/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2239963"/>
            <a:ext cx="8107363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843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Päivähoitoikäisten lasten (10 kk – 6v.) osuus väestöstä </a:t>
            </a:r>
            <a:br>
              <a:rPr lang="fi-FI" sz="2000" dirty="0" smtClean="0"/>
            </a:br>
            <a:r>
              <a:rPr lang="fi-FI" sz="2000" dirty="0" smtClean="0"/>
              <a:t>vuosien 2009 – 2013 lopussa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  <p:pic>
        <p:nvPicPr>
          <p:cNvPr id="3124" name="Picture 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1162050"/>
            <a:ext cx="7210425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solidFill>
                  <a:schemeClr val="tx1"/>
                </a:solidFill>
              </a:rPr>
              <a:t>0 – 7-vuotiaiden lasten määrä ikäluokittain 31.12.2013 </a:t>
            </a:r>
            <a:endParaRPr lang="fi-FI" sz="2000" dirty="0" smtClean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  <p:pic>
        <p:nvPicPr>
          <p:cNvPr id="4146" name="Picture 5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328738"/>
            <a:ext cx="7839075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k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/>
          <a:lstStyle/>
          <a:p>
            <a:r>
              <a:rPr lang="fi-FI" sz="2000" dirty="0" smtClean="0"/>
              <a:t>Päivähoitoikäisten kielitausta väestörekisteritietojen mukaan  31.12.2013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  <p:pic>
        <p:nvPicPr>
          <p:cNvPr id="5188" name="Picture 6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257300"/>
            <a:ext cx="89058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Vieraskielisten* osuus (%) päivähoitoikäisistä väestörekisteritietojen mukaan vuosina 2009 - 2013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611187" y="5462588"/>
            <a:ext cx="4795837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000" dirty="0">
                <a:solidFill>
                  <a:schemeClr val="tx1"/>
                </a:solidFill>
                <a:latin typeface="+mj-lt"/>
              </a:rPr>
              <a:t>* Muut kuin suomen- ja ruotsinkieliset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  <p:pic>
        <p:nvPicPr>
          <p:cNvPr id="6212" name="Picture 6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66850"/>
            <a:ext cx="8496300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Päivähoitoikäisten (10kk – 6v) lasten jakautuminen pienten lasten hoitojärjestelmään joulukuussa 2013 </a:t>
            </a:r>
            <a:br>
              <a:rPr lang="fi-FI" sz="2000" dirty="0" smtClean="0"/>
            </a:br>
            <a:r>
              <a:rPr lang="fi-FI" sz="1600" dirty="0" smtClean="0"/>
              <a:t>(ei sisällä avoimen varhaiskasvatuksen palveluja)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  <p:pic>
        <p:nvPicPr>
          <p:cNvPr id="9289" name="Picture 7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628800"/>
            <a:ext cx="8027987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Päivähoitoikäisten (10kk – 6v) lasten jakautuminen varhaiskasvatuksen palveluihin joulukuussa 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Kuusikko-vertailu 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  <p:pic>
        <p:nvPicPr>
          <p:cNvPr id="41994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453313" cy="484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382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letusrakenne">
  <a:themeElements>
    <a:clrScheme name="Mukautett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CCFFFF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2000" b="0" i="0" u="none" strike="noStrike" cap="none" normalizeH="0" baseline="0" smtClean="0">
            <a:ln>
              <a:noFill/>
            </a:ln>
            <a:solidFill>
              <a:srgbClr val="1B759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2000" b="0" i="0" u="none" strike="noStrike" cap="none" normalizeH="0" baseline="0" smtClean="0">
            <a:ln>
              <a:noFill/>
            </a:ln>
            <a:solidFill>
              <a:srgbClr val="1B759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09DC8B6AE760A448B9607550332AFF8" ma:contentTypeVersion="1" ma:contentTypeDescription="Luo uusi asiakirja." ma:contentTypeScope="" ma:versionID="f33119935ac2f4b5da942f5d9add234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e0100cabb18a25d4bc9820569b44ec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7635FF-BB54-4AE4-AA82-2896473A0816}">
  <ds:schemaRefs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1E0BCC5-425D-44E7-AA3E-E42CC39318BF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1B6901C3-5212-4FD4-95C5-C6DB8CA17A5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3A19C0E-6B6F-4560-B318-4FF0F4073B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18369</TotalTime>
  <Words>589</Words>
  <Application>Microsoft Office PowerPoint</Application>
  <PresentationFormat>Näytössä katseltava diaesitys (4:3)</PresentationFormat>
  <Paragraphs>155</Paragraphs>
  <Slides>30</Slides>
  <Notes>30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30</vt:i4>
      </vt:variant>
    </vt:vector>
  </HeadingPairs>
  <TitlesOfParts>
    <vt:vector size="31" baseType="lpstr">
      <vt:lpstr>Oletusrakenne</vt:lpstr>
      <vt:lpstr>Kuuden suurimman kaupungin lasten päivähoidon palvelujen ja kustannusten vertailu 2013  (päivitetty 17062014)</vt:lpstr>
      <vt:lpstr>Päivähoitoikäiset (10kk – 6v) ikäryhmittäin 31.12.2013  Kuusikon kunnissa sekä muutos vuodesta 2012 </vt:lpstr>
      <vt:lpstr>Päivähoitoikäisten (10kk – 6v) lasten määrän muutos  vuosina 2009–2013, kun vuosi 2009=1 </vt:lpstr>
      <vt:lpstr>Päivähoitoikäisten lasten (10 kk – 6v.) osuus väestöstä  vuosien 2009 – 2013 lopussa</vt:lpstr>
      <vt:lpstr>0 – 7-vuotiaiden lasten määrä ikäluokittain 31.12.2013 </vt:lpstr>
      <vt:lpstr>Päivähoitoikäisten kielitausta väestörekisteritietojen mukaan  31.12.2013</vt:lpstr>
      <vt:lpstr>Vieraskielisten* osuus (%) päivähoitoikäisistä väestörekisteritietojen mukaan vuosina 2009 - 2013</vt:lpstr>
      <vt:lpstr>Päivähoitoikäisten (10kk – 6v) lasten jakautuminen pienten lasten hoitojärjestelmään joulukuussa 2013  (ei sisällä avoimen varhaiskasvatuksen palveluja)</vt:lpstr>
      <vt:lpstr>Päivähoitoikäisten (10kk – 6v) lasten jakautuminen varhaiskasvatuksen palveluihin joulukuussa 2013</vt:lpstr>
      <vt:lpstr>Pienten lasten hoitojärjestelmän kokonaiskustannukset  2013  sekä muutos vuodesta 2012</vt:lpstr>
      <vt:lpstr>Pienten lasten hoitojärjestelmän vuosittaiset kustannukset päivähoitoikäistä (10kk – 6v) lasta kohden vuosina 2009 -2013 </vt:lpstr>
      <vt:lpstr>Pienten lasten hoitojärjestelmän DEFLATOIDUT¹ vuosikustannukset päivähoitoikäistä (10kk – 6v) lasta kohden vuosina 2009-2013 </vt:lpstr>
      <vt:lpstr>Kunnan järjestämän ja tukeman päivähoidon sekä kotihoidon tuen osuudet (%) pienten lasten hoitojärjestelmän kokonaiskustannuksista vuonna 2013 </vt:lpstr>
      <vt:lpstr>Lapsia kunnallisissa päiväkodeissa joulukuussa 2013 sekä muutos vuodesta 2012</vt:lpstr>
      <vt:lpstr>Alle 3-vuotiaiden lasten osuus (%) kunnallisen päiväkotihoidon lapsista vuosina 2009 - 2013 </vt:lpstr>
      <vt:lpstr>Kunnallisten päiväkotien vuosikustannukset laskennallista lasta1) kohden sekä muutos vuodesta 2013 </vt:lpstr>
      <vt:lpstr>Kunnallisten päiväkotien kustannukset laskennallista lasta 1) kohden tarkemmalla erittelyllä </vt:lpstr>
      <vt:lpstr>Kustannukset menolajeittain kunnallisen  päiväkotihoidon laskennallisen lapsen 1) vuosikustannuksista 2013</vt:lpstr>
      <vt:lpstr>Kunnallisen päiväkotihoidon ulkoisten tukipalvelujen kustannukset laskennallista lasta 1) kohden vuonna 2013</vt:lpstr>
      <vt:lpstr>Hoitajan kotona tapahtuvan ja kolmiperhepäivähoidon sekä ryhmäperhepäivähoidon vuosikustannukset lasta¹ kohden 2013 sekä niiden muutos vuodesta 2012</vt:lpstr>
      <vt:lpstr>Kunnallisessa perhepäivähoidossa olevien lasten osuus (%) kaikista kunnan järjestämässä ja tukemassa päivähoidossa olevista lapsista 2009 - 2013</vt:lpstr>
      <vt:lpstr>Tukea tarvitsevien lasten osuus kunnan järjestämässä ja tukemassa päivähoidossa olleista lapsista joulukuussa 2013</vt:lpstr>
      <vt:lpstr>Yksityisen hoidon tuen kunnalliset lisät joulukuussa 2013</vt:lpstr>
      <vt:lpstr>Lapsia yksityisen hoidon tuella joulukuussa 2013 sekä muutos vuodesta 2012</vt:lpstr>
      <vt:lpstr>Yksityisen hoidon tuella olleiden lasten lukumäärä  hoitomuodoittain joulukuussa 2013</vt:lpstr>
      <vt:lpstr>Yksityisen hoidon tuen vuosikustannukset lasta1) kohden, muutos vuodesta 2013 sekä kunnallisen lisän osuus kustannuksista </vt:lpstr>
      <vt:lpstr>Kotihoidon tuella olevien lasten osuus (%) päivähoitoikäisistä lapsista joulukuussa 2009 – 2013</vt:lpstr>
      <vt:lpstr>Kotihoidon tuen vuosikustannukset (€) lasta1) kohden 2013,  muutos vuodesta 2012 sekä kunnallisen lisän osuus kustannuksista </vt:lpstr>
      <vt:lpstr>Kunnalliseen kerhotoimintaan osallistuneiden lasten¹ lukumäärä vuonna 2013 sekä muutos edelliseen vuoteen</vt:lpstr>
      <vt:lpstr>Päiväkotien vuokraneliöt 2013, yhteenveto</vt:lpstr>
    </vt:vector>
  </TitlesOfParts>
  <Company>TUPA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Kuuden suurimman kaupungin lasten päivähoidon palvelujen ja kustannusten vertailu 2006</dc:title>
  <dc:creator>Aila Kumpulainen</dc:creator>
  <cp:lastModifiedBy>Kolehmainen Riitta</cp:lastModifiedBy>
  <cp:revision>1085</cp:revision>
  <cp:lastPrinted>2013-04-11T07:25:53Z</cp:lastPrinted>
  <dcterms:created xsi:type="dcterms:W3CDTF">2010-06-23T21:52:57Z</dcterms:created>
  <dcterms:modified xsi:type="dcterms:W3CDTF">2014-08-27T11:17:57Z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Asiakirja</vt:lpwstr>
  </property>
  <property fmtid="{D5CDD505-2E9C-101B-9397-08002B2CF9AE}" pid="3" name="ContentTypeId">
    <vt:lpwstr>0x010100909DC8B6AE760A448B9607550332AFF8</vt:lpwstr>
  </property>
</Properties>
</file>