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11"/>
  </p:handoutMasterIdLst>
  <p:sldIdLst>
    <p:sldId id="291" r:id="rId4"/>
    <p:sldId id="269" r:id="rId5"/>
    <p:sldId id="288" r:id="rId6"/>
    <p:sldId id="290" r:id="rId7"/>
    <p:sldId id="292" r:id="rId8"/>
    <p:sldId id="289" r:id="rId9"/>
    <p:sldId id="287" r:id="rId10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737" autoAdjust="0"/>
  </p:normalViewPr>
  <p:slideViewPr>
    <p:cSldViewPr snapToGrid="0" snapToObjects="1">
      <p:cViewPr varScale="1">
        <p:scale>
          <a:sx n="37" d="100"/>
          <a:sy n="37" d="100"/>
        </p:scale>
        <p:origin x="121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5/17/2018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Lukiokoulutuksen palvelualue /huhtikuu 2018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Kuukausiraportti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Lukiokoulutus huhtikuu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Toimintamenojen/-tulojen tai nettomenojen poikkeamat</a:t>
            </a:r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87255"/>
              </p:ext>
            </p:extLst>
          </p:nvPr>
        </p:nvGraphicFramePr>
        <p:xfrm>
          <a:off x="884912" y="1167310"/>
          <a:ext cx="6734174" cy="2336441"/>
        </p:xfrm>
        <a:graphic>
          <a:graphicData uri="http://schemas.openxmlformats.org/drawingml/2006/table">
            <a:tbl>
              <a:tblPr/>
              <a:tblGrid>
                <a:gridCol w="762710"/>
                <a:gridCol w="746433"/>
                <a:gridCol w="746433"/>
                <a:gridCol w="746433"/>
                <a:gridCol w="746433"/>
                <a:gridCol w="746433"/>
                <a:gridCol w="746433"/>
                <a:gridCol w="746433"/>
                <a:gridCol w="746433"/>
              </a:tblGrid>
              <a:tr h="125916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1000LALUKIOT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591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Lukiokoulutuksen pal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21785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4./2018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1 - 4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1 - 4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995" marR="6995" marT="699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23 688,96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23 688,96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2 168,90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7 638,11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7 595,24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-1 228,07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-1 228,07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-120,31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-588,39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-415,02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-105,27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-105,27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-16,28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-16,39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-608,00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-608,00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-23,92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-135,08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-104,47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-485,00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-485,00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-89,75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-431,31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-291,79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-28,80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-28,80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122,4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-0,45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24 917,03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24 917,03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2 289,21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8 226,50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8 010,26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15 570,03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92,08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15 662,11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1 367,68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5 332,24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5 337,84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3 610,42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3 610,42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475,09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1 055,06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1 085,08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342,22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342,22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101,86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79,73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Avustukset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3,90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59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3944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5 390,47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-92,08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5 298,39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418,84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1 737,34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1 507,61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6995" marR="6995" marT="699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Nousseisiin henkilöstökuluihin ovat vaikuttaneet työehtosopimusten mukaiset palkankorotukset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/>
              <a:t>Olennaiset toiminnalliset ja talouden muutokset edelliseen vuoteen verrattuna</a:t>
            </a:r>
          </a:p>
        </p:txBody>
      </p:sp>
    </p:spTree>
    <p:extLst>
      <p:ext uri="{BB962C8B-B14F-4D97-AF65-F5344CB8AC3E}">
        <p14:creationId xmlns:p14="http://schemas.microsoft.com/office/powerpoint/2010/main" val="2286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28" y="504000"/>
            <a:ext cx="8376040" cy="1257123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400" dirty="0"/>
              <a:t>Selvitys </a:t>
            </a:r>
            <a:r>
              <a:rPr lang="fi-FI" sz="2400" dirty="0" smtClean="0"/>
              <a:t>talousarvion taloudellisten tavoitteiden toteutumisesta </a:t>
            </a:r>
            <a:r>
              <a:rPr lang="fi-FI" sz="2400" dirty="0"/>
              <a:t>ja merkittävimmistä poikkeamista tulosalueittain/palvelualueittain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Huolimatta nousseista henkilöstökuluista lukiokoulutus on edelleen pysynyt talousarviossaan.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Toiminta on jatkunut operatiivisten tavoitteiden mukaisesti.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000" dirty="0" smtClean="0"/>
              <a:t>Kokonaisarvio operatiivisiin sopimuksiin sisältyvien toiminnallisten tavoitteiden toteutumisesta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10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Työvoiman käyttö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71050"/>
              </p:ext>
            </p:extLst>
          </p:nvPr>
        </p:nvGraphicFramePr>
        <p:xfrm>
          <a:off x="2598420" y="2225038"/>
          <a:ext cx="3707130" cy="228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3524"/>
                <a:gridCol w="651803"/>
                <a:gridCol w="651803"/>
              </a:tblGrid>
              <a:tr h="211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Sivistystoimiala: Lukio-opetus</a:t>
                      </a:r>
                      <a:endParaRPr lang="fi-FI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61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Tammikuu - Helmikuu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effectLst/>
                        </a:rPr>
                        <a:t>2017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u="none" strike="noStrike">
                          <a:effectLst/>
                        </a:rPr>
                        <a:t>2018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Työvoiman käyttö / htv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247,3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275,0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Vakituisten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77,3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72,2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Avoimen vakanssin hoitajien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Sijaisten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3,9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5,2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Tilapäisten määräaikaisten osuus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18,4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Sairauspoissaolot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1,3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1,8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Tapaturmapoissaolot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0,00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0,00 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Työpanos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240,1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265,0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Työpanoksen osuus työvoimasta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97,1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96,4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52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Sijaistus %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60,2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67,9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452</TotalTime>
  <Words>357</Words>
  <Application>Microsoft Office PowerPoint</Application>
  <PresentationFormat>Näytössä katseltava diaesitys (4:3)</PresentationFormat>
  <Paragraphs>204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Kuukausiraportti</vt:lpstr>
      <vt:lpstr>Lukiokoulutus huhtikuu 2018</vt:lpstr>
      <vt:lpstr>Olennaiset toiminnalliset ja talouden muutokset edelliseen vuoteen verrattuna</vt:lpstr>
      <vt:lpstr>Selvitys talousarvion taloudellisten tavoitteiden toteutumisesta ja merkittävimmistä poikkeamista tulosalueittain/palvelualueittain</vt:lpstr>
      <vt:lpstr>Kokonaisarvio operatiivisiin sopimuksiin sisältyvien toiminnallisten tavoitteiden toteutumisesta</vt:lpstr>
      <vt:lpstr>Työvoiman käyttö</vt:lpstr>
      <vt:lpstr>Kiitos!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Laine Kirsi</cp:lastModifiedBy>
  <cp:revision>30</cp:revision>
  <cp:lastPrinted>2017-03-07T08:41:44Z</cp:lastPrinted>
  <dcterms:created xsi:type="dcterms:W3CDTF">2016-01-18T08:27:41Z</dcterms:created>
  <dcterms:modified xsi:type="dcterms:W3CDTF">2018-05-17T07:08:26Z</dcterms:modified>
</cp:coreProperties>
</file>