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7"/>
    <p:sldMasterId id="2147483653" r:id="rId8"/>
    <p:sldMasterId id="2147483676" r:id="rId9"/>
  </p:sldMasterIdLst>
  <p:handoutMasterIdLst>
    <p:handoutMasterId r:id="rId21"/>
  </p:handoutMasterIdLst>
  <p:sldIdLst>
    <p:sldId id="257" r:id="rId10"/>
    <p:sldId id="269" r:id="rId11"/>
    <p:sldId id="306" r:id="rId12"/>
    <p:sldId id="305" r:id="rId13"/>
    <p:sldId id="289" r:id="rId14"/>
    <p:sldId id="297" r:id="rId15"/>
    <p:sldId id="298" r:id="rId16"/>
    <p:sldId id="290" r:id="rId17"/>
    <p:sldId id="307" r:id="rId18"/>
    <p:sldId id="304" r:id="rId19"/>
    <p:sldId id="28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10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2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3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11/9/2017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/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/>
            <a:srcRect/>
            <a:stretch>
              <a:fillRect b="-4206"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/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" t="1030" r="833" b="7034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51" b="6973"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48344" b="-30062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/>
            <a:srcRect/>
            <a:stretch>
              <a:fillRect t="-72205" b="-4091"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Tuomas Koskiniemi 8.11.2017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2415118"/>
          </a:xfrm>
        </p:spPr>
        <p:txBody>
          <a:bodyPr/>
          <a:lstStyle/>
          <a:p>
            <a:r>
              <a:rPr lang="fi-FI" dirty="0" smtClean="0"/>
              <a:t>Skanssin monitoimitalon tarveselvitys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Tarveselvitys lautakuntakierrokselle 12/2017</a:t>
            </a:r>
          </a:p>
          <a:p>
            <a:r>
              <a:rPr lang="fi-FI" smtClean="0"/>
              <a:t>KH alkuvuosi </a:t>
            </a:r>
            <a:r>
              <a:rPr lang="fi-FI" dirty="0" smtClean="0"/>
              <a:t>2018</a:t>
            </a:r>
          </a:p>
          <a:p>
            <a:r>
              <a:rPr lang="fi-FI" dirty="0" smtClean="0"/>
              <a:t>Kaavoitus noin 1 vuosi (2018) – </a:t>
            </a:r>
            <a:r>
              <a:rPr lang="fi-FI" sz="1200" dirty="0" smtClean="0"/>
              <a:t>varaus mahd. viivästyksiä varten</a:t>
            </a:r>
          </a:p>
          <a:p>
            <a:r>
              <a:rPr lang="fi-FI" dirty="0" smtClean="0"/>
              <a:t>Hankesuunnitelma 2018</a:t>
            </a:r>
          </a:p>
          <a:p>
            <a:r>
              <a:rPr lang="fi-FI" dirty="0" smtClean="0"/>
              <a:t>1. vaiheen päiväkoti 2019</a:t>
            </a:r>
          </a:p>
          <a:p>
            <a:r>
              <a:rPr lang="fi-FI" dirty="0" smtClean="0"/>
              <a:t>Allianssikehitysvaihe 2019-2020</a:t>
            </a:r>
          </a:p>
          <a:p>
            <a:r>
              <a:rPr lang="fi-FI" dirty="0" smtClean="0"/>
              <a:t>Monitoimitalon toteutus 2021-2023.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Aikataulu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88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938867" cy="4057915"/>
          </a:xfrm>
        </p:spPr>
        <p:txBody>
          <a:bodyPr/>
          <a:lstStyle/>
          <a:p>
            <a:r>
              <a:rPr lang="fi-FI" dirty="0" smtClean="0"/>
              <a:t>Itä-Skanssin </a:t>
            </a:r>
            <a:r>
              <a:rPr lang="fi-FI" dirty="0"/>
              <a:t>ja Skanssin K</a:t>
            </a:r>
            <a:r>
              <a:rPr lang="fi-FI" dirty="0" smtClean="0"/>
              <a:t>eskuspuiston kaavoitus on käynnissä</a:t>
            </a:r>
          </a:p>
          <a:p>
            <a:r>
              <a:rPr lang="fi-FI" dirty="0" smtClean="0"/>
              <a:t>Alueelle </a:t>
            </a:r>
            <a:r>
              <a:rPr lang="fi-FI" dirty="0"/>
              <a:t>tarvitaan kaupungin palveluja, joista on jo vuonna 2013 laadittu tarveselvitys. </a:t>
            </a:r>
            <a:endParaRPr lang="fi-FI" dirty="0" smtClean="0"/>
          </a:p>
          <a:p>
            <a:pPr lvl="1"/>
            <a:r>
              <a:rPr lang="fi-FI" dirty="0" smtClean="0"/>
              <a:t>Tarveselvityksessä </a:t>
            </a:r>
            <a:r>
              <a:rPr lang="fi-FI" dirty="0"/>
              <a:t>arvioitiin, että vaiheittain toteutettuna alueelle tarvitaan kaksi koulua ja jopa neljä päiväkotia, vapaa-aikatoimialan palveluiden osalta ennustettiin tarvetta kirjasto- ja nuorisotilalle sekä liikuntatiloille. </a:t>
            </a:r>
            <a:endParaRPr lang="fi-FI" dirty="0" smtClean="0"/>
          </a:p>
          <a:p>
            <a:pPr lvl="1"/>
            <a:r>
              <a:rPr lang="fi-FI" dirty="0" smtClean="0"/>
              <a:t>Vuoden </a:t>
            </a:r>
            <a:r>
              <a:rPr lang="fi-FI" dirty="0"/>
              <a:t>2013 jälkeen on niin strategiaa kuin kaavallisia suunnitelmia tarkennettu ja väestöennusteita päivitetty, joten myös tarveselvitys on päivitettävä. </a:t>
            </a:r>
          </a:p>
          <a:p>
            <a:r>
              <a:rPr lang="fi-FI" dirty="0"/>
              <a:t>Turun kaupungin vuoden 2017 talousarviossa oli mukana kaupunginhallituksen talousarviolausekkeena, että ”Tehdään vuoden 2017 aikana tarveselvitys Skanssin monitoimitalosta”. 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Lähtökohta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275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72" y="1117510"/>
            <a:ext cx="8740359" cy="4628197"/>
          </a:xfrm>
          <a:prstGeom prst="rect">
            <a:avLst/>
          </a:prstGeom>
        </p:spPr>
      </p:pic>
      <p:sp>
        <p:nvSpPr>
          <p:cNvPr id="5" name="Tekstiruutu 13"/>
          <p:cNvSpPr txBox="1"/>
          <p:nvPr/>
        </p:nvSpPr>
        <p:spPr>
          <a:xfrm>
            <a:off x="3357350" y="4462818"/>
            <a:ext cx="1387740" cy="55955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i-FI" sz="1400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Skanssin</a:t>
            </a:r>
          </a:p>
          <a:p>
            <a:pPr>
              <a:spcAft>
                <a:spcPts val="0"/>
              </a:spcAft>
            </a:pPr>
            <a:r>
              <a:rPr lang="fi-FI" sz="1400" dirty="0" smtClean="0">
                <a:effectLst/>
                <a:ea typeface="Arial" panose="020B0604020202020204" pitchFamily="34" charset="0"/>
                <a:cs typeface="Arial" panose="020B0604020202020204" pitchFamily="34" charset="0"/>
              </a:rPr>
              <a:t>Keskuspuisto</a:t>
            </a:r>
            <a:endParaRPr lang="fi-FI" sz="14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kstiruutu 12"/>
          <p:cNvSpPr txBox="1"/>
          <p:nvPr/>
        </p:nvSpPr>
        <p:spPr>
          <a:xfrm>
            <a:off x="4889782" y="3261701"/>
            <a:ext cx="1033345" cy="67220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fi-FI" sz="1400" dirty="0">
                <a:effectLst/>
                <a:ea typeface="Arial" panose="020B0604020202020204" pitchFamily="34" charset="0"/>
                <a:cs typeface="Arial" panose="020B0604020202020204" pitchFamily="34" charset="0"/>
              </a:rPr>
              <a:t>Itä-Skanssi</a:t>
            </a:r>
            <a:endParaRPr lang="fi-FI" sz="2400" dirty="0">
              <a:effectLst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28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875" y="354841"/>
            <a:ext cx="4503954" cy="5605639"/>
          </a:xfrm>
          <a:prstGeom prst="rect">
            <a:avLst/>
          </a:prstGeom>
        </p:spPr>
      </p:pic>
      <p:sp>
        <p:nvSpPr>
          <p:cNvPr id="5" name="Ellipsi 4"/>
          <p:cNvSpPr/>
          <p:nvPr/>
        </p:nvSpPr>
        <p:spPr>
          <a:xfrm>
            <a:off x="4564082" y="2975209"/>
            <a:ext cx="832513" cy="7915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2811439" y="5929953"/>
            <a:ext cx="5841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 smtClean="0"/>
              <a:t>Ote </a:t>
            </a:r>
            <a:r>
              <a:rPr lang="fi-FI" i="1" dirty="0"/>
              <a:t>Skanssin yleissuunnitelmasta. Skanssin koululle osoitettu sijainti on merkitty punaisella </a:t>
            </a:r>
            <a:r>
              <a:rPr lang="fi-FI" i="1" dirty="0" smtClean="0"/>
              <a:t>ympyrällä.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011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Skanssi on uusi kehittyvä kaupunginosa. Se </a:t>
            </a:r>
            <a:r>
              <a:rPr lang="fi-FI" dirty="0"/>
              <a:t>on nimetty kaupungin strategiseksi hankkeeksi (</a:t>
            </a:r>
            <a:r>
              <a:rPr lang="fi-FI" dirty="0" err="1"/>
              <a:t>Kh</a:t>
            </a:r>
            <a:r>
              <a:rPr lang="fi-FI" dirty="0"/>
              <a:t> 5.11.2012 § 509):</a:t>
            </a:r>
          </a:p>
          <a:p>
            <a:r>
              <a:rPr lang="fi-FI" dirty="0"/>
              <a:t>Tavoitteena on suunnitella ja toteuttaa vetovoimainen kestävän kehityksen periaattein toimiva monipuolinen asuinalue tarvittavine palveluineen, erityisesti </a:t>
            </a:r>
            <a:r>
              <a:rPr lang="fi-FI" dirty="0" smtClean="0"/>
              <a:t>koulu ja päiväkoti. </a:t>
            </a:r>
          </a:p>
          <a:p>
            <a:r>
              <a:rPr lang="fi-FI" dirty="0" smtClean="0"/>
              <a:t>Kaavoitus käynnissä; Itä-Skanssin kaava ja Skanssin keskuspuiston kaava</a:t>
            </a:r>
          </a:p>
          <a:p>
            <a:pPr lvl="1"/>
            <a:r>
              <a:rPr lang="fi-FI" dirty="0" smtClean="0"/>
              <a:t>Monitoimitalo Itä-Skanssin alueelle</a:t>
            </a:r>
          </a:p>
          <a:p>
            <a:pPr lvl="1"/>
            <a:r>
              <a:rPr lang="fi-FI" dirty="0" smtClean="0"/>
              <a:t>Keskuspuiston kaava-alueella huomioitu liikunta- ja ulkoilumahdollisuudet</a:t>
            </a:r>
          </a:p>
          <a:p>
            <a:r>
              <a:rPr lang="fi-FI" dirty="0" smtClean="0"/>
              <a:t>Tavoitteena noin 7 000 – 8 000 uutta asukasta</a:t>
            </a:r>
          </a:p>
          <a:p>
            <a:pPr lvl="1"/>
            <a:endParaRPr lang="fi-FI" dirty="0" smtClean="0"/>
          </a:p>
          <a:p>
            <a:pPr marL="360000" lvl="1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Nykytilanne alueella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0254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439365"/>
            <a:ext cx="6734175" cy="4592945"/>
          </a:xfrm>
        </p:spPr>
        <p:txBody>
          <a:bodyPr/>
          <a:lstStyle/>
          <a:p>
            <a:r>
              <a:rPr lang="fi-FI" dirty="0" smtClean="0"/>
              <a:t>Alueella sijaitseva Vasaramäen </a:t>
            </a:r>
            <a:r>
              <a:rPr lang="fi-FI" dirty="0"/>
              <a:t>yhtenäiskoulu toimii </a:t>
            </a:r>
            <a:r>
              <a:rPr lang="fi-FI" dirty="0" smtClean="0"/>
              <a:t>tällä hetkellä kahdessa </a:t>
            </a:r>
            <a:r>
              <a:rPr lang="fi-FI" dirty="0"/>
              <a:t>osoitteessa:</a:t>
            </a:r>
          </a:p>
          <a:p>
            <a:pPr lvl="1"/>
            <a:r>
              <a:rPr lang="fi-FI" dirty="0" smtClean="0"/>
              <a:t>Lehmustien </a:t>
            </a:r>
            <a:r>
              <a:rPr lang="fi-FI" dirty="0"/>
              <a:t>yksikkö, Lehmustie 7, luokat 1. – 6.</a:t>
            </a:r>
          </a:p>
          <a:p>
            <a:pPr lvl="1"/>
            <a:r>
              <a:rPr lang="fi-FI" dirty="0"/>
              <a:t>Syreenikujan yksikkö, Syreenikuja 1, luokat 7. </a:t>
            </a:r>
            <a:r>
              <a:rPr lang="fi-FI" dirty="0" smtClean="0"/>
              <a:t>- 9</a:t>
            </a:r>
            <a:r>
              <a:rPr lang="fi-FI" dirty="0"/>
              <a:t>. ja </a:t>
            </a:r>
            <a:r>
              <a:rPr lang="fi-FI" dirty="0" smtClean="0"/>
              <a:t>VALMO</a:t>
            </a:r>
          </a:p>
          <a:p>
            <a:r>
              <a:rPr lang="fi-FI" dirty="0" smtClean="0"/>
              <a:t>Monitoimitalohankkeen myötä yläkoulu on tarkoitus siirtää Skanssiin, alakoulun jäädessä Lehmustielle. </a:t>
            </a:r>
          </a:p>
          <a:p>
            <a:r>
              <a:rPr lang="fi-FI" dirty="0" smtClean="0"/>
              <a:t>Lähtökohtaisesti </a:t>
            </a:r>
            <a:r>
              <a:rPr lang="fi-FI" dirty="0"/>
              <a:t>Skanssin monitoimitalo on uuden alueen palvelutarpeisiin vastaava tilahanke, joka ei </a:t>
            </a:r>
            <a:r>
              <a:rPr lang="fi-FI" dirty="0" smtClean="0"/>
              <a:t>Syreenikujaa lukuun ottamatta korvaa </a:t>
            </a:r>
            <a:r>
              <a:rPr lang="fi-FI" dirty="0"/>
              <a:t>mitään olemassa olevia tiloja. </a:t>
            </a:r>
          </a:p>
          <a:p>
            <a:r>
              <a:rPr lang="fi-FI" dirty="0" smtClean="0"/>
              <a:t>Syreenikujan kiinteistö kehitetään muuhun käyttöön (tontin kaavoitus </a:t>
            </a:r>
            <a:r>
              <a:rPr lang="fi-FI" dirty="0" err="1" smtClean="0"/>
              <a:t>asuinkäyttöön</a:t>
            </a:r>
            <a:r>
              <a:rPr lang="fi-FI" dirty="0" smtClean="0"/>
              <a:t>). </a:t>
            </a:r>
          </a:p>
          <a:p>
            <a:pPr marL="360000" lvl="1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151571"/>
            <a:ext cx="7412952" cy="998538"/>
          </a:xfrm>
        </p:spPr>
        <p:txBody>
          <a:bodyPr/>
          <a:lstStyle/>
          <a:p>
            <a:r>
              <a:rPr lang="fi-FI" dirty="0" smtClean="0"/>
              <a:t>Nykytilanne alueella / koulut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0607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444573" y="1575843"/>
            <a:ext cx="4495918" cy="4702127"/>
          </a:xfrm>
        </p:spPr>
        <p:txBody>
          <a:bodyPr/>
          <a:lstStyle/>
          <a:p>
            <a:r>
              <a:rPr lang="fi-FI" sz="1700" dirty="0" smtClean="0"/>
              <a:t>Skanssin </a:t>
            </a:r>
            <a:r>
              <a:rPr lang="fi-FI" sz="1700" dirty="0"/>
              <a:t>alueella ei toimi tällä hetkellä päiväkotia, joten tuleva päiväkoti ei korvaa </a:t>
            </a:r>
            <a:r>
              <a:rPr lang="fi-FI" sz="1700" dirty="0" smtClean="0"/>
              <a:t>mitään </a:t>
            </a:r>
            <a:r>
              <a:rPr lang="fi-FI" sz="1700" dirty="0"/>
              <a:t>nykyistä toimitilaa.</a:t>
            </a:r>
          </a:p>
          <a:p>
            <a:r>
              <a:rPr lang="fi-FI" sz="1700" dirty="0" smtClean="0"/>
              <a:t>Skanssin </a:t>
            </a:r>
            <a:r>
              <a:rPr lang="fi-FI" sz="1700" dirty="0"/>
              <a:t>alue kuuluu Haritun pienalueeseen, missä toimii tällä hetkellä kaksi </a:t>
            </a:r>
            <a:r>
              <a:rPr lang="fi-FI" sz="1700" dirty="0" smtClean="0"/>
              <a:t>kunnallista </a:t>
            </a:r>
            <a:r>
              <a:rPr lang="fi-FI" sz="1700" dirty="0"/>
              <a:t>päivähoitoyksikköä</a:t>
            </a:r>
            <a:r>
              <a:rPr lang="fi-FI" sz="1700" dirty="0" smtClean="0"/>
              <a:t>. Näissä ei ole kapasiteettia uuden asukasmäärän tarpeisiin.</a:t>
            </a:r>
          </a:p>
          <a:p>
            <a:r>
              <a:rPr lang="fi-FI" sz="1700" b="1" dirty="0" smtClean="0"/>
              <a:t>Alueelle tarvittaisiin pieni päiväkoti jo nyt</a:t>
            </a:r>
          </a:p>
          <a:p>
            <a:pPr lvl="1"/>
            <a:r>
              <a:rPr lang="fi-FI" sz="1700" dirty="0" smtClean="0"/>
              <a:t>Tarve 4 ryhmän tiloille, noin 1.000 m2</a:t>
            </a:r>
          </a:p>
          <a:p>
            <a:pPr lvl="1"/>
            <a:r>
              <a:rPr lang="fi-FI" sz="1700" dirty="0" smtClean="0"/>
              <a:t>Sopiva paikka olisi ns. Vallikadun jo rakentumaan lähteneellä kaava-alueella.</a:t>
            </a:r>
            <a:endParaRPr lang="fi-FI" sz="1700" dirty="0"/>
          </a:p>
          <a:p>
            <a:endParaRPr lang="fi-FI" dirty="0"/>
          </a:p>
          <a:p>
            <a:endParaRPr lang="fi-FI" dirty="0" smtClean="0"/>
          </a:p>
          <a:p>
            <a:pPr marL="360000" lvl="1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151571"/>
            <a:ext cx="7412952" cy="998538"/>
          </a:xfrm>
        </p:spPr>
        <p:txBody>
          <a:bodyPr/>
          <a:lstStyle/>
          <a:p>
            <a:r>
              <a:rPr lang="fi-FI" dirty="0" smtClean="0"/>
              <a:t>Nykytilanne alueella / päiväkoti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10" y="1492353"/>
            <a:ext cx="3615241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754757" y="1327114"/>
            <a:ext cx="6734175" cy="4759787"/>
          </a:xfrm>
        </p:spPr>
        <p:txBody>
          <a:bodyPr/>
          <a:lstStyle/>
          <a:p>
            <a:r>
              <a:rPr lang="fi-FI" dirty="0" smtClean="0"/>
              <a:t>Yhtenäiskoulu, 800 oppilasta</a:t>
            </a:r>
          </a:p>
          <a:p>
            <a:pPr lvl="1"/>
            <a:r>
              <a:rPr lang="fi-FI" dirty="0" smtClean="0"/>
              <a:t>2 sarjainen alakoulu (noin 280 oppilasta)</a:t>
            </a:r>
          </a:p>
          <a:p>
            <a:pPr lvl="1"/>
            <a:r>
              <a:rPr lang="fi-FI" dirty="0" smtClean="0"/>
              <a:t>7 sarjainen yläkoulu (</a:t>
            </a:r>
            <a:r>
              <a:rPr lang="fi-FI" dirty="0"/>
              <a:t>noin 520 oppilasta), </a:t>
            </a:r>
            <a:r>
              <a:rPr lang="fi-FI" dirty="0" smtClean="0"/>
              <a:t>jos </a:t>
            </a:r>
            <a:r>
              <a:rPr lang="fi-FI" smtClean="0"/>
              <a:t>5 sarjaa </a:t>
            </a:r>
            <a:r>
              <a:rPr lang="fi-FI" dirty="0" smtClean="0"/>
              <a:t>Vasaramäestä</a:t>
            </a:r>
          </a:p>
          <a:p>
            <a:pPr lvl="1"/>
            <a:r>
              <a:rPr lang="fi-FI" dirty="0" smtClean="0"/>
              <a:t>Aamu- ja iltapäivätoiminta, noin 60-70 lasta</a:t>
            </a:r>
          </a:p>
          <a:p>
            <a:r>
              <a:rPr lang="fi-FI" dirty="0" smtClean="0"/>
              <a:t>Koulun liikuntatilat (liikuntapainotteinen koulu)</a:t>
            </a:r>
          </a:p>
          <a:p>
            <a:pPr lvl="1"/>
            <a:r>
              <a:rPr lang="fi-FI" dirty="0" smtClean="0"/>
              <a:t>3 osaan jaettava liikuntasali</a:t>
            </a:r>
          </a:p>
          <a:p>
            <a:pPr lvl="1"/>
            <a:r>
              <a:rPr lang="fi-FI" dirty="0" smtClean="0"/>
              <a:t>2 peilisalia</a:t>
            </a:r>
          </a:p>
          <a:p>
            <a:r>
              <a:rPr lang="fi-FI" dirty="0" smtClean="0"/>
              <a:t>Päiväkoti, 192 paikkaa</a:t>
            </a:r>
          </a:p>
          <a:p>
            <a:pPr lvl="1"/>
            <a:r>
              <a:rPr lang="fi-FI" dirty="0" smtClean="0"/>
              <a:t>8 ryhmää, joista 1 ulkoryhmä</a:t>
            </a:r>
          </a:p>
          <a:p>
            <a:r>
              <a:rPr lang="fi-FI" dirty="0" smtClean="0"/>
              <a:t>Kirjasto- ja nuorisotila </a:t>
            </a:r>
          </a:p>
          <a:p>
            <a:r>
              <a:rPr lang="fi-FI" dirty="0" smtClean="0"/>
              <a:t>Kouluterveydenhuolto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266725" y="7144"/>
            <a:ext cx="8774244" cy="998538"/>
          </a:xfrm>
        </p:spPr>
        <p:txBody>
          <a:bodyPr/>
          <a:lstStyle/>
          <a:p>
            <a:r>
              <a:rPr lang="fi-FI" dirty="0" smtClean="0"/>
              <a:t>Tarve / monitoimitaloon sijoittuvat toiminnot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081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>
          <a:xfrm>
            <a:off x="1563688" y="1448289"/>
            <a:ext cx="6734175" cy="4279047"/>
          </a:xfrm>
        </p:spPr>
        <p:txBody>
          <a:bodyPr/>
          <a:lstStyle/>
          <a:p>
            <a:r>
              <a:rPr lang="fi-FI" dirty="0" smtClean="0"/>
              <a:t>Hankkeen laajuus samansuuntainen kuin Syvälahdessa (noin 800 oppilasta, suuri päiväkoti ja mahdolliset muut toiminnot)</a:t>
            </a:r>
          </a:p>
          <a:p>
            <a:r>
              <a:rPr lang="fi-FI" dirty="0" smtClean="0"/>
              <a:t>Vapaa-aikatoimiala harkitsee vielä millä laajuudella sen on tarkoituksenmukaista olla hankkeessa mukana (kirjasto- </a:t>
            </a:r>
            <a:r>
              <a:rPr lang="fi-FI" dirty="0"/>
              <a:t>ja </a:t>
            </a:r>
            <a:r>
              <a:rPr lang="fi-FI" dirty="0" smtClean="0"/>
              <a:t>nuorisotila)</a:t>
            </a:r>
          </a:p>
          <a:p>
            <a:r>
              <a:rPr lang="fi-FI" dirty="0" smtClean="0"/>
              <a:t>Hyvinvointitoimialalla on tarve kouluterveydenhuoltotiloille. Keskusteluissa olleiden neuvola ja terveysasematilojen liittäminen hankkeeseen </a:t>
            </a:r>
            <a:r>
              <a:rPr lang="fi-FI" dirty="0" err="1" smtClean="0"/>
              <a:t>Sote</a:t>
            </a:r>
            <a:r>
              <a:rPr lang="fi-FI" dirty="0" smtClean="0"/>
              <a:t>-uudistuksen ja siitä aiheutuvasta epävarmuudesta johtuen ei ole mielekästä</a:t>
            </a:r>
          </a:p>
          <a:p>
            <a:pPr marL="0" indent="0">
              <a:buNone/>
            </a:pPr>
            <a:r>
              <a:rPr lang="fi-FI" dirty="0" smtClean="0"/>
              <a:t>Muuta</a:t>
            </a:r>
          </a:p>
          <a:p>
            <a:r>
              <a:rPr lang="fi-FI" dirty="0" smtClean="0"/>
              <a:t>Rakennuskustannukset </a:t>
            </a:r>
            <a:r>
              <a:rPr lang="fi-FI" dirty="0"/>
              <a:t>nousseet </a:t>
            </a:r>
            <a:r>
              <a:rPr lang="fi-FI" dirty="0" smtClean="0"/>
              <a:t>viimeisen kahden vuoden aikana </a:t>
            </a:r>
            <a:r>
              <a:rPr lang="fi-FI" dirty="0"/>
              <a:t>13 </a:t>
            </a:r>
            <a:r>
              <a:rPr lang="fi-FI" dirty="0" smtClean="0"/>
              <a:t>%, mikä vaikuttaa hankkeen hintaan merkittävästi</a:t>
            </a:r>
            <a:endParaRPr lang="fi-FI" dirty="0"/>
          </a:p>
          <a:p>
            <a:r>
              <a:rPr lang="fi-FI" dirty="0"/>
              <a:t>Hinta-arvio hankkeen laajuudesta ja sisällöistä riippuen noin 30-40 M€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884911" y="154720"/>
            <a:ext cx="7412952" cy="998538"/>
          </a:xfrm>
        </p:spPr>
        <p:txBody>
          <a:bodyPr/>
          <a:lstStyle/>
          <a:p>
            <a:r>
              <a:rPr lang="fi-FI" dirty="0" smtClean="0"/>
              <a:t>Sijoittuvat toiminnot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6769885"/>
      </p:ext>
    </p:extLst>
  </p:cSld>
  <p:clrMapOvr>
    <a:masterClrMapping/>
  </p:clrMapOvr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rkuDoTku_Publicity xmlns="http://schemas.microsoft.com/sharepoint/v3">Julkinen</TurkuDoTku_Publicity>
    <TurkuDoTku_Description xmlns="http://schemas.microsoft.com/sharepoint/v3" xsi:nil="true"/>
    <_dlc_DocId xmlns="b7caa62b-7ad8-4ac0-91e3-d215c04b2f01">TRKUKONSERNI-525-49</_dlc_DocId>
    <_dlc_DocIdUrl xmlns="b7caa62b-7ad8-4ac0-91e3-d215c04b2f01">
      <Url>http://dotku.adturku.fi/konserni/strategia/ohjaus/hanke/_layouts/DocIdRedir.aspx?ID=TRKUKONSERNI-525-49</Url>
      <Description>TRKUKONSERNI-525-49</Description>
    </_dlc_DocIdUrl>
    <TurkuDoTku_Tex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Muistiinpano</TermName>
          <TermId xmlns="http://schemas.microsoft.com/office/infopath/2007/PartnerControls">682ed8b5-be70-4404-a443-d5e63aeb3f14</TermId>
        </TermInfo>
      </Terms>
    </TurkuDoTku_TextType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ksti DoTku" ma:contentTypeID="0x010100B231D0CFD3F64B10A09B2DADA4F4A7A100DA11049554524495929F60A7935A8634003B4B44797CE2444B9C544475A11B31F2" ma:contentTypeVersion="33" ma:contentTypeDescription="Luo uusi asiakirja." ma:contentTypeScope="" ma:versionID="a0502283a077f9ac4f806bfef62ab10b">
  <xsd:schema xmlns:xsd="http://www.w3.org/2001/XMLSchema" xmlns:xs="http://www.w3.org/2001/XMLSchema" xmlns:p="http://schemas.microsoft.com/office/2006/metadata/properties" xmlns:ns1="http://schemas.microsoft.com/sharepoint/v3" xmlns:ns2="b7caa62b-7ad8-4ac0-91e3-d215c04b2f01" targetNamespace="http://schemas.microsoft.com/office/2006/metadata/properties" ma:root="true" ma:fieldsID="39ffb5205cf4cadc7f000ef1fc7ab094" ns1:_="" ns2:_="">
    <xsd:import namespace="http://schemas.microsoft.com/sharepoint/v3"/>
    <xsd:import namespace="b7caa62b-7ad8-4ac0-91e3-d215c04b2f01"/>
    <xsd:element name="properties">
      <xsd:complexType>
        <xsd:sequence>
          <xsd:element name="documentManagement">
            <xsd:complexType>
              <xsd:all>
                <xsd:element ref="ns1:TurkuDoTku_Description" minOccurs="0"/>
                <xsd:element ref="ns1:TurkuDoTku_Publicity"/>
                <xsd:element ref="ns1:TurkuDoTku_TextTypeTaxHTField0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urkuDoTku_Description" ma:index="8" nillable="true" ma:displayName="Kuvaus" ma:internalName="TurkuDoTku_Description">
      <xsd:simpleType>
        <xsd:restriction base="dms:Note">
          <xsd:maxLength value="255"/>
        </xsd:restriction>
      </xsd:simpleType>
    </xsd:element>
    <xsd:element name="TurkuDoTku_Publicity" ma:index="9" ma:displayName="Julkisuus" ma:default="Julkinen" ma:format="Dropdown" ma:internalName="TurkuDoTku_Publicity">
      <xsd:simpleType>
        <xsd:restriction base="dms:Choice">
          <xsd:enumeration value="Julkinen"/>
          <xsd:enumeration value="Salassa pidettävä"/>
        </xsd:restriction>
      </xsd:simpleType>
    </xsd:element>
    <xsd:element name="TurkuDoTku_TextTypeTaxHTField0" ma:index="12" ma:taxonomy="true" ma:internalName="TurkuDoTku_TextTypeTaxHTField0" ma:taxonomyFieldName="TurkuDoTku_TextType" ma:displayName="Tekstin tyyppi" ma:fieldId="{d194b600-bddf-479d-aaba-ca2453199b97}" ma:sspId="6948e327-c22f-45f3-ba73-76ec8822dedd" ma:termSetId="11208e52-d581-4242-bb75-ee5be9a4985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aa62b-7ad8-4ac0-91e3-d215c04b2f01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14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6948e327-c22f-45f3-ba73-76ec8822dedd" ContentTypeId="0x010100B231D0CFD3F64B10A09B2DADA4F4A7A100DA11049554524495929F60A7935A8634" PreviousValue="false"/>
</file>

<file path=customXml/item4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92446E-681F-4752-B394-09677EDB2B47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b7caa62b-7ad8-4ac0-91e3-d215c04b2f01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323945D-B0D0-4308-91CB-5BAC7C5069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caa62b-7ad8-4ac0-91e3-d215c04b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D2A9CBF-B2D9-4C9D-8E41-116ECFEA9217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4B02CE3-7194-4C85-B3BF-B78E2CE3C08F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02B13CC7-DD8B-4828-BE7F-C5A546CC4753}">
  <ds:schemaRefs>
    <ds:schemaRef ds:uri="http://schemas.microsoft.com/sharepoint/events"/>
  </ds:schemaRefs>
</ds:datastoreItem>
</file>

<file path=customXml/itemProps6.xml><?xml version="1.0" encoding="utf-8"?>
<ds:datastoreItem xmlns:ds="http://schemas.openxmlformats.org/officeDocument/2006/customXml" ds:itemID="{1671CD2D-3B3E-4AEF-B1EE-A2F25D7FAF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472</TotalTime>
  <Words>504</Words>
  <Application>Microsoft Office PowerPoint</Application>
  <PresentationFormat>Näytössä katseltava diaesitys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Courier New</vt:lpstr>
      <vt:lpstr>Lucida Grande</vt:lpstr>
      <vt:lpstr>ヒラギノ角ゴ Pro W3</vt:lpstr>
      <vt:lpstr>Valkoinen</vt:lpstr>
      <vt:lpstr>Kuvalliset</vt:lpstr>
      <vt:lpstr>Värilliset</vt:lpstr>
      <vt:lpstr>Skanssin monitoimitalon tarveselvitys</vt:lpstr>
      <vt:lpstr>Lähtökohta</vt:lpstr>
      <vt:lpstr>PowerPoint-esitys</vt:lpstr>
      <vt:lpstr>PowerPoint-esitys</vt:lpstr>
      <vt:lpstr>Nykytilanne alueella</vt:lpstr>
      <vt:lpstr>Nykytilanne alueella / koulut</vt:lpstr>
      <vt:lpstr>Nykytilanne alueella / päiväkoti</vt:lpstr>
      <vt:lpstr>Tarve / monitoimitaloon sijoittuvat toiminnot</vt:lpstr>
      <vt:lpstr>Sijoittuvat toiminnot</vt:lpstr>
      <vt:lpstr>Aikataulu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Skanssin monitoimitalo</dc:title>
  <dc:creator>Juselius Minna</dc:creator>
  <cp:lastModifiedBy>Volosatova Lucy</cp:lastModifiedBy>
  <cp:revision>30</cp:revision>
  <dcterms:created xsi:type="dcterms:W3CDTF">2017-10-31T13:34:23Z</dcterms:created>
  <dcterms:modified xsi:type="dcterms:W3CDTF">2017-11-09T09:29:18Z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0x010100B231D0CFD3F64B10A09B2DADA4F4A7A100DA11049554524495929F60A7935A8634003B4B44797CE2444B9C544475A11B31F2</vt:lpwstr>
  </property>
  <property fmtid="{D5CDD505-2E9C-101B-9397-08002B2CF9AE}" pid="3" name="TurkuDoTku_VideoFileTypeTaxHTField0">
    <vt:lpwstr>Videokuva|82098cdd-6e57-4a24-8887-90ce7bab4a54</vt:lpwstr>
  </property>
  <property fmtid="{D5CDD505-2E9C-101B-9397-08002B2CF9AE}" pid="4" name="TurkuDoTku_LanguageTaxHTField0">
    <vt:lpwstr>Suomi|ddab1725-3888-478f-9c8c-3eeceecd16e9</vt:lpwstr>
  </property>
  <property fmtid="{D5CDD505-2E9C-101B-9397-08002B2CF9AE}" pid="5" name="TurkuDoTku_AudioFileTypeTaxHTField0">
    <vt:lpwstr>Äänitiedosto|2ce7008b-f285-403a-bd25-9c3fffad5372</vt:lpwstr>
  </property>
  <property fmtid="{D5CDD505-2E9C-101B-9397-08002B2CF9AE}" pid="6" name="_dlc_DocIdItemGuid">
    <vt:lpwstr>fa9f0260-3f7d-4e97-b791-2ee85d686704</vt:lpwstr>
  </property>
  <property fmtid="{D5CDD505-2E9C-101B-9397-08002B2CF9AE}" pid="7" name="TurkuDoTku_PresentationMaterialType">
    <vt:lpwstr>22;#Diaesitys|29bf125c-3304-4b20-a038-e327a30ca536</vt:lpwstr>
  </property>
  <property fmtid="{D5CDD505-2E9C-101B-9397-08002B2CF9AE}" pid="8" name="TurkuDoTku_AudioFileType">
    <vt:lpwstr>3;#Äänitiedosto|2ce7008b-f285-403a-bd25-9c3fffad5372</vt:lpwstr>
  </property>
  <property fmtid="{D5CDD505-2E9C-101B-9397-08002B2CF9AE}" pid="9" name="TurkuDoTku_Language">
    <vt:lpwstr>1;#Suomi|ddab1725-3888-478f-9c8c-3eeceecd16e9</vt:lpwstr>
  </property>
  <property fmtid="{D5CDD505-2E9C-101B-9397-08002B2CF9AE}" pid="10" name="TaxCatchAll">
    <vt:lpwstr>2;#Videokuva|82098cdd-6e57-4a24-8887-90ce7bab4a54;#3;#Äänitiedosto|2ce7008b-f285-403a-bd25-9c3fffad5372;#46;#Muistiinpano|682ed8b5-be70-4404-a443-d5e63aeb3f14;#1;#Suomi|ddab1725-3888-478f-9c8c-3eeceecd16e9;#22;#Diaesitys|29bf125c-3304-4b20-a038-e327a30ca5</vt:lpwstr>
  </property>
  <property fmtid="{D5CDD505-2E9C-101B-9397-08002B2CF9AE}" pid="11" name="TurkuDoTku_PresentationMaterialTypeTaxHTField0">
    <vt:lpwstr>Diaesitys|29bf125c-3304-4b20-a038-e327a30ca536</vt:lpwstr>
  </property>
  <property fmtid="{D5CDD505-2E9C-101B-9397-08002B2CF9AE}" pid="12" name="TurkuDoTku_TextType">
    <vt:lpwstr>46;#Muistiinpano|682ed8b5-be70-4404-a443-d5e63aeb3f14</vt:lpwstr>
  </property>
  <property fmtid="{D5CDD505-2E9C-101B-9397-08002B2CF9AE}" pid="13" name="TurkuDoTku_VideoFileType">
    <vt:lpwstr>2;#Videokuva|82098cdd-6e57-4a24-8887-90ce7bab4a54</vt:lpwstr>
  </property>
</Properties>
</file>