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53" r:id="rId2"/>
    <p:sldMasterId id="2147483676" r:id="rId3"/>
  </p:sldMasterIdLst>
  <p:handoutMasterIdLst>
    <p:handoutMasterId r:id="rId12"/>
  </p:handoutMasterIdLst>
  <p:sldIdLst>
    <p:sldId id="291" r:id="rId4"/>
    <p:sldId id="269" r:id="rId5"/>
    <p:sldId id="288" r:id="rId6"/>
    <p:sldId id="294" r:id="rId7"/>
    <p:sldId id="295" r:id="rId8"/>
    <p:sldId id="289" r:id="rId9"/>
    <p:sldId id="296" r:id="rId10"/>
    <p:sldId id="287" r:id="rId11"/>
  </p:sldIdLst>
  <p:sldSz cx="9144000" cy="6858000" type="screen4x3"/>
  <p:notesSz cx="70104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 autoAdjust="0"/>
    <p:restoredTop sz="94737" autoAdjust="0"/>
  </p:normalViewPr>
  <p:slideViewPr>
    <p:cSldViewPr snapToGrid="0" snapToObject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5/17/2017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53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  <p:sldLayoutId id="2147483689" r:id="rId1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-laskentataulukko1.xls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-laskentataulukko2.xls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Microsoft_Excel_-laskentataulukko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emf"/><Relationship Id="rId5" Type="http://schemas.openxmlformats.org/officeDocument/2006/relationships/image" Target="../media/image18.emf"/><Relationship Id="rId10" Type="http://schemas.openxmlformats.org/officeDocument/2006/relationships/package" Target="../embeddings/Microsoft_Excel_-laskentataulukko5.xlsx"/><Relationship Id="rId4" Type="http://schemas.openxmlformats.org/officeDocument/2006/relationships/package" Target="../embeddings/Microsoft_Excel_-laskentataulukko3.xlsx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Kasvatus- ja opetuslautakunta/huhtikuu 2017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Kuukausiraportti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59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6901576" cy="451083"/>
          </a:xfrm>
        </p:spPr>
        <p:txBody>
          <a:bodyPr anchor="t"/>
          <a:lstStyle/>
          <a:p>
            <a:r>
              <a:rPr lang="fi-FI" sz="1600" dirty="0" smtClean="0"/>
              <a:t>Kasvatus- ja opetuslautakunta,  huhtikuu 2017</a:t>
            </a:r>
            <a:endParaRPr lang="fi-FI" sz="16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2251881" y="5459104"/>
            <a:ext cx="6741994" cy="91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 smtClean="0"/>
              <a:t>Toimintamenojen/-tulojen tai nettomenojen poikkeamat</a:t>
            </a:r>
          </a:p>
          <a:p>
            <a:pPr lvl="1"/>
            <a:r>
              <a:rPr lang="fi-FI" sz="1400" dirty="0" smtClean="0"/>
              <a:t>Tuloista tuet ja avustukset ylittyneet merkittävästi</a:t>
            </a:r>
          </a:p>
          <a:p>
            <a:pPr lvl="1"/>
            <a:r>
              <a:rPr lang="fi-FI" sz="1400" dirty="0" smtClean="0"/>
              <a:t>Menoista henkilöstökulut ja avustukset ylittyneet merkittävästi.</a:t>
            </a:r>
          </a:p>
          <a:p>
            <a:pPr lvl="1"/>
            <a:endParaRPr lang="fi-FI" sz="1200" dirty="0" smtClean="0"/>
          </a:p>
          <a:p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059520"/>
              </p:ext>
            </p:extLst>
          </p:nvPr>
        </p:nvGraphicFramePr>
        <p:xfrm>
          <a:off x="1296537" y="955083"/>
          <a:ext cx="6316987" cy="4353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Laskentataulukko" r:id="rId4" imgW="5486278" imgH="3781500" progId="Excel.Sheet.12">
                  <p:embed/>
                </p:oleObj>
              </mc:Choice>
              <mc:Fallback>
                <p:oleObj name="Laskentataulukko" r:id="rId4" imgW="5486278" imgH="3781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6537" y="955083"/>
                        <a:ext cx="6316987" cy="4353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7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1393856"/>
          </a:xfrm>
        </p:spPr>
        <p:txBody>
          <a:bodyPr anchor="t"/>
          <a:lstStyle/>
          <a:p>
            <a:r>
              <a:rPr lang="fi-FI" sz="2800" dirty="0"/>
              <a:t>Olennaiset toiminnalliset ja talouden muutokset edelliseen vuoteen verrattuna</a:t>
            </a:r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647068"/>
              </p:ext>
            </p:extLst>
          </p:nvPr>
        </p:nvGraphicFramePr>
        <p:xfrm>
          <a:off x="342900" y="1538288"/>
          <a:ext cx="8458200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Laskentataulukko" r:id="rId4" imgW="8458327" imgH="3781500" progId="Excel.Sheet.12">
                  <p:embed/>
                </p:oleObj>
              </mc:Choice>
              <mc:Fallback>
                <p:oleObj name="Laskentataulukko" r:id="rId4" imgW="8458327" imgH="3781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" y="1538288"/>
                        <a:ext cx="8458200" cy="378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2565779" y="5540991"/>
            <a:ext cx="5349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Tulojen osalta avustukset ovat selvästi jäljessä vuoden 2016 tilanteesta. Avustukset ovat selvästi ylittämässä vuoden 2016 tilanteen, mutta osaselityksenä tähän on jaksotuksen muutos.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63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Talousarviossa noin </a:t>
            </a:r>
            <a:r>
              <a:rPr lang="fi-FI" dirty="0" smtClean="0"/>
              <a:t>kolmen </a:t>
            </a:r>
            <a:r>
              <a:rPr lang="fi-FI" dirty="0"/>
              <a:t>miljoonan euron haaste </a:t>
            </a:r>
            <a:r>
              <a:rPr lang="fi-FI" dirty="0" smtClean="0"/>
              <a:t>huhtikuun </a:t>
            </a:r>
            <a:r>
              <a:rPr lang="fi-FI" dirty="0"/>
              <a:t>arvion perusteella. </a:t>
            </a:r>
            <a:r>
              <a:rPr lang="fi-FI" dirty="0" smtClean="0"/>
              <a:t>Ylitysennusteen </a:t>
            </a:r>
            <a:r>
              <a:rPr lang="fi-FI" dirty="0"/>
              <a:t>taustalla on päivähoitomaksujen </a:t>
            </a:r>
            <a:r>
              <a:rPr lang="fi-FI" dirty="0" smtClean="0"/>
              <a:t>väheneminen asiakasmaksulain muutosten johdosta ja </a:t>
            </a:r>
            <a:r>
              <a:rPr lang="fi-FI" dirty="0"/>
              <a:t>avustusten kasvun </a:t>
            </a:r>
            <a:r>
              <a:rPr lang="fi-FI" dirty="0" smtClean="0"/>
              <a:t>lisääntyminen </a:t>
            </a:r>
            <a:r>
              <a:rPr lang="fi-FI" dirty="0"/>
              <a:t>palveluseteleiden </a:t>
            </a:r>
            <a:r>
              <a:rPr lang="fi-FI" dirty="0" smtClean="0"/>
              <a:t>kysynnän ja maksujen alenemisen kompensoitumisen myötä.</a:t>
            </a:r>
            <a:endParaRPr lang="fi-FI" dirty="0"/>
          </a:p>
          <a:p>
            <a:r>
              <a:rPr lang="fi-FI" dirty="0"/>
              <a:t>Muilta osin kokonaistilanne on tasapainossa.</a:t>
            </a:r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1393856"/>
          </a:xfrm>
        </p:spPr>
        <p:txBody>
          <a:bodyPr anchor="t"/>
          <a:lstStyle/>
          <a:p>
            <a:r>
              <a:rPr lang="fi-FI" sz="2800" dirty="0"/>
              <a:t>Olennaiset toiminnalliset ja talouden muutokset edelliseen vuoteen verrattuna</a:t>
            </a:r>
          </a:p>
        </p:txBody>
      </p:sp>
    </p:spTree>
    <p:extLst>
      <p:ext uri="{BB962C8B-B14F-4D97-AF65-F5344CB8AC3E}">
        <p14:creationId xmlns:p14="http://schemas.microsoft.com/office/powerpoint/2010/main" val="30081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4703" y="504000"/>
            <a:ext cx="7602249" cy="712241"/>
          </a:xfrm>
        </p:spPr>
        <p:txBody>
          <a:bodyPr anchor="t"/>
          <a:lstStyle/>
          <a:p>
            <a:pPr>
              <a:lnSpc>
                <a:spcPts val="2700"/>
              </a:lnSpc>
            </a:pPr>
            <a:r>
              <a:rPr lang="fi-FI" sz="2000" dirty="0" smtClean="0"/>
              <a:t>Kokonaisarvio operatiivisiin sopimuksiin sisältyvien toiminnallisten tavoitteiden toteutumisesta</a:t>
            </a:r>
            <a:endParaRPr lang="fi-FI" sz="2000" dirty="0"/>
          </a:p>
        </p:txBody>
      </p:sp>
      <p:sp>
        <p:nvSpPr>
          <p:cNvPr id="7" name="Sisällön paikkamerkki 6"/>
          <p:cNvSpPr txBox="1">
            <a:spLocks/>
          </p:cNvSpPr>
          <p:nvPr/>
        </p:nvSpPr>
        <p:spPr>
          <a:xfrm>
            <a:off x="674703" y="1793289"/>
            <a:ext cx="8076191" cy="42485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24"/>
              </a:spcBef>
              <a:buClr>
                <a:srgbClr val="00468B"/>
              </a:buClr>
              <a:buSzPct val="120000"/>
              <a:buFontTx/>
              <a:buNone/>
              <a:defRPr sz="1800" b="1" i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rgbClr val="298AAD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 smtClean="0"/>
              <a:t>Kokonaisarvio operatiivisiin sopimuksiin sisältyvien tavoitteiden toteutumisesta </a:t>
            </a:r>
          </a:p>
          <a:p>
            <a:pPr lvl="1" defTabSz="457200">
              <a:spcBef>
                <a:spcPct val="0"/>
              </a:spcBef>
              <a:buClrTx/>
            </a:pPr>
            <a:r>
              <a:rPr lang="fi-FI" sz="1200" dirty="0"/>
              <a:t>Tiedossa ei ole olennaisia toiminnallisia poikkeamia</a:t>
            </a:r>
            <a:r>
              <a:rPr lang="fi-FI" sz="1200" dirty="0" smtClean="0">
                <a:solidFill>
                  <a:prstClr val="black"/>
                </a:solidFill>
                <a:latin typeface="Calibri" charset="0"/>
              </a:rPr>
              <a:t>)</a:t>
            </a:r>
            <a:endParaRPr lang="fi-FI" sz="1200" dirty="0">
              <a:solidFill>
                <a:prstClr val="black"/>
              </a:solidFill>
              <a:latin typeface="Calibri" charset="0"/>
            </a:endParaRPr>
          </a:p>
          <a:p>
            <a:endParaRPr lang="fi-FI" sz="1600" dirty="0" smtClean="0"/>
          </a:p>
          <a:p>
            <a:endParaRPr lang="fi-FI" sz="1600" dirty="0" smtClean="0"/>
          </a:p>
          <a:p>
            <a:r>
              <a:rPr lang="fi-FI" sz="1600" dirty="0" smtClean="0"/>
              <a:t>Keskeiset toiminnalliset riskit toiminnallisten tavoitteiden toteutumiselle</a:t>
            </a:r>
          </a:p>
          <a:p>
            <a:endParaRPr lang="fi-FI" sz="1600" dirty="0" smtClean="0"/>
          </a:p>
          <a:p>
            <a:pPr lvl="1">
              <a:buClrTx/>
            </a:pPr>
            <a:r>
              <a:rPr lang="fi-FI" sz="1400" dirty="0">
                <a:solidFill>
                  <a:schemeClr val="tx1"/>
                </a:solidFill>
              </a:rPr>
              <a:t>Tiedossa ei ole olennaisia toiminnallisia poikkeamia</a:t>
            </a:r>
            <a:endParaRPr lang="fi-FI" sz="1400" dirty="0" smtClean="0">
              <a:solidFill>
                <a:schemeClr val="tx1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fi-FI" sz="1400" dirty="0" smtClean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84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504000"/>
            <a:ext cx="7412952" cy="998538"/>
          </a:xfrm>
        </p:spPr>
        <p:txBody>
          <a:bodyPr anchor="t"/>
          <a:lstStyle/>
          <a:p>
            <a:r>
              <a:rPr lang="fi-FI" sz="2800" dirty="0"/>
              <a:t>Työvoiman käyttö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060830"/>
              </p:ext>
            </p:extLst>
          </p:nvPr>
        </p:nvGraphicFramePr>
        <p:xfrm>
          <a:off x="4100710" y="315127"/>
          <a:ext cx="4367014" cy="2664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Laskentataulukko" r:id="rId4" imgW="3543244" imgH="2162168" progId="Excel.Sheet.12">
                  <p:embed/>
                </p:oleObj>
              </mc:Choice>
              <mc:Fallback>
                <p:oleObj name="Laskentataulukko" r:id="rId4" imgW="3543244" imgH="21621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0710" y="315127"/>
                        <a:ext cx="4367014" cy="2664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i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974359"/>
              </p:ext>
            </p:extLst>
          </p:nvPr>
        </p:nvGraphicFramePr>
        <p:xfrm>
          <a:off x="659835" y="4590714"/>
          <a:ext cx="7807889" cy="1302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Laskentataulukko" r:id="rId7" imgW="7791573" imgH="1333472" progId="Excel.Sheet.12">
                  <p:embed/>
                </p:oleObj>
              </mc:Choice>
              <mc:Fallback>
                <p:oleObj name="Laskentataulukko" r:id="rId7" imgW="7791573" imgH="13334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9835" y="4590714"/>
                        <a:ext cx="7807889" cy="1302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i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772194"/>
              </p:ext>
            </p:extLst>
          </p:nvPr>
        </p:nvGraphicFramePr>
        <p:xfrm>
          <a:off x="2743199" y="3122300"/>
          <a:ext cx="572452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Laskentataulukko" r:id="rId10" imgW="5724636" imgH="1390698" progId="Excel.Sheet.12">
                  <p:embed/>
                </p:oleObj>
              </mc:Choice>
              <mc:Fallback>
                <p:oleObj name="Laskentataulukko" r:id="rId10" imgW="5724636" imgH="13906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43199" y="3122300"/>
                        <a:ext cx="5724525" cy="13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57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884912" y="1835150"/>
            <a:ext cx="7412952" cy="4057915"/>
          </a:xfrm>
        </p:spPr>
        <p:txBody>
          <a:bodyPr/>
          <a:lstStyle/>
          <a:p>
            <a:r>
              <a:rPr lang="fi-FI" sz="1600" dirty="0" smtClean="0"/>
              <a:t>Päivähoidon kysyntä on kasvanut Turussa viime aikoina voimakkaasti. Taustalla ovat ainakin:</a:t>
            </a:r>
          </a:p>
          <a:p>
            <a:pPr marL="342900" indent="-342900">
              <a:buAutoNum type="arabicParenR"/>
            </a:pPr>
            <a:r>
              <a:rPr lang="fi-FI" sz="1600" dirty="0" smtClean="0"/>
              <a:t>Työllisyystilanteen nopea paraneminen</a:t>
            </a:r>
          </a:p>
          <a:p>
            <a:pPr marL="342900" indent="-342900">
              <a:buAutoNum type="arabicParenR"/>
            </a:pPr>
            <a:r>
              <a:rPr lang="fi-FI" sz="1600" dirty="0" smtClean="0"/>
              <a:t>Julkinen keskustelu varhaiskasvatuksen ja kotiäitiyden tilanteesta</a:t>
            </a:r>
          </a:p>
          <a:p>
            <a:pPr marL="342900" indent="-342900">
              <a:buAutoNum type="arabicParenR"/>
            </a:pPr>
            <a:r>
              <a:rPr lang="fi-FI" sz="1600" dirty="0" smtClean="0"/>
              <a:t>Positiivisen rakennemuutoksen rahoitus, joka on lisännyt ammatillisen koulutuksen tarjontaa.</a:t>
            </a:r>
          </a:p>
          <a:p>
            <a:pPr marL="0" indent="0">
              <a:buNone/>
            </a:pPr>
            <a:r>
              <a:rPr lang="fi-FI" sz="1600" dirty="0" smtClean="0"/>
              <a:t>Tilanne on </a:t>
            </a:r>
            <a:r>
              <a:rPr lang="fi-FI" sz="1600" dirty="0" err="1" smtClean="0"/>
              <a:t>huhti</a:t>
            </a:r>
            <a:r>
              <a:rPr lang="fi-FI" sz="1600" dirty="0" smtClean="0"/>
              <a:t>-toukokuussa vaikea Varissuolla, keskustassa ja Runosmäessä. </a:t>
            </a:r>
          </a:p>
          <a:p>
            <a:pPr marL="0" indent="0">
              <a:buNone/>
            </a:pPr>
            <a:r>
              <a:rPr lang="fi-FI" sz="1600" dirty="0" smtClean="0"/>
              <a:t>Ongelmana on, että kaupungin ja </a:t>
            </a:r>
            <a:r>
              <a:rPr lang="fi-FI" sz="1600" dirty="0" err="1" smtClean="0"/>
              <a:t>TVT:n</a:t>
            </a:r>
            <a:r>
              <a:rPr lang="fi-FI" sz="1600" dirty="0" smtClean="0"/>
              <a:t> toteuttamat päiväkodit eivät ole toteutuneet päätettyjen aikataulujen puitteissa.</a:t>
            </a:r>
          </a:p>
          <a:p>
            <a:pPr marL="0" indent="0">
              <a:buNone/>
            </a:pPr>
            <a:r>
              <a:rPr lang="fi-FI" sz="1600" dirty="0" smtClean="0"/>
              <a:t>Tilanne on luonnollisesti helppo tulevana kesänä, mutta varhaiskasvatuksen velvoitteiden </a:t>
            </a:r>
            <a:r>
              <a:rPr lang="fi-FI" sz="1600" smtClean="0"/>
              <a:t>toteuttaminen nykyresursseilla on </a:t>
            </a:r>
            <a:r>
              <a:rPr lang="fi-FI" sz="1600" dirty="0" smtClean="0"/>
              <a:t>todennäköisesti ylivoimainen haaste keväällä 2018.</a:t>
            </a:r>
            <a:endParaRPr lang="fi-FI" sz="1600" dirty="0"/>
          </a:p>
          <a:p>
            <a:pPr marL="342900" indent="-342900">
              <a:buAutoNum type="arabicParenR"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Varhaiskasvatuksen tilanne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690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90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KU_PPT_4-3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365</TotalTime>
  <Words>223</Words>
  <Application>Microsoft Office PowerPoint</Application>
  <PresentationFormat>Näytössä katseltava diaesitys (4:3)</PresentationFormat>
  <Paragraphs>30</Paragraphs>
  <Slides>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7" baseType="lpstr">
      <vt:lpstr>Arial</vt:lpstr>
      <vt:lpstr>Calibri</vt:lpstr>
      <vt:lpstr>Courier New</vt:lpstr>
      <vt:lpstr>Lucida Grande</vt:lpstr>
      <vt:lpstr>ヒラギノ角ゴ Pro W3</vt:lpstr>
      <vt:lpstr>TURKU_PPT_4-3</vt:lpstr>
      <vt:lpstr>Kuvalliset</vt:lpstr>
      <vt:lpstr>Värilliset</vt:lpstr>
      <vt:lpstr>Laskentataulukko</vt:lpstr>
      <vt:lpstr>Kuukausiraportti</vt:lpstr>
      <vt:lpstr>Kasvatus- ja opetuslautakunta,  huhtikuu 2017</vt:lpstr>
      <vt:lpstr>Olennaiset toiminnalliset ja talouden muutokset edelliseen vuoteen verrattuna</vt:lpstr>
      <vt:lpstr>Olennaiset toiminnalliset ja talouden muutokset edelliseen vuoteen verrattuna</vt:lpstr>
      <vt:lpstr>Kokonaisarvio operatiivisiin sopimuksiin sisältyvien toiminnallisten tavoitteiden toteutumisesta</vt:lpstr>
      <vt:lpstr>Työvoiman käyttö</vt:lpstr>
      <vt:lpstr>Varhaiskasvatuksen tilanne</vt:lpstr>
      <vt:lpstr>Kiitos!</vt:lpstr>
    </vt:vector>
  </TitlesOfParts>
  <Company>Turun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Kuukausiraportin diapohja  /  18.1.2016</dc:title>
  <dc:creator>Puska Markku</dc:creator>
  <cp:lastModifiedBy>Skyttä Pirjo</cp:lastModifiedBy>
  <cp:revision>31</cp:revision>
  <cp:lastPrinted>2016-04-13T05:42:58Z</cp:lastPrinted>
  <dcterms:created xsi:type="dcterms:W3CDTF">2016-01-18T08:27:41Z</dcterms:created>
  <dcterms:modified xsi:type="dcterms:W3CDTF">2017-05-17T10:13:10Z</dcterms:modified>
</cp:coreProperties>
</file>