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 id="2147483675" r:id="rId7"/>
    <p:sldMasterId id="2147483655" r:id="rId8"/>
  </p:sldMasterIdLst>
  <p:notesMasterIdLst>
    <p:notesMasterId r:id="rId30"/>
  </p:notesMasterIdLst>
  <p:handoutMasterIdLst>
    <p:handoutMasterId r:id="rId31"/>
  </p:handoutMasterIdLst>
  <p:sldIdLst>
    <p:sldId id="270" r:id="rId9"/>
    <p:sldId id="266" r:id="rId10"/>
    <p:sldId id="282" r:id="rId11"/>
    <p:sldId id="283" r:id="rId12"/>
    <p:sldId id="292" r:id="rId13"/>
    <p:sldId id="272" r:id="rId14"/>
    <p:sldId id="287" r:id="rId15"/>
    <p:sldId id="273" r:id="rId16"/>
    <p:sldId id="274" r:id="rId17"/>
    <p:sldId id="275" r:id="rId18"/>
    <p:sldId id="276" r:id="rId19"/>
    <p:sldId id="277" r:id="rId20"/>
    <p:sldId id="278" r:id="rId21"/>
    <p:sldId id="279" r:id="rId22"/>
    <p:sldId id="280" r:id="rId23"/>
    <p:sldId id="281" r:id="rId24"/>
    <p:sldId id="284" r:id="rId25"/>
    <p:sldId id="285" r:id="rId26"/>
    <p:sldId id="286" r:id="rId27"/>
    <p:sldId id="288" r:id="rId28"/>
    <p:sldId id="263"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1">
          <p15:clr>
            <a:srgbClr val="A4A3A4"/>
          </p15:clr>
        </p15:guide>
        <p15:guide id="2" orient="horz" pos="239">
          <p15:clr>
            <a:srgbClr val="A4A3A4"/>
          </p15:clr>
        </p15:guide>
        <p15:guide id="3" orient="horz" pos="2783">
          <p15:clr>
            <a:srgbClr val="A4A3A4"/>
          </p15:clr>
        </p15:guide>
        <p15:guide id="4" orient="horz" pos="1026">
          <p15:clr>
            <a:srgbClr val="A4A3A4"/>
          </p15:clr>
        </p15:guide>
        <p15:guide id="5" pos="865">
          <p15:clr>
            <a:srgbClr val="A4A3A4"/>
          </p15:clr>
        </p15:guide>
        <p15:guide id="6" pos="5291">
          <p15:clr>
            <a:srgbClr val="A4A3A4"/>
          </p15:clr>
        </p15:guide>
        <p15:guide id="7" pos="2879">
          <p15:clr>
            <a:srgbClr val="A4A3A4"/>
          </p15:clr>
        </p15:guide>
        <p15:guide id="8" pos="55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F26522"/>
    <a:srgbClr val="7DCD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autoAdjust="0"/>
    <p:restoredTop sz="99900" autoAdjust="0"/>
  </p:normalViewPr>
  <p:slideViewPr>
    <p:cSldViewPr snapToGrid="0" snapToObjects="1">
      <p:cViewPr varScale="1">
        <p:scale>
          <a:sx n="103" d="100"/>
          <a:sy n="103" d="100"/>
        </p:scale>
        <p:origin x="570" y="102"/>
      </p:cViewPr>
      <p:guideLst>
        <p:guide orient="horz" pos="711"/>
        <p:guide orient="horz" pos="239"/>
        <p:guide orient="horz" pos="2783"/>
        <p:guide orient="horz" pos="1026"/>
        <p:guide pos="865"/>
        <p:guide pos="5291"/>
        <p:guide pos="2879"/>
        <p:guide pos="5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1" d="100"/>
          <a:sy n="101" d="100"/>
        </p:scale>
        <p:origin x="355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21B35D-A554-1C46-A8D1-9D72DD41DD25}" type="datetimeFigureOut">
              <a:rPr lang="en-US" smtClean="0"/>
              <a:t>3/31/2017</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812B44-70AE-664D-804A-D050CCDBEB5F}" type="slidenum">
              <a:rPr lang="fi-FI" smtClean="0"/>
              <a:t>‹#›</a:t>
            </a:fld>
            <a:endParaRPr lang="fi-FI"/>
          </a:p>
        </p:txBody>
      </p:sp>
    </p:spTree>
    <p:extLst>
      <p:ext uri="{BB962C8B-B14F-4D97-AF65-F5344CB8AC3E}">
        <p14:creationId xmlns:p14="http://schemas.microsoft.com/office/powerpoint/2010/main" val="35069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D60F2-C035-4C1E-8E09-B6087DF92828}" type="datetimeFigureOut">
              <a:rPr lang="fi-FI" smtClean="0"/>
              <a:t>31.3.2017</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1BE65-9154-426F-9335-8D420E99D922}" type="slidenum">
              <a:rPr lang="fi-FI" smtClean="0"/>
              <a:t>‹#›</a:t>
            </a:fld>
            <a:endParaRPr lang="fi-FI"/>
          </a:p>
        </p:txBody>
      </p:sp>
    </p:spTree>
    <p:extLst>
      <p:ext uri="{BB962C8B-B14F-4D97-AF65-F5344CB8AC3E}">
        <p14:creationId xmlns:p14="http://schemas.microsoft.com/office/powerpoint/2010/main" val="701400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A31BE65-9154-426F-9335-8D420E99D922}" type="slidenum">
              <a:rPr lang="fi-FI" smtClean="0"/>
              <a:t>17</a:t>
            </a:fld>
            <a:endParaRPr lang="fi-FI"/>
          </a:p>
        </p:txBody>
      </p:sp>
    </p:spTree>
    <p:extLst>
      <p:ext uri="{BB962C8B-B14F-4D97-AF65-F5344CB8AC3E}">
        <p14:creationId xmlns:p14="http://schemas.microsoft.com/office/powerpoint/2010/main" val="2975042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äliotsikko+teksti_bulleti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9" y="1376363"/>
            <a:ext cx="6734175" cy="3043436"/>
          </a:xfrm>
          <a:prstGeom prst="rect">
            <a:avLst/>
          </a:prstGeom>
        </p:spPr>
        <p:txBody>
          <a:bodyPr vert="horz" lIns="91440" tIns="45720" rIns="91440" bIns="45720" rtlCol="0">
            <a:noAutofit/>
          </a:bodyPr>
          <a:lstStyle>
            <a:lvl1pPr marL="179388" indent="-179388">
              <a:buFont typeface="Arial"/>
              <a:buChar char="•"/>
              <a:defRPr/>
            </a:lvl1pPr>
            <a:lvl2pPr marL="540000" indent="-180000">
              <a:buFont typeface="Lucida Grande"/>
              <a:buChar char="–"/>
              <a:defRPr/>
            </a:lvl2pPr>
            <a:lvl3pPr marL="900000" indent="-180000">
              <a:buSzPct val="60000"/>
              <a:buFont typeface="Courier New"/>
              <a:buChar char="o"/>
              <a:defRPr/>
            </a:lvl3pPr>
            <a:lvl4pPr marL="1260000" indent="-180000">
              <a:buSzPct val="100000"/>
              <a:buFont typeface="Lucida Grande"/>
              <a:buChar char="–"/>
              <a:defRPr/>
            </a:lvl4pPr>
            <a:lvl5pPr marL="1620000">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itle Placeholder 1"/>
          <p:cNvSpPr>
            <a:spLocks noGrp="1"/>
          </p:cNvSpPr>
          <p:nvPr>
            <p:ph type="title"/>
          </p:nvPr>
        </p:nvSpPr>
        <p:spPr>
          <a:xfrm>
            <a:off x="884911" y="379810"/>
            <a:ext cx="7412952" cy="748904"/>
          </a:xfrm>
          <a:prstGeom prst="rect">
            <a:avLst/>
          </a:prstGeom>
        </p:spPr>
        <p:txBody>
          <a:bodyPr vert="horz" lIns="0" tIns="0" rIns="91440" bIns="0" rtlCol="0" anchor="b">
            <a:noAutofit/>
          </a:bodyPr>
          <a:lstStyle/>
          <a:p>
            <a:r>
              <a:rPr lang="fi-FI" smtClean="0"/>
              <a:t>Muokkaa perustyyl. napsautt.</a:t>
            </a:r>
            <a:endParaRPr lang="en-US" dirty="0"/>
          </a:p>
        </p:txBody>
      </p:sp>
    </p:spTree>
    <p:extLst>
      <p:ext uri="{BB962C8B-B14F-4D97-AF65-F5344CB8AC3E}">
        <p14:creationId xmlns:p14="http://schemas.microsoft.com/office/powerpoint/2010/main" val="2689678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sion_alku_valk_pysty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4" y="0"/>
            <a:ext cx="4573587" cy="5143500"/>
          </a:xfrm>
          <a:blipFill rotWithShape="1">
            <a:blip r:embed="rId2"/>
            <a:srcRect/>
            <a:stretch>
              <a:fillRect t="-20531" b="-12849"/>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12,7 x 19,05 cm</a:t>
            </a:r>
          </a:p>
        </p:txBody>
      </p:sp>
      <p:sp>
        <p:nvSpPr>
          <p:cNvPr id="11" name="Text Placeholder 9"/>
          <p:cNvSpPr>
            <a:spLocks noGrp="1"/>
          </p:cNvSpPr>
          <p:nvPr>
            <p:ph type="body" sz="quarter" idx="12"/>
          </p:nvPr>
        </p:nvSpPr>
        <p:spPr>
          <a:xfrm>
            <a:off x="667197" y="2809656"/>
            <a:ext cx="3511708" cy="1456711"/>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667197" y="1376358"/>
            <a:ext cx="3511708" cy="1275290"/>
          </a:xfrm>
          <a:prstGeom prst="rect">
            <a:avLst/>
          </a:prstGeom>
        </p:spPr>
        <p:txBody>
          <a:bodyPr vert="horz" lIns="0" tIns="0" rIns="0" bIns="0" rtlCol="0" anchor="b">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7" name="Picture 6" descr="TURKUABO_VAAKA-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3634754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Osion_alku_valk_kaksi_kuva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2" y="312964"/>
            <a:ext cx="4140000" cy="2160000"/>
          </a:xfrm>
          <a:blipFill rotWithShape="1">
            <a:blip r:embed="rId2"/>
            <a:srcRect/>
            <a:stretch>
              <a:fillRect t="-50014" b="-41652"/>
            </a:stretch>
          </a:blipFill>
        </p:spPr>
        <p:txBody>
          <a:bodyPr tIns="360000" bIns="93600" anchor="b">
            <a:normAutofit/>
          </a:bodyPr>
          <a:lstStyle>
            <a:lvl1pPr marL="0" indent="0" algn="ctr">
              <a:lnSpc>
                <a:spcPts val="1800"/>
              </a:lnSpc>
              <a:buNone/>
              <a:defRPr sz="1600" baseline="0">
                <a:ln>
                  <a:noFill/>
                </a:ln>
                <a:solidFill>
                  <a:schemeClr val="bg1"/>
                </a:solidFill>
              </a:defRPr>
            </a:lvl1pPr>
          </a:lstStyle>
          <a:p>
            <a:r>
              <a:rPr lang="en-US"/>
              <a:t>Klikkaa kuvan keskellä olevaa ikonia vaihtaaksesi kuvan. Kuvakoko 11,5 x 8 cm</a:t>
            </a:r>
          </a:p>
        </p:txBody>
      </p:sp>
      <p:sp>
        <p:nvSpPr>
          <p:cNvPr id="11" name="Text Placeholder 9"/>
          <p:cNvSpPr>
            <a:spLocks noGrp="1"/>
          </p:cNvSpPr>
          <p:nvPr>
            <p:ph type="body" sz="quarter" idx="12"/>
          </p:nvPr>
        </p:nvSpPr>
        <p:spPr>
          <a:xfrm>
            <a:off x="667197" y="2809656"/>
            <a:ext cx="3511708" cy="1456711"/>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667197" y="1376358"/>
            <a:ext cx="3511708" cy="1275290"/>
          </a:xfrm>
          <a:prstGeom prst="rect">
            <a:avLst/>
          </a:prstGeom>
        </p:spPr>
        <p:txBody>
          <a:bodyPr vert="horz" lIns="0" tIns="0" rIns="0" bIns="0" rtlCol="0" anchor="b">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9" name="Picture Placeholder 4"/>
          <p:cNvSpPr>
            <a:spLocks noGrp="1"/>
          </p:cNvSpPr>
          <p:nvPr>
            <p:ph type="pic" sz="quarter" idx="14" hasCustomPrompt="1"/>
          </p:nvPr>
        </p:nvSpPr>
        <p:spPr>
          <a:xfrm>
            <a:off x="4570412" y="2648436"/>
            <a:ext cx="4140000" cy="2160000"/>
          </a:xfrm>
          <a:blipFill rotWithShape="1">
            <a:blip r:embed="rId3"/>
            <a:srcRect/>
            <a:stretch>
              <a:fillRect t="-20915" b="-12601"/>
            </a:stretch>
          </a:blipFill>
        </p:spPr>
        <p:txBody>
          <a:bodyPr tIns="360000" bIns="93600" anchor="b">
            <a:normAutofit/>
          </a:bodyPr>
          <a:lstStyle>
            <a:lvl1pPr marL="0" indent="0" algn="ctr">
              <a:lnSpc>
                <a:spcPts val="1800"/>
              </a:lnSpc>
              <a:buNone/>
              <a:defRPr sz="1600" baseline="0">
                <a:ln>
                  <a:noFill/>
                </a:ln>
                <a:solidFill>
                  <a:schemeClr val="bg1"/>
                </a:solidFill>
              </a:defRPr>
            </a:lvl1pPr>
          </a:lstStyle>
          <a:p>
            <a:r>
              <a:rPr lang="en-US"/>
              <a:t>Klikkaa kuvan keskellä olevaa ikonia vaihtaaksesi kuvan. Kuvakoko 11,5 x 8 cm</a:t>
            </a:r>
          </a:p>
        </p:txBody>
      </p:sp>
      <p:pic>
        <p:nvPicPr>
          <p:cNvPr id="7" name="Picture 6" descr="TURKUABO_VAAKA-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2201917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kosivun_kuva+kuvateksti">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9144000" cy="4266000"/>
          </a:xfrm>
          <a:blipFill rotWithShape="1">
            <a:blip r:embed="rId2"/>
            <a:srcRect/>
            <a:stretch>
              <a:fillRect t="-21446" b="-17496"/>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a:t>
            </a:r>
            <a:r>
              <a:rPr lang="en-US" dirty="0" smtClean="0"/>
              <a:t>25,4 </a:t>
            </a:r>
            <a:r>
              <a:rPr lang="en-US" dirty="0"/>
              <a:t>x </a:t>
            </a:r>
            <a:r>
              <a:rPr lang="en-US" dirty="0" smtClean="0"/>
              <a:t>15,8 </a:t>
            </a:r>
            <a:r>
              <a:rPr lang="en-US" dirty="0"/>
              <a:t>cm</a:t>
            </a:r>
          </a:p>
        </p:txBody>
      </p:sp>
      <p:sp>
        <p:nvSpPr>
          <p:cNvPr id="11" name="Text Placeholder 9"/>
          <p:cNvSpPr>
            <a:spLocks noGrp="1"/>
          </p:cNvSpPr>
          <p:nvPr>
            <p:ph type="body" sz="quarter" idx="12" hasCustomPrompt="1"/>
          </p:nvPr>
        </p:nvSpPr>
        <p:spPr>
          <a:xfrm>
            <a:off x="2105662" y="4468631"/>
            <a:ext cx="6626252" cy="674869"/>
          </a:xfrm>
          <a:noFill/>
        </p:spPr>
        <p:txBody>
          <a:bodyPr lIns="0" tIns="0" rIns="0" bIns="0">
            <a:noAutofit/>
          </a:bodyPr>
          <a:lstStyle>
            <a:lvl1pPr marL="12700" indent="0">
              <a:lnSpc>
                <a:spcPct val="100000"/>
              </a:lnSpc>
              <a:spcAft>
                <a:spcPts val="0"/>
              </a:spcAft>
              <a:buFontTx/>
              <a:buNone/>
              <a:defRPr sz="1700" baseline="0"/>
            </a:lvl1pPr>
            <a:lvl2pPr marL="0" indent="-180000">
              <a:lnSpc>
                <a:spcPts val="2200"/>
              </a:lnSpc>
              <a:buFont typeface="Arial"/>
              <a:buChar char="•"/>
              <a:defRPr sz="18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smtClean="0"/>
              <a:t>Tähän lyhyt kuvateksti</a:t>
            </a:r>
            <a:endParaRPr lang="fi-FI" dirty="0"/>
          </a:p>
        </p:txBody>
      </p:sp>
      <p:pic>
        <p:nvPicPr>
          <p:cNvPr id="7" name="Picture 6"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3907505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kosivun_kuva">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9144000" cy="5143500"/>
          </a:xfrm>
          <a:blipFill rotWithShape="1">
            <a:blip r:embed="rId2"/>
            <a:srcRect/>
            <a:stretch>
              <a:fillRect t="-17927" b="-15407"/>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a:t>
            </a:r>
            <a:r>
              <a:rPr lang="en-US" dirty="0" smtClean="0"/>
              <a:t>25,4 </a:t>
            </a:r>
            <a:r>
              <a:rPr lang="en-US" dirty="0"/>
              <a:t>x </a:t>
            </a:r>
            <a:r>
              <a:rPr lang="en-US" dirty="0" smtClean="0"/>
              <a:t>15,8 </a:t>
            </a:r>
            <a:r>
              <a:rPr lang="en-US" dirty="0"/>
              <a:t>cm</a:t>
            </a:r>
          </a:p>
        </p:txBody>
      </p:sp>
      <p:pic>
        <p:nvPicPr>
          <p:cNvPr id="7" name="Picture 6"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688279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loitusdia_sininen">
    <p:spTree>
      <p:nvGrpSpPr>
        <p:cNvPr id="1" name=""/>
        <p:cNvGrpSpPr/>
        <p:nvPr/>
      </p:nvGrpSpPr>
      <p:grpSpPr>
        <a:xfrm>
          <a:off x="0" y="0"/>
          <a:ext cx="0" cy="0"/>
          <a:chOff x="0" y="0"/>
          <a:chExt cx="0" cy="0"/>
        </a:xfrm>
      </p:grpSpPr>
      <p:pic>
        <p:nvPicPr>
          <p:cNvPr id="6" name="Picture 5"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662" y="795806"/>
            <a:ext cx="1370090" cy="717808"/>
          </a:xfrm>
          <a:prstGeom prst="rect">
            <a:avLst/>
          </a:prstGeom>
        </p:spPr>
      </p:pic>
      <p:sp>
        <p:nvSpPr>
          <p:cNvPr id="8" name="Subtitle 2"/>
          <p:cNvSpPr>
            <a:spLocks noGrp="1"/>
          </p:cNvSpPr>
          <p:nvPr>
            <p:ph type="subTitle" idx="1"/>
          </p:nvPr>
        </p:nvSpPr>
        <p:spPr>
          <a:xfrm>
            <a:off x="884911" y="3893082"/>
            <a:ext cx="5902175" cy="697424"/>
          </a:xfrm>
          <a:prstGeom prst="rect">
            <a:avLst/>
          </a:prstGeom>
        </p:spPr>
        <p:txBody>
          <a:bodyPr anchor="b"/>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sp>
        <p:nvSpPr>
          <p:cNvPr id="9" name="Title 1"/>
          <p:cNvSpPr>
            <a:spLocks noGrp="1"/>
          </p:cNvSpPr>
          <p:nvPr>
            <p:ph type="ctrTitle"/>
          </p:nvPr>
        </p:nvSpPr>
        <p:spPr>
          <a:xfrm>
            <a:off x="884911" y="1801907"/>
            <a:ext cx="7733725" cy="1385387"/>
          </a:xfrm>
        </p:spPr>
        <p:txBody>
          <a:bodyPr anchor="t">
            <a:noAutofit/>
          </a:bodyPr>
          <a:lstStyle>
            <a:lvl1pPr>
              <a:lnSpc>
                <a:spcPct val="90000"/>
              </a:lnSpc>
              <a:defRPr sz="56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1524207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lysluettelo_1-palsta">
    <p:bg>
      <p:bgPr>
        <a:solidFill>
          <a:srgbClr val="F26522"/>
        </a:solidFill>
        <a:effectLst/>
      </p:bgPr>
    </p:bg>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1563689" y="1376363"/>
            <a:ext cx="6734175" cy="3043436"/>
          </a:xfrm>
          <a:prstGeom prst="rect">
            <a:avLst/>
          </a:prstGeom>
        </p:spPr>
        <p:txBody>
          <a:bodyPr vert="horz" lIns="0" tIns="45720" rIns="91440" bIns="45720" rtlCol="0">
            <a:noAutofit/>
          </a:bodyPr>
          <a:lstStyle>
            <a:lvl1pPr marL="306000" indent="-3420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a:t>
            </a:r>
            <a:br>
              <a:rPr lang="fi-FI" dirty="0" smtClean="0"/>
            </a:br>
            <a:r>
              <a:rPr lang="fi-FI" dirty="0" smtClean="0"/>
              <a:t>edit master text styles</a:t>
            </a:r>
          </a:p>
          <a:p>
            <a:pPr lvl="1"/>
            <a:r>
              <a:rPr lang="fi-FI" dirty="0" smtClean="0"/>
              <a:t>Second </a:t>
            </a:r>
            <a:r>
              <a:rPr lang="fi-FI" dirty="0" err="1" smtClean="0"/>
              <a:t>level</a:t>
            </a:r>
            <a:endParaRPr lang="fi-FI" dirty="0" smtClean="0"/>
          </a:p>
        </p:txBody>
      </p:sp>
      <p:sp>
        <p:nvSpPr>
          <p:cNvPr id="5" name="Title Placeholder 1"/>
          <p:cNvSpPr>
            <a:spLocks noGrp="1"/>
          </p:cNvSpPr>
          <p:nvPr>
            <p:ph type="title" hasCustomPrompt="1"/>
          </p:nvPr>
        </p:nvSpPr>
        <p:spPr>
          <a:xfrm>
            <a:off x="884911" y="379810"/>
            <a:ext cx="7412952" cy="748904"/>
          </a:xfrm>
          <a:prstGeom prst="rect">
            <a:avLst/>
          </a:prstGeom>
        </p:spPr>
        <p:txBody>
          <a:bodyPr vert="horz" lIns="0" tIns="0" rIns="0" bIns="0" rtlCol="0" anchor="b">
            <a:noAutofit/>
          </a:bodyPr>
          <a:lstStyle/>
          <a:p>
            <a:r>
              <a:rPr lang="fi-FI" dirty="0" smtClean="0"/>
              <a:t>Sisällysluettelo</a:t>
            </a:r>
            <a:endParaRPr lang="en-US" dirty="0"/>
          </a:p>
        </p:txBody>
      </p:sp>
    </p:spTree>
    <p:extLst>
      <p:ext uri="{BB962C8B-B14F-4D97-AF65-F5344CB8AC3E}">
        <p14:creationId xmlns:p14="http://schemas.microsoft.com/office/powerpoint/2010/main" val="4011899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sällysluettelo_2-palstaa">
    <p:bg>
      <p:bgPr>
        <a:solidFill>
          <a:srgbClr val="7DCDC8"/>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884911" y="379810"/>
            <a:ext cx="7412952" cy="748904"/>
          </a:xfrm>
          <a:prstGeom prst="rect">
            <a:avLst/>
          </a:prstGeom>
        </p:spPr>
        <p:txBody>
          <a:bodyPr vert="horz" lIns="0" tIns="0" rIns="0" bIns="0" rtlCol="0" anchor="b">
            <a:noAutofit/>
          </a:bodyPr>
          <a:lstStyle/>
          <a:p>
            <a:r>
              <a:rPr lang="fi-FI" dirty="0" smtClean="0"/>
              <a:t>Sisällysluettelo</a:t>
            </a:r>
            <a:endParaRPr lang="en-US" dirty="0"/>
          </a:p>
        </p:txBody>
      </p:sp>
      <p:sp>
        <p:nvSpPr>
          <p:cNvPr id="10" name="Text Placeholder 2"/>
          <p:cNvSpPr>
            <a:spLocks noGrp="1"/>
          </p:cNvSpPr>
          <p:nvPr>
            <p:ph type="body" idx="1" hasCustomPrompt="1"/>
          </p:nvPr>
        </p:nvSpPr>
        <p:spPr>
          <a:xfrm>
            <a:off x="1563689" y="1376363"/>
            <a:ext cx="3306721" cy="3043436"/>
          </a:xfrm>
          <a:prstGeom prst="rect">
            <a:avLst/>
          </a:prstGeom>
        </p:spPr>
        <p:txBody>
          <a:bodyPr vert="horz" lIns="0" tIns="45720" rIns="91440" bIns="45720" rtlCol="0">
            <a:noAutofit/>
          </a:bodyPr>
          <a:lstStyle>
            <a:lvl1pPr marL="306000" indent="-342000">
              <a:spcAft>
                <a:spcPts val="600"/>
              </a:spcAft>
              <a:buFont typeface="+mj-lt"/>
              <a:buAutoNum type="arabicPeriod"/>
              <a:defRPr b="1" cap="none" baseline="0">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edit master text styles</a:t>
            </a:r>
          </a:p>
          <a:p>
            <a:pPr lvl="1"/>
            <a:r>
              <a:rPr lang="fi-FI" dirty="0" smtClean="0"/>
              <a:t>Second </a:t>
            </a:r>
            <a:r>
              <a:rPr lang="fi-FI" dirty="0" err="1" smtClean="0"/>
              <a:t>level</a:t>
            </a:r>
            <a:endParaRPr lang="fi-FI" dirty="0" smtClean="0"/>
          </a:p>
        </p:txBody>
      </p:sp>
      <p:sp>
        <p:nvSpPr>
          <p:cNvPr id="11" name="Text Placeholder 2"/>
          <p:cNvSpPr>
            <a:spLocks noGrp="1"/>
          </p:cNvSpPr>
          <p:nvPr>
            <p:ph type="body" idx="10" hasCustomPrompt="1"/>
          </p:nvPr>
        </p:nvSpPr>
        <p:spPr>
          <a:xfrm>
            <a:off x="5110472" y="1376363"/>
            <a:ext cx="3187392" cy="3043436"/>
          </a:xfrm>
          <a:prstGeom prst="rect">
            <a:avLst/>
          </a:prstGeom>
        </p:spPr>
        <p:txBody>
          <a:bodyPr vert="horz" lIns="0" tIns="45720" rIns="91440" bIns="45720" rtlCol="0">
            <a:noAutofit/>
          </a:bodyPr>
          <a:lstStyle>
            <a:lvl1pPr marL="306000" indent="-3429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edit master text styles</a:t>
            </a:r>
          </a:p>
          <a:p>
            <a:pPr lvl="1"/>
            <a:r>
              <a:rPr lang="fi-FI" dirty="0" smtClean="0"/>
              <a:t>Second </a:t>
            </a:r>
            <a:r>
              <a:rPr lang="fi-FI" dirty="0" err="1" smtClean="0"/>
              <a:t>level</a:t>
            </a:r>
            <a:endParaRPr lang="fi-FI" dirty="0" smtClean="0"/>
          </a:p>
        </p:txBody>
      </p:sp>
    </p:spTree>
    <p:extLst>
      <p:ext uri="{BB962C8B-B14F-4D97-AF65-F5344CB8AC3E}">
        <p14:creationId xmlns:p14="http://schemas.microsoft.com/office/powerpoint/2010/main" val="2139733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aotsikko">
    <p:spTree>
      <p:nvGrpSpPr>
        <p:cNvPr id="1" name=""/>
        <p:cNvGrpSpPr/>
        <p:nvPr/>
      </p:nvGrpSpPr>
      <p:grpSpPr>
        <a:xfrm>
          <a:off x="0" y="0"/>
          <a:ext cx="0" cy="0"/>
          <a:chOff x="0" y="0"/>
          <a:chExt cx="0" cy="0"/>
        </a:xfrm>
      </p:grpSpPr>
      <p:sp>
        <p:nvSpPr>
          <p:cNvPr id="8" name="Title 1"/>
          <p:cNvSpPr>
            <a:spLocks noGrp="1"/>
          </p:cNvSpPr>
          <p:nvPr>
            <p:ph type="ctrTitle"/>
          </p:nvPr>
        </p:nvSpPr>
        <p:spPr>
          <a:xfrm>
            <a:off x="2463403" y="2121013"/>
            <a:ext cx="6031310" cy="1655030"/>
          </a:xfrm>
        </p:spPr>
        <p:txBody>
          <a:bodyPr anchor="t">
            <a:noAutofit/>
          </a:bodyPr>
          <a:lstStyle>
            <a:lvl1pPr>
              <a:lnSpc>
                <a:spcPct val="90000"/>
              </a:lnSpc>
              <a:defRPr sz="3700">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1" name="Text Placeholder 10"/>
          <p:cNvSpPr>
            <a:spLocks noGrp="1"/>
          </p:cNvSpPr>
          <p:nvPr>
            <p:ph type="body" sz="quarter" idx="10" hasCustomPrompt="1"/>
          </p:nvPr>
        </p:nvSpPr>
        <p:spPr>
          <a:xfrm>
            <a:off x="519910" y="2121012"/>
            <a:ext cx="1773017" cy="1087167"/>
          </a:xfrm>
          <a:prstGeom prst="rect">
            <a:avLst/>
          </a:prstGeom>
        </p:spPr>
        <p:txBody>
          <a:bodyPr anchor="t">
            <a:noAutofit/>
          </a:bodyPr>
          <a:lstStyle>
            <a:lvl1pPr algn="r">
              <a:lnSpc>
                <a:spcPts val="8500"/>
              </a:lnSpc>
              <a:spcAft>
                <a:spcPts val="0"/>
              </a:spcAft>
              <a:defRPr sz="8500" b="1">
                <a:solidFill>
                  <a:schemeClr val="bg1"/>
                </a:solidFill>
              </a:defRPr>
            </a:lvl1pPr>
          </a:lstStyle>
          <a:p>
            <a:pPr lvl="0"/>
            <a:r>
              <a:rPr lang="fi-FI" dirty="0" smtClean="0"/>
              <a:t>00</a:t>
            </a:r>
            <a:endParaRPr lang="en-US" dirty="0"/>
          </a:p>
        </p:txBody>
      </p:sp>
    </p:spTree>
    <p:extLst>
      <p:ext uri="{BB962C8B-B14F-4D97-AF65-F5344CB8AC3E}">
        <p14:creationId xmlns:p14="http://schemas.microsoft.com/office/powerpoint/2010/main" val="293347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teksti_sin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9" y="1376363"/>
            <a:ext cx="7104061" cy="3043436"/>
          </a:xfrm>
          <a:prstGeom prst="rect">
            <a:avLst/>
          </a:prstGeom>
        </p:spPr>
        <p:txBody>
          <a:bodyPr vert="horz" lIns="91440" tIns="45720" rIns="91440" bIns="45720" rtlCol="0">
            <a:no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5" name="Title Placeholder 1"/>
          <p:cNvSpPr>
            <a:spLocks noGrp="1"/>
          </p:cNvSpPr>
          <p:nvPr>
            <p:ph type="title"/>
          </p:nvPr>
        </p:nvSpPr>
        <p:spPr>
          <a:xfrm>
            <a:off x="884911" y="379810"/>
            <a:ext cx="7782839" cy="748904"/>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1159066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ogan">
    <p:bg>
      <p:bgPr>
        <a:solidFill>
          <a:schemeClr val="accent5"/>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527423" y="1801906"/>
            <a:ext cx="8091213" cy="2408660"/>
          </a:xfrm>
        </p:spPr>
        <p:txBody>
          <a:bodyPr anchor="t">
            <a:noAutofit/>
          </a:bodyPr>
          <a:lstStyle>
            <a:lvl1pPr algn="ctr">
              <a:lnSpc>
                <a:spcPct val="90000"/>
              </a:lnSpc>
              <a:defRPr sz="56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308817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grammi valko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0413" y="379811"/>
            <a:ext cx="3829050" cy="1175939"/>
          </a:xfrm>
          <a:prstGeom prst="rect">
            <a:avLst/>
          </a:prstGeom>
        </p:spPr>
        <p:txBody>
          <a:bodyPr vert="horz" lIns="91440" tIns="45720" rIns="91440" bIns="45720" rtlCol="0">
            <a:noAutofit/>
          </a:bodyPr>
          <a:lstStyle>
            <a:lvl1pPr marL="0" indent="0">
              <a:buFontTx/>
              <a:buNone/>
              <a:defRPr/>
            </a:lvl1pPr>
            <a:lvl2pPr marL="360000" indent="-180000">
              <a:buFont typeface="Arial"/>
              <a:buChar char="•"/>
              <a:defRPr/>
            </a:lvl2pPr>
            <a:lvl3pPr marL="576000" indent="-180000">
              <a:buSzPct val="100000"/>
              <a:buFont typeface="Lucida Grande"/>
              <a:buChar char="-"/>
              <a:defRPr/>
            </a:lvl3pPr>
          </a:lstStyle>
          <a:p>
            <a:pPr lvl="0"/>
            <a:r>
              <a:rPr lang="fi-FI" smtClean="0"/>
              <a:t>Muokkaa tekstin perustyylejä napsauttamalla</a:t>
            </a:r>
          </a:p>
          <a:p>
            <a:pPr lvl="1"/>
            <a:r>
              <a:rPr lang="fi-FI" smtClean="0"/>
              <a:t>toinen taso</a:t>
            </a:r>
          </a:p>
        </p:txBody>
      </p:sp>
      <p:sp>
        <p:nvSpPr>
          <p:cNvPr id="5" name="Title Placeholder 1"/>
          <p:cNvSpPr>
            <a:spLocks noGrp="1"/>
          </p:cNvSpPr>
          <p:nvPr>
            <p:ph type="title"/>
          </p:nvPr>
        </p:nvSpPr>
        <p:spPr>
          <a:xfrm>
            <a:off x="884911" y="379810"/>
            <a:ext cx="3463327" cy="748904"/>
          </a:xfrm>
          <a:prstGeom prst="rect">
            <a:avLst/>
          </a:prstGeom>
        </p:spPr>
        <p:txBody>
          <a:bodyPr vert="horz" lIns="0" tIns="0" rIns="0" bIns="0" rtlCol="0" anchor="b">
            <a:noAutofit/>
          </a:bodyPr>
          <a:lstStyle/>
          <a:p>
            <a:r>
              <a:rPr lang="fi-FI" smtClean="0"/>
              <a:t>Muokkaa perustyyl. napsautt.</a:t>
            </a:r>
            <a:endParaRPr lang="en-US" dirty="0"/>
          </a:p>
        </p:txBody>
      </p:sp>
    </p:spTree>
    <p:extLst>
      <p:ext uri="{BB962C8B-B14F-4D97-AF65-F5344CB8AC3E}">
        <p14:creationId xmlns:p14="http://schemas.microsoft.com/office/powerpoint/2010/main" val="2018004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27423" y="2256229"/>
            <a:ext cx="8091213" cy="1385387"/>
          </a:xfrm>
        </p:spPr>
        <p:txBody>
          <a:bodyPr anchor="t">
            <a:noAutofit/>
          </a:bodyPr>
          <a:lstStyle>
            <a:lvl1pPr algn="ctr">
              <a:lnSpc>
                <a:spcPct val="90000"/>
              </a:lnSpc>
              <a:defRPr sz="5600">
                <a:solidFill>
                  <a:schemeClr val="bg1"/>
                </a:solidFill>
              </a:defRPr>
            </a:lvl1pPr>
          </a:lstStyle>
          <a:p>
            <a:r>
              <a:rPr lang="fi-FI" dirty="0" smtClean="0"/>
              <a:t>Kiitos!</a:t>
            </a:r>
            <a:endParaRPr lang="en-US" dirty="0"/>
          </a:p>
        </p:txBody>
      </p:sp>
      <p:pic>
        <p:nvPicPr>
          <p:cNvPr id="2" name="Picture 1" descr="LILJA_VALKOIN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3807" y="1103871"/>
            <a:ext cx="676860" cy="940836"/>
          </a:xfrm>
          <a:prstGeom prst="rect">
            <a:avLst/>
          </a:prstGeom>
        </p:spPr>
      </p:pic>
    </p:spTree>
    <p:extLst>
      <p:ext uri="{BB962C8B-B14F-4D97-AF65-F5344CB8AC3E}">
        <p14:creationId xmlns:p14="http://schemas.microsoft.com/office/powerpoint/2010/main" val="3430504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Linna">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0678" b="14292"/>
          <a:stretch/>
        </p:blipFill>
        <p:spPr>
          <a:xfrm>
            <a:off x="0" y="0"/>
            <a:ext cx="9144000" cy="4320540"/>
          </a:xfrm>
          <a:prstGeom prst="rect">
            <a:avLst/>
          </a:prstGeom>
        </p:spPr>
      </p:pic>
      <p:sp>
        <p:nvSpPr>
          <p:cNvPr id="2" name="Title 1"/>
          <p:cNvSpPr>
            <a:spLocks noGrp="1"/>
          </p:cNvSpPr>
          <p:nvPr>
            <p:ph type="title"/>
          </p:nvPr>
        </p:nvSpPr>
        <p:spPr>
          <a:xfrm>
            <a:off x="347460" y="4547038"/>
            <a:ext cx="8524715" cy="192081"/>
          </a:xfrm>
        </p:spPr>
        <p:txBody>
          <a:bodyPr wrap="none"/>
          <a:lstStyle>
            <a:lvl1pPr algn="ctr">
              <a:lnSpc>
                <a:spcPts val="2000"/>
              </a:lnSpc>
              <a:defRPr sz="1600" b="0" i="0" baseline="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5" name="Picture 4" descr="TURKUABO_WHITE_IS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9812" y="1337650"/>
            <a:ext cx="1119784" cy="1924816"/>
          </a:xfrm>
          <a:prstGeom prst="rect">
            <a:avLst/>
          </a:prstGeom>
        </p:spPr>
      </p:pic>
    </p:spTree>
    <p:extLst>
      <p:ext uri="{BB962C8B-B14F-4D97-AF65-F5344CB8AC3E}">
        <p14:creationId xmlns:p14="http://schemas.microsoft.com/office/powerpoint/2010/main" val="4035018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Patsas">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223" b="16901"/>
          <a:stretch/>
        </p:blipFill>
        <p:spPr>
          <a:xfrm>
            <a:off x="0" y="0"/>
            <a:ext cx="9144000" cy="4320541"/>
          </a:xfrm>
          <a:prstGeom prst="rect">
            <a:avLst/>
          </a:prstGeom>
        </p:spPr>
      </p:pic>
      <p:sp>
        <p:nvSpPr>
          <p:cNvPr id="2" name="Title 1"/>
          <p:cNvSpPr>
            <a:spLocks noGrp="1"/>
          </p:cNvSpPr>
          <p:nvPr>
            <p:ph type="title"/>
          </p:nvPr>
        </p:nvSpPr>
        <p:spPr>
          <a:xfrm>
            <a:off x="347460" y="4547038"/>
            <a:ext cx="8524715" cy="192081"/>
          </a:xfrm>
        </p:spPr>
        <p:txBody>
          <a:bodyPr wrap="none"/>
          <a:lstStyle>
            <a:lvl1pPr algn="ctr">
              <a:lnSpc>
                <a:spcPts val="2000"/>
              </a:lnSpc>
              <a:defRPr sz="1600" b="0" i="0" baseline="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5" name="Picture 4"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460" y="2808528"/>
            <a:ext cx="2162363" cy="1132890"/>
          </a:xfrm>
          <a:prstGeom prst="rect">
            <a:avLst/>
          </a:prstGeom>
        </p:spPr>
      </p:pic>
    </p:spTree>
    <p:extLst>
      <p:ext uri="{BB962C8B-B14F-4D97-AF65-F5344CB8AC3E}">
        <p14:creationId xmlns:p14="http://schemas.microsoft.com/office/powerpoint/2010/main" val="4201579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urajoki">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33816" b="18934"/>
          <a:stretch/>
        </p:blipFill>
        <p:spPr>
          <a:xfrm>
            <a:off x="0" y="0"/>
            <a:ext cx="9144000" cy="4320540"/>
          </a:xfrm>
          <a:prstGeom prst="rect">
            <a:avLst/>
          </a:prstGeom>
        </p:spPr>
      </p:pic>
      <p:sp>
        <p:nvSpPr>
          <p:cNvPr id="2" name="Title 1"/>
          <p:cNvSpPr>
            <a:spLocks noGrp="1"/>
          </p:cNvSpPr>
          <p:nvPr>
            <p:ph type="title"/>
          </p:nvPr>
        </p:nvSpPr>
        <p:spPr>
          <a:xfrm>
            <a:off x="347460" y="4547038"/>
            <a:ext cx="8524715" cy="192081"/>
          </a:xfrm>
        </p:spPr>
        <p:txBody>
          <a:bodyPr wrap="none"/>
          <a:lstStyle>
            <a:lvl1pPr algn="ctr">
              <a:lnSpc>
                <a:spcPts val="2000"/>
              </a:lnSpc>
              <a:defRPr sz="1600" b="0" i="0" baseline="0">
                <a:solidFill>
                  <a:schemeClr val="bg1"/>
                </a:solidFill>
              </a:defRPr>
            </a:lvl1pPr>
          </a:lstStyle>
          <a:p>
            <a:r>
              <a:rPr lang="fi-FI"/>
              <a:t>Click to edit Master title style</a:t>
            </a:r>
            <a:endParaRPr lang="en-US"/>
          </a:p>
        </p:txBody>
      </p:sp>
      <p:sp>
        <p:nvSpPr>
          <p:cNvPr id="3" name="TextBox 2"/>
          <p:cNvSpPr txBox="1"/>
          <p:nvPr userDrawn="1"/>
        </p:nvSpPr>
        <p:spPr>
          <a:xfrm>
            <a:off x="9240740" y="2108500"/>
            <a:ext cx="184666" cy="369332"/>
          </a:xfrm>
          <a:prstGeom prst="rect">
            <a:avLst/>
          </a:prstGeom>
          <a:noFill/>
        </p:spPr>
        <p:txBody>
          <a:bodyPr wrap="none" rtlCol="0">
            <a:spAutoFit/>
          </a:bodyPr>
          <a:lstStyle/>
          <a:p>
            <a:endParaRPr lang="en-US" dirty="0"/>
          </a:p>
        </p:txBody>
      </p:sp>
      <p:pic>
        <p:nvPicPr>
          <p:cNvPr id="6" name="Picture 5" descr="TURKUABO_WHITE_IS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6377" y="886177"/>
            <a:ext cx="1633825" cy="2808411"/>
          </a:xfrm>
          <a:prstGeom prst="rect">
            <a:avLst/>
          </a:prstGeom>
        </p:spPr>
      </p:pic>
    </p:spTree>
    <p:extLst>
      <p:ext uri="{BB962C8B-B14F-4D97-AF65-F5344CB8AC3E}">
        <p14:creationId xmlns:p14="http://schemas.microsoft.com/office/powerpoint/2010/main" val="185429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allinen_välidia">
    <p:spTree>
      <p:nvGrpSpPr>
        <p:cNvPr id="1" name=""/>
        <p:cNvGrpSpPr/>
        <p:nvPr/>
      </p:nvGrpSpPr>
      <p:grpSpPr>
        <a:xfrm>
          <a:off x="0" y="0"/>
          <a:ext cx="0" cy="0"/>
          <a:chOff x="0" y="0"/>
          <a:chExt cx="0" cy="0"/>
        </a:xfrm>
      </p:grpSpPr>
      <p:pic>
        <p:nvPicPr>
          <p:cNvPr id="2" name="Picture 1"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
        <p:nvSpPr>
          <p:cNvPr id="5" name="Picture Placeholder 4"/>
          <p:cNvSpPr>
            <a:spLocks noGrp="1"/>
          </p:cNvSpPr>
          <p:nvPr>
            <p:ph type="pic" sz="quarter" idx="10" hasCustomPrompt="1"/>
          </p:nvPr>
        </p:nvSpPr>
        <p:spPr>
          <a:xfrm>
            <a:off x="0" y="0"/>
            <a:ext cx="9144000" cy="2565000"/>
          </a:xfrm>
          <a:blipFill rotWithShape="1">
            <a:blip r:embed="rId3"/>
            <a:srcRect/>
            <a:stretch>
              <a:fillRect t="-97483" b="-40389"/>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6" name="Title 1"/>
          <p:cNvSpPr>
            <a:spLocks noGrp="1"/>
          </p:cNvSpPr>
          <p:nvPr>
            <p:ph type="ctrTitle"/>
          </p:nvPr>
        </p:nvSpPr>
        <p:spPr>
          <a:xfrm>
            <a:off x="2463403" y="3249004"/>
            <a:ext cx="6031310" cy="919319"/>
          </a:xfrm>
        </p:spPr>
        <p:txBody>
          <a:bodyPr anchor="t">
            <a:noAutofit/>
          </a:bodyPr>
          <a:lstStyle>
            <a:lvl1pPr>
              <a:lnSpc>
                <a:spcPct val="90000"/>
              </a:lnSpc>
              <a:defRPr sz="3700">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7" name="Text Placeholder 10"/>
          <p:cNvSpPr>
            <a:spLocks noGrp="1"/>
          </p:cNvSpPr>
          <p:nvPr>
            <p:ph type="body" sz="quarter" idx="11" hasCustomPrompt="1"/>
          </p:nvPr>
        </p:nvSpPr>
        <p:spPr>
          <a:xfrm>
            <a:off x="519910" y="3249003"/>
            <a:ext cx="1773017" cy="919319"/>
          </a:xfrm>
          <a:prstGeom prst="rect">
            <a:avLst/>
          </a:prstGeom>
        </p:spPr>
        <p:txBody>
          <a:bodyPr anchor="t">
            <a:noAutofit/>
          </a:bodyPr>
          <a:lstStyle>
            <a:lvl1pPr marL="0" indent="0" algn="r">
              <a:lnSpc>
                <a:spcPts val="8500"/>
              </a:lnSpc>
              <a:spcAft>
                <a:spcPts val="0"/>
              </a:spcAft>
              <a:buNone/>
              <a:defRPr sz="8500" b="1">
                <a:solidFill>
                  <a:schemeClr val="bg1"/>
                </a:solidFill>
              </a:defRPr>
            </a:lvl1pPr>
          </a:lstStyle>
          <a:p>
            <a:pPr lvl="0"/>
            <a:r>
              <a:rPr lang="fi-FI" dirty="0" smtClean="0"/>
              <a:t>00</a:t>
            </a:r>
            <a:endParaRPr lang="en-US" dirty="0"/>
          </a:p>
        </p:txBody>
      </p:sp>
    </p:spTree>
    <p:extLst>
      <p:ext uri="{BB962C8B-B14F-4D97-AF65-F5344CB8AC3E}">
        <p14:creationId xmlns:p14="http://schemas.microsoft.com/office/powerpoint/2010/main" val="3479576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sion_alku_sin_vaakakuva">
    <p:spTree>
      <p:nvGrpSpPr>
        <p:cNvPr id="1" name=""/>
        <p:cNvGrpSpPr/>
        <p:nvPr/>
      </p:nvGrpSpPr>
      <p:grpSpPr>
        <a:xfrm>
          <a:off x="0" y="0"/>
          <a:ext cx="0" cy="0"/>
          <a:chOff x="0" y="0"/>
          <a:chExt cx="0" cy="0"/>
        </a:xfrm>
      </p:grpSpPr>
      <p:pic>
        <p:nvPicPr>
          <p:cNvPr id="2" name="Picture 1"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
        <p:nvSpPr>
          <p:cNvPr id="5" name="Picture Placeholder 4"/>
          <p:cNvSpPr>
            <a:spLocks noGrp="1"/>
          </p:cNvSpPr>
          <p:nvPr>
            <p:ph type="pic" sz="quarter" idx="10" hasCustomPrompt="1"/>
          </p:nvPr>
        </p:nvSpPr>
        <p:spPr>
          <a:xfrm>
            <a:off x="0" y="0"/>
            <a:ext cx="9144000" cy="2565000"/>
          </a:xfrm>
          <a:blipFill rotWithShape="1">
            <a:blip r:embed="rId3"/>
            <a:srcRect/>
            <a:stretch>
              <a:fillRect t="-109318" b="-25744"/>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8" name="Text Placeholder 9"/>
          <p:cNvSpPr>
            <a:spLocks noGrp="1"/>
          </p:cNvSpPr>
          <p:nvPr>
            <p:ph type="body" sz="quarter" idx="12"/>
          </p:nvPr>
        </p:nvSpPr>
        <p:spPr>
          <a:xfrm>
            <a:off x="884911" y="3306448"/>
            <a:ext cx="7632950" cy="1456052"/>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540000" indent="-180000">
              <a:lnSpc>
                <a:spcPts val="2200"/>
              </a:lnSpc>
              <a:buSzPct val="90000"/>
              <a:buFont typeface="Lucida Grande"/>
              <a:buChar char="-"/>
              <a:defRPr sz="17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9" name="Title Placeholder 1"/>
          <p:cNvSpPr>
            <a:spLocks noGrp="1"/>
          </p:cNvSpPr>
          <p:nvPr>
            <p:ph type="title"/>
          </p:nvPr>
        </p:nvSpPr>
        <p:spPr>
          <a:xfrm>
            <a:off x="884911" y="2820461"/>
            <a:ext cx="7632950" cy="485987"/>
          </a:xfrm>
          <a:prstGeom prst="rect">
            <a:avLst/>
          </a:prstGeom>
        </p:spPr>
        <p:txBody>
          <a:bodyPr vert="horz" lIns="0" tIns="0" rIns="0" bIns="0" rtlCol="0" anchor="t">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3598121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Osion_alku_valk_vaaka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9144000" cy="2565000"/>
          </a:xfrm>
          <a:blipFill rotWithShape="1">
            <a:blip r:embed="rId2"/>
            <a:srcRect/>
            <a:stretch>
              <a:fillRect t="-3258" b="-30546"/>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7" name="Text Placeholder 9"/>
          <p:cNvSpPr>
            <a:spLocks noGrp="1"/>
          </p:cNvSpPr>
          <p:nvPr>
            <p:ph type="body" sz="quarter" idx="12"/>
          </p:nvPr>
        </p:nvSpPr>
        <p:spPr>
          <a:xfrm>
            <a:off x="884911" y="3306448"/>
            <a:ext cx="7632950" cy="1456052"/>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540000" indent="-180000">
              <a:lnSpc>
                <a:spcPts val="2200"/>
              </a:lnSpc>
              <a:buSzPct val="90000"/>
              <a:buFont typeface="Lucida Grande"/>
              <a:buChar char="-"/>
              <a:defRPr sz="17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8" name="Title Placeholder 1"/>
          <p:cNvSpPr>
            <a:spLocks noGrp="1"/>
          </p:cNvSpPr>
          <p:nvPr>
            <p:ph type="title"/>
          </p:nvPr>
        </p:nvSpPr>
        <p:spPr>
          <a:xfrm>
            <a:off x="884911" y="2820461"/>
            <a:ext cx="7632950" cy="485987"/>
          </a:xfrm>
          <a:prstGeom prst="rect">
            <a:avLst/>
          </a:prstGeom>
        </p:spPr>
        <p:txBody>
          <a:bodyPr vert="horz" lIns="0" tIns="0" rIns="0" bIns="0" rtlCol="0" anchor="t">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6" name="Picture 5" descr="TURKUABO_VAAKA-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125079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sion_alku_orans_pystykuva">
    <p:bg>
      <p:bgPr>
        <a:solidFill>
          <a:srgbClr val="F2652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4" y="0"/>
            <a:ext cx="4573587" cy="5143500"/>
          </a:xfrm>
          <a:blipFill rotWithShape="1">
            <a:blip r:embed="rId2"/>
            <a:srcRect/>
            <a:stretch>
              <a:fillRect t="-20531" b="-12849"/>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12,7 x 19,05 cm</a:t>
            </a:r>
          </a:p>
        </p:txBody>
      </p:sp>
      <p:sp>
        <p:nvSpPr>
          <p:cNvPr id="11" name="Text Placeholder 9"/>
          <p:cNvSpPr>
            <a:spLocks noGrp="1"/>
          </p:cNvSpPr>
          <p:nvPr>
            <p:ph type="body" sz="quarter" idx="12"/>
          </p:nvPr>
        </p:nvSpPr>
        <p:spPr>
          <a:xfrm>
            <a:off x="667197" y="2809656"/>
            <a:ext cx="3511708" cy="1456711"/>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667197" y="1376358"/>
            <a:ext cx="3511708" cy="1275290"/>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7" name="Picture 6"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18280121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TURKUABO_VAAKA-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
        <p:nvSpPr>
          <p:cNvPr id="3"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2" name="Title Placeholder 1"/>
          <p:cNvSpPr>
            <a:spLocks noGrp="1"/>
          </p:cNvSpPr>
          <p:nvPr>
            <p:ph type="title"/>
          </p:nvPr>
        </p:nvSpPr>
        <p:spPr>
          <a:xfrm>
            <a:off x="884910" y="386408"/>
            <a:ext cx="7412159" cy="741567"/>
          </a:xfrm>
          <a:prstGeom prst="rect">
            <a:avLst/>
          </a:prstGeom>
        </p:spPr>
        <p:txBody>
          <a:bodyPr vert="horz" wrap="square" lIns="0" tIns="0" rIns="0" bIns="0" rtlCol="0" anchor="b">
            <a:noAutofit/>
          </a:bodyPr>
          <a:lstStyle/>
          <a:p>
            <a:r>
              <a:rPr lang="fi-FI" smtClean="0"/>
              <a:t>Muokkaa perustyyl. napsautt.</a:t>
            </a:r>
            <a:endParaRPr lang="en-US" dirty="0"/>
          </a:p>
        </p:txBody>
      </p:sp>
      <p:pic>
        <p:nvPicPr>
          <p:cNvPr id="5" name="Picture 4" descr="TURKUABO_VAAKA-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906" y="5959412"/>
            <a:ext cx="1241463" cy="649182"/>
          </a:xfrm>
          <a:prstGeom prst="rect">
            <a:avLst/>
          </a:prstGeom>
        </p:spPr>
      </p:pic>
      <p:pic>
        <p:nvPicPr>
          <p:cNvPr id="8" name="Picture 7" descr="TURKUABO_VAAKA-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2306" y="6111812"/>
            <a:ext cx="1241463" cy="649182"/>
          </a:xfrm>
          <a:prstGeom prst="rect">
            <a:avLst/>
          </a:prstGeom>
        </p:spPr>
      </p:pic>
      <p:pic>
        <p:nvPicPr>
          <p:cNvPr id="9" name="Picture 8" descr="TURKUABO_VAAKA-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4706" y="6264212"/>
            <a:ext cx="1241463" cy="649182"/>
          </a:xfrm>
          <a:prstGeom prst="rect">
            <a:avLst/>
          </a:prstGeom>
        </p:spPr>
      </p:pic>
    </p:spTree>
    <p:extLst>
      <p:ext uri="{BB962C8B-B14F-4D97-AF65-F5344CB8AC3E}">
        <p14:creationId xmlns:p14="http://schemas.microsoft.com/office/powerpoint/2010/main" val="2993035294"/>
      </p:ext>
    </p:extLst>
  </p:cSld>
  <p:clrMap bg1="lt1" tx1="dk1" bg2="lt2" tx2="dk2" accent1="accent1" accent2="accent2" accent3="accent3" accent4="accent4" accent5="accent5" accent6="accent6" hlink="hlink" folHlink="folHlink"/>
  <p:sldLayoutIdLst>
    <p:sldLayoutId id="2147483665" r:id="rId1"/>
    <p:sldLayoutId id="2147483684" r:id="rId2"/>
  </p:sldLayoutIdLst>
  <p:timing>
    <p:tnLst>
      <p:par>
        <p:cTn id="1" dur="indefinite" restart="never" nodeType="tmRoot"/>
      </p:par>
    </p:tnLst>
  </p:timing>
  <p:txStyles>
    <p:titleStyle>
      <a:lvl1pPr algn="l" defTabSz="457200" rtl="0" eaLnBrk="1" latinLnBrk="0" hangingPunct="1">
        <a:lnSpc>
          <a:spcPts val="3300"/>
        </a:lnSpc>
        <a:spcBef>
          <a:spcPct val="0"/>
        </a:spcBef>
        <a:buNone/>
        <a:defRPr sz="3200" b="1" kern="1200">
          <a:solidFill>
            <a:schemeClr val="tx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76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36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96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56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rm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2" name="Title Placeholder 1"/>
          <p:cNvSpPr>
            <a:spLocks noGrp="1"/>
          </p:cNvSpPr>
          <p:nvPr>
            <p:ph type="title"/>
          </p:nvPr>
        </p:nvSpPr>
        <p:spPr>
          <a:xfrm>
            <a:off x="884910" y="386408"/>
            <a:ext cx="7412159" cy="741567"/>
          </a:xfrm>
          <a:prstGeom prst="rect">
            <a:avLst/>
          </a:prstGeom>
        </p:spPr>
        <p:txBody>
          <a:bodyPr vert="horz" wrap="square"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276759950"/>
      </p:ext>
    </p:extLst>
  </p:cSld>
  <p:clrMap bg1="lt1" tx1="dk1" bg2="lt2" tx2="dk2" accent1="accent1" accent2="accent2" accent3="accent3" accent4="accent4" accent5="accent5" accent6="accent6" hlink="hlink" folHlink="folHlink"/>
  <p:sldLayoutIdLst>
    <p:sldLayoutId id="2147483677" r:id="rId1"/>
    <p:sldLayoutId id="2147483686" r:id="rId2"/>
    <p:sldLayoutId id="2147483688" r:id="rId3"/>
    <p:sldLayoutId id="2147483678" r:id="rId4"/>
    <p:sldLayoutId id="2147483689" r:id="rId5"/>
    <p:sldLayoutId id="2147483680" r:id="rId6"/>
    <p:sldLayoutId id="2147483681" r:id="rId7"/>
    <p:sldLayoutId id="2147483690" r:id="rId8"/>
    <p:sldLayoutId id="2147483682" r:id="rId9"/>
    <p:sldLayoutId id="2147483685" r:id="rId10"/>
    <p:sldLayoutId id="2147483691" r:id="rId11"/>
  </p:sldLayoutIdLst>
  <p:txStyles>
    <p:titleStyle>
      <a:lvl1pPr algn="l" defTabSz="457200" rtl="0" eaLnBrk="1" latinLnBrk="0" hangingPunct="1">
        <a:lnSpc>
          <a:spcPts val="3300"/>
        </a:lnSpc>
        <a:spcBef>
          <a:spcPct val="0"/>
        </a:spcBef>
        <a:buNone/>
        <a:defRPr sz="3200" b="1" kern="1200">
          <a:solidFill>
            <a:schemeClr val="bg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40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00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60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20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911" y="379811"/>
            <a:ext cx="7412952" cy="748902"/>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5"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pic>
        <p:nvPicPr>
          <p:cNvPr id="6" name="Picture 5" descr="TURKUABO_WHITE-01.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995672637"/>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64" r:id="rId3"/>
    <p:sldLayoutId id="2147483656" r:id="rId4"/>
    <p:sldLayoutId id="2147483657" r:id="rId5"/>
    <p:sldLayoutId id="2147483661" r:id="rId6"/>
    <p:sldLayoutId id="2147483662" r:id="rId7"/>
  </p:sldLayoutIdLst>
  <p:txStyles>
    <p:titleStyle>
      <a:lvl1pPr algn="l" defTabSz="457200" rtl="0" eaLnBrk="1" latinLnBrk="0" hangingPunct="1">
        <a:lnSpc>
          <a:spcPts val="3300"/>
        </a:lnSpc>
        <a:spcBef>
          <a:spcPct val="0"/>
        </a:spcBef>
        <a:buNone/>
        <a:defRPr sz="3200" b="1" kern="1200">
          <a:solidFill>
            <a:schemeClr val="bg1"/>
          </a:solidFill>
          <a:latin typeface="Arial"/>
          <a:ea typeface="+mj-ea"/>
          <a:cs typeface="Arial"/>
        </a:defRPr>
      </a:lvl1pPr>
    </p:titleStyle>
    <p:bodyStyle>
      <a:lvl1pPr marL="0" indent="0" algn="l" defTabSz="457200" rtl="0" eaLnBrk="1" latinLnBrk="0" hangingPunct="1">
        <a:lnSpc>
          <a:spcPts val="2100"/>
        </a:lnSpc>
        <a:spcBef>
          <a:spcPts val="0"/>
        </a:spcBef>
        <a:spcAft>
          <a:spcPts val="1200"/>
        </a:spcAft>
        <a:buFont typeface="Arial"/>
        <a:buNone/>
        <a:defRPr sz="1700" kern="1200">
          <a:solidFill>
            <a:schemeClr val="tx1"/>
          </a:solidFill>
          <a:latin typeface="Arial"/>
          <a:ea typeface="+mn-ea"/>
          <a:cs typeface="Arial"/>
        </a:defRPr>
      </a:lvl1pPr>
      <a:lvl2pPr marL="144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2pPr>
      <a:lvl3pPr marL="540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3pPr>
      <a:lvl4pPr marL="900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4pPr>
      <a:lvl5pPr marL="1260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20.emf"/><Relationship Id="rId4" Type="http://schemas.openxmlformats.org/officeDocument/2006/relationships/package" Target="../embeddings/Microsoft_Excel_-laskentataulukko5.xlsx"/></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21.emf"/><Relationship Id="rId4" Type="http://schemas.openxmlformats.org/officeDocument/2006/relationships/package" Target="../embeddings/Microsoft_Excel_-laskentataulukko6.xlsx"/></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22.emf"/><Relationship Id="rId4" Type="http://schemas.openxmlformats.org/officeDocument/2006/relationships/package" Target="../embeddings/Microsoft_Excel_-laskentataulukko7.xlsx"/></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23.emf"/><Relationship Id="rId4" Type="http://schemas.openxmlformats.org/officeDocument/2006/relationships/package" Target="../embeddings/Microsoft_Excel_-laskentataulukko8.xlsx"/></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24.emf"/><Relationship Id="rId4" Type="http://schemas.openxmlformats.org/officeDocument/2006/relationships/package" Target="../embeddings/Microsoft_Excel_-laskentataulukko9.xlsx"/></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25.emf"/><Relationship Id="rId4" Type="http://schemas.openxmlformats.org/officeDocument/2006/relationships/package" Target="../embeddings/Microsoft_Excel_-laskentataulukko10.xlsx"/></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26.emf"/><Relationship Id="rId4" Type="http://schemas.openxmlformats.org/officeDocument/2006/relationships/package" Target="../embeddings/Microsoft_Excel_-laskentataulukko11.xlsx"/></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27.emf"/><Relationship Id="rId5" Type="http://schemas.openxmlformats.org/officeDocument/2006/relationships/package" Target="../embeddings/Microsoft_Excel_-laskentataulukko12.xlsx"/><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image" Target="../media/image28.emf"/><Relationship Id="rId4" Type="http://schemas.openxmlformats.org/officeDocument/2006/relationships/package" Target="../embeddings/Microsoft_Excel_-laskentataulukko13.xlsx"/></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4.vml"/><Relationship Id="rId5" Type="http://schemas.openxmlformats.org/officeDocument/2006/relationships/image" Target="../media/image29.emf"/><Relationship Id="rId4" Type="http://schemas.openxmlformats.org/officeDocument/2006/relationships/package" Target="../embeddings/Microsoft_Excel_-laskentataulukko14.xls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image" Target="../media/image30.emf"/><Relationship Id="rId4" Type="http://schemas.openxmlformats.org/officeDocument/2006/relationships/package" Target="../embeddings/Microsoft_Excel_-laskentataulukko15.xlsx"/></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package" Target="../embeddings/Microsoft_Excel_-laskentataulukko1.xlsx"/></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package" Target="../embeddings/Microsoft_Excel_-laskentataulukko2.xlsx"/></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package" Target="../embeddings/Microsoft_Excel_-laskentataulukko3.xlsx"/></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9.emf"/><Relationship Id="rId4" Type="http://schemas.openxmlformats.org/officeDocument/2006/relationships/package" Target="../embeddings/Microsoft_Excel_-laskentataulukko4.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fi-FI" noProof="0" dirty="0" smtClean="0"/>
              <a:t>Esiopetus 2017 - 2018</a:t>
            </a:r>
            <a:endParaRPr lang="fi-FI" noProof="0" dirty="0"/>
          </a:p>
        </p:txBody>
      </p:sp>
    </p:spTree>
    <p:extLst>
      <p:ext uri="{BB962C8B-B14F-4D97-AF65-F5344CB8AC3E}">
        <p14:creationId xmlns:p14="http://schemas.microsoft.com/office/powerpoint/2010/main" val="790634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9153" y="679784"/>
            <a:ext cx="7858711" cy="4168942"/>
          </a:xfrm>
        </p:spPr>
        <p:txBody>
          <a:bodyPr/>
          <a:lstStyle/>
          <a:p>
            <a:pPr lvl="0">
              <a:lnSpc>
                <a:spcPct val="100000"/>
              </a:lnSpc>
            </a:pPr>
            <a:r>
              <a:rPr lang="fi-FI" sz="1200" dirty="0" smtClean="0">
                <a:solidFill>
                  <a:prstClr val="black"/>
                </a:solidFill>
              </a:rPr>
              <a:t>Jaoston päättämät </a:t>
            </a:r>
            <a:r>
              <a:rPr lang="fi-FI" sz="1200" dirty="0">
                <a:solidFill>
                  <a:prstClr val="black"/>
                </a:solidFill>
              </a:rPr>
              <a:t>esiopetuspaikat riittävät </a:t>
            </a:r>
            <a:r>
              <a:rPr lang="fi-FI" sz="1200" dirty="0" smtClean="0">
                <a:solidFill>
                  <a:prstClr val="black"/>
                </a:solidFill>
              </a:rPr>
              <a:t>oppilasalueella</a:t>
            </a:r>
          </a:p>
          <a:p>
            <a:pPr lvl="0">
              <a:lnSpc>
                <a:spcPct val="100000"/>
              </a:lnSpc>
            </a:pPr>
            <a:r>
              <a:rPr lang="fi-FI" sz="1200" dirty="0">
                <a:solidFill>
                  <a:prstClr val="black"/>
                </a:solidFill>
              </a:rPr>
              <a:t>Kasvatus- ja opetuslautakunta, suomenkielinen varhaiskasvatus- ja perusopetusjaosto </a:t>
            </a:r>
            <a:r>
              <a:rPr lang="fi-FI" sz="1200" dirty="0" smtClean="0">
                <a:solidFill>
                  <a:prstClr val="black"/>
                </a:solidFill>
              </a:rPr>
              <a:t> on hyväksynyt 27.01.2016 </a:t>
            </a:r>
            <a:r>
              <a:rPr lang="fi-FI" sz="1200" dirty="0">
                <a:solidFill>
                  <a:prstClr val="black"/>
                </a:solidFill>
              </a:rPr>
              <a:t>§7 </a:t>
            </a:r>
            <a:r>
              <a:rPr lang="fi-FI" sz="1200" dirty="0" smtClean="0">
                <a:solidFill>
                  <a:prstClr val="black"/>
                </a:solidFill>
              </a:rPr>
              <a:t>kokouksessaan, että on </a:t>
            </a:r>
            <a:r>
              <a:rPr lang="fi-FI" sz="1200" dirty="0">
                <a:solidFill>
                  <a:prstClr val="black"/>
                </a:solidFill>
              </a:rPr>
              <a:t>perusteltua järjestää esiopetusta Touhula Yli-Maariassa alueen maantieteellisten olosuhteiden takia, mikäli Touhula Yli-Maariaan muodostuu vähintään 13 lapsen esiopetusryhmä. Tällöin Paattisten päivähoitoyksikön Toffinkujalta voidaan vähentää 13 esiopetuspaikkaa. Näin ollen Toffinkujan esiopetuspaikkojen määräksi jäisi </a:t>
            </a:r>
            <a:r>
              <a:rPr lang="fi-FI" sz="1200" dirty="0" smtClean="0">
                <a:solidFill>
                  <a:prstClr val="black"/>
                </a:solidFill>
              </a:rPr>
              <a:t>40. </a:t>
            </a:r>
            <a:endParaRPr lang="fi-FI" sz="1200" dirty="0">
              <a:solidFill>
                <a:prstClr val="black"/>
              </a:solidFill>
            </a:endParaRPr>
          </a:p>
          <a:p>
            <a:pPr lvl="0">
              <a:lnSpc>
                <a:spcPct val="100000"/>
              </a:lnSpc>
            </a:pPr>
            <a:r>
              <a:rPr lang="fi-FI" sz="1200" dirty="0" smtClean="0">
                <a:solidFill>
                  <a:prstClr val="black"/>
                </a:solidFill>
              </a:rPr>
              <a:t>Edellytykset Touhula Yli-Maarian esiopetusryhmän toiminnan jatkumiselle täyttyvät lukuvuonna 2017-2018</a:t>
            </a:r>
            <a:endParaRPr lang="fi-FI" sz="1200" dirty="0">
              <a:solidFill>
                <a:prstClr val="black"/>
              </a:solidFill>
            </a:endParaRPr>
          </a:p>
          <a:p>
            <a:endParaRPr lang="fi-FI" sz="1200" noProof="0" dirty="0"/>
          </a:p>
        </p:txBody>
      </p:sp>
      <p:sp>
        <p:nvSpPr>
          <p:cNvPr id="3" name="Title Placeholder 2"/>
          <p:cNvSpPr>
            <a:spLocks noGrp="1"/>
          </p:cNvSpPr>
          <p:nvPr>
            <p:ph type="title"/>
          </p:nvPr>
        </p:nvSpPr>
        <p:spPr>
          <a:xfrm>
            <a:off x="439153" y="90237"/>
            <a:ext cx="7858710" cy="481263"/>
          </a:xfrm>
        </p:spPr>
        <p:txBody>
          <a:bodyPr/>
          <a:lstStyle/>
          <a:p>
            <a:pPr algn="ctr"/>
            <a:r>
              <a:rPr lang="fi-FI" noProof="0" dirty="0" smtClean="0"/>
              <a:t>Moisio-Paattinen oppilasalue</a:t>
            </a:r>
            <a:endParaRPr lang="fi-FI" noProof="0" dirty="0"/>
          </a:p>
        </p:txBody>
      </p:sp>
      <p:graphicFrame>
        <p:nvGraphicFramePr>
          <p:cNvPr id="4" name="Objekti 3"/>
          <p:cNvGraphicFramePr>
            <a:graphicFrameLocks noChangeAspect="1"/>
          </p:cNvGraphicFramePr>
          <p:nvPr>
            <p:extLst>
              <p:ext uri="{D42A27DB-BD31-4B8C-83A1-F6EECF244321}">
                <p14:modId xmlns:p14="http://schemas.microsoft.com/office/powerpoint/2010/main" val="1478474101"/>
              </p:ext>
            </p:extLst>
          </p:nvPr>
        </p:nvGraphicFramePr>
        <p:xfrm>
          <a:off x="481013" y="2627313"/>
          <a:ext cx="8662987" cy="2003425"/>
        </p:xfrm>
        <a:graphic>
          <a:graphicData uri="http://schemas.openxmlformats.org/presentationml/2006/ole">
            <mc:AlternateContent xmlns:mc="http://schemas.openxmlformats.org/markup-compatibility/2006">
              <mc:Choice xmlns:v="urn:schemas-microsoft-com:vml" Requires="v">
                <p:oleObj spid="_x0000_s5259" name="Laskentataulukko" r:id="rId4" imgW="12763511" imgH="2952720" progId="Excel.Sheet.12">
                  <p:embed/>
                </p:oleObj>
              </mc:Choice>
              <mc:Fallback>
                <p:oleObj name="Laskentataulukko" r:id="rId4" imgW="12763511" imgH="2952720" progId="Excel.Sheet.12">
                  <p:embed/>
                  <p:pic>
                    <p:nvPicPr>
                      <p:cNvPr id="0" name=""/>
                      <p:cNvPicPr/>
                      <p:nvPr/>
                    </p:nvPicPr>
                    <p:blipFill>
                      <a:blip r:embed="rId5"/>
                      <a:stretch>
                        <a:fillRect/>
                      </a:stretch>
                    </p:blipFill>
                    <p:spPr>
                      <a:xfrm>
                        <a:off x="481013" y="2627313"/>
                        <a:ext cx="8662987" cy="2003425"/>
                      </a:xfrm>
                      <a:prstGeom prst="rect">
                        <a:avLst/>
                      </a:prstGeom>
                    </p:spPr>
                  </p:pic>
                </p:oleObj>
              </mc:Fallback>
            </mc:AlternateContent>
          </a:graphicData>
        </a:graphic>
      </p:graphicFrame>
    </p:spTree>
    <p:extLst>
      <p:ext uri="{BB962C8B-B14F-4D97-AF65-F5344CB8AC3E}">
        <p14:creationId xmlns:p14="http://schemas.microsoft.com/office/powerpoint/2010/main" val="3959624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27121" y="565484"/>
            <a:ext cx="7870743" cy="4277227"/>
          </a:xfrm>
        </p:spPr>
        <p:txBody>
          <a:bodyPr/>
          <a:lstStyle/>
          <a:p>
            <a:pPr lvl="0"/>
            <a:r>
              <a:rPr lang="fi-FI" sz="1200" dirty="0">
                <a:solidFill>
                  <a:prstClr val="black"/>
                </a:solidFill>
              </a:rPr>
              <a:t>Kasvatus- ja opetuslautakunta, suomenkielinen varhaiskasvatus- ja perusopetusjaoston päättämät esiopetuspaikat riittävät oppilasalueella</a:t>
            </a:r>
          </a:p>
          <a:p>
            <a:pPr lvl="0"/>
            <a:r>
              <a:rPr lang="fi-FI" sz="1200" dirty="0">
                <a:solidFill>
                  <a:prstClr val="black"/>
                </a:solidFill>
              </a:rPr>
              <a:t>Tälle oppilasalueelle ei ilmoittautunut esiopetuksen tuottajiksi yksityisiä päiväkoteja</a:t>
            </a:r>
          </a:p>
          <a:p>
            <a:endParaRPr lang="fi-FI" sz="1200" noProof="0" dirty="0"/>
          </a:p>
        </p:txBody>
      </p:sp>
      <p:sp>
        <p:nvSpPr>
          <p:cNvPr id="3" name="Title Placeholder 2"/>
          <p:cNvSpPr>
            <a:spLocks noGrp="1"/>
          </p:cNvSpPr>
          <p:nvPr>
            <p:ph type="title"/>
          </p:nvPr>
        </p:nvSpPr>
        <p:spPr>
          <a:xfrm>
            <a:off x="427121" y="72189"/>
            <a:ext cx="7870742" cy="493295"/>
          </a:xfrm>
        </p:spPr>
        <p:txBody>
          <a:bodyPr/>
          <a:lstStyle/>
          <a:p>
            <a:pPr algn="ctr"/>
            <a:r>
              <a:rPr lang="fi-FI" noProof="0" dirty="0" smtClean="0"/>
              <a:t>Jäkärlän oppilasalue</a:t>
            </a:r>
            <a:endParaRPr lang="fi-FI" noProof="0" dirty="0"/>
          </a:p>
        </p:txBody>
      </p:sp>
      <p:graphicFrame>
        <p:nvGraphicFramePr>
          <p:cNvPr id="5" name="Objekti 4"/>
          <p:cNvGraphicFramePr>
            <a:graphicFrameLocks noChangeAspect="1"/>
          </p:cNvGraphicFramePr>
          <p:nvPr>
            <p:extLst>
              <p:ext uri="{D42A27DB-BD31-4B8C-83A1-F6EECF244321}">
                <p14:modId xmlns:p14="http://schemas.microsoft.com/office/powerpoint/2010/main" val="1196013379"/>
              </p:ext>
            </p:extLst>
          </p:nvPr>
        </p:nvGraphicFramePr>
        <p:xfrm>
          <a:off x="427038" y="2232025"/>
          <a:ext cx="8737600" cy="1963738"/>
        </p:xfrm>
        <a:graphic>
          <a:graphicData uri="http://schemas.openxmlformats.org/presentationml/2006/ole">
            <mc:AlternateContent xmlns:mc="http://schemas.openxmlformats.org/markup-compatibility/2006">
              <mc:Choice xmlns:v="urn:schemas-microsoft-com:vml" Requires="v">
                <p:oleObj spid="_x0000_s6282" name="Laskentataulukko" r:id="rId4" imgW="12763511" imgH="2867130" progId="Excel.Sheet.12">
                  <p:embed/>
                </p:oleObj>
              </mc:Choice>
              <mc:Fallback>
                <p:oleObj name="Laskentataulukko" r:id="rId4" imgW="12763511" imgH="2867130" progId="Excel.Sheet.12">
                  <p:embed/>
                  <p:pic>
                    <p:nvPicPr>
                      <p:cNvPr id="0" name=""/>
                      <p:cNvPicPr/>
                      <p:nvPr/>
                    </p:nvPicPr>
                    <p:blipFill>
                      <a:blip r:embed="rId5"/>
                      <a:stretch>
                        <a:fillRect/>
                      </a:stretch>
                    </p:blipFill>
                    <p:spPr>
                      <a:xfrm>
                        <a:off x="427038" y="2232025"/>
                        <a:ext cx="8737600" cy="1963738"/>
                      </a:xfrm>
                      <a:prstGeom prst="rect">
                        <a:avLst/>
                      </a:prstGeom>
                    </p:spPr>
                  </p:pic>
                </p:oleObj>
              </mc:Fallback>
            </mc:AlternateContent>
          </a:graphicData>
        </a:graphic>
      </p:graphicFrame>
    </p:spTree>
    <p:extLst>
      <p:ext uri="{BB962C8B-B14F-4D97-AF65-F5344CB8AC3E}">
        <p14:creationId xmlns:p14="http://schemas.microsoft.com/office/powerpoint/2010/main" val="1885291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6805" y="529388"/>
            <a:ext cx="7991059" cy="4271211"/>
          </a:xfrm>
        </p:spPr>
        <p:txBody>
          <a:bodyPr/>
          <a:lstStyle/>
          <a:p>
            <a:pPr lvl="1">
              <a:lnSpc>
                <a:spcPct val="100000"/>
              </a:lnSpc>
            </a:pPr>
            <a:r>
              <a:rPr lang="fi-FI" sz="800" dirty="0">
                <a:solidFill>
                  <a:prstClr val="black"/>
                </a:solidFill>
              </a:rPr>
              <a:t>Esiopetusikäisten kotiosoitteen mukaisen oppilasalueen peruskoulun esioppilasmäärä </a:t>
            </a:r>
            <a:r>
              <a:rPr lang="fi-FI" sz="800" dirty="0" smtClean="0">
                <a:solidFill>
                  <a:prstClr val="black"/>
                </a:solidFill>
              </a:rPr>
              <a:t>riittää </a:t>
            </a:r>
            <a:r>
              <a:rPr lang="fi-FI" sz="800" dirty="0">
                <a:solidFill>
                  <a:prstClr val="black"/>
                </a:solidFill>
              </a:rPr>
              <a:t>eikä erillistä esiopetusyksikköä oppilasalueella ole. </a:t>
            </a:r>
          </a:p>
          <a:p>
            <a:pPr lvl="1">
              <a:lnSpc>
                <a:spcPct val="100000"/>
              </a:lnSpc>
            </a:pPr>
            <a:r>
              <a:rPr lang="fi-FI" sz="800" dirty="0" smtClean="0">
                <a:solidFill>
                  <a:prstClr val="black"/>
                </a:solidFill>
              </a:rPr>
              <a:t>Ko. oppilasalueella sijaitsevat kaikki kielipainotteiset esiopetusyksiköt lukuun ottamatta Daycare Daisyä. Alueella sijaitsee myös ilta- ja viikonloppuhoidon esiopetusyksikkö. </a:t>
            </a:r>
          </a:p>
          <a:p>
            <a:pPr lvl="1">
              <a:lnSpc>
                <a:spcPct val="100000"/>
              </a:lnSpc>
            </a:pPr>
            <a:r>
              <a:rPr lang="fi-FI" sz="800" dirty="0" smtClean="0">
                <a:solidFill>
                  <a:prstClr val="black"/>
                </a:solidFill>
              </a:rPr>
              <a:t>Yksityinen päiväkoti Pilke Sinikellossa olevat </a:t>
            </a:r>
            <a:r>
              <a:rPr lang="fi-FI" sz="800" dirty="0">
                <a:solidFill>
                  <a:prstClr val="black"/>
                </a:solidFill>
              </a:rPr>
              <a:t>kaikki 2011 syntyneet </a:t>
            </a:r>
            <a:r>
              <a:rPr lang="fi-FI" sz="800" dirty="0" smtClean="0">
                <a:solidFill>
                  <a:prstClr val="black"/>
                </a:solidFill>
              </a:rPr>
              <a:t>jakautuvat Puolala-Topelius, Kähäri-Raunistula, Kärsämäki, Hepokulta-Teräsrautelan eri </a:t>
            </a:r>
            <a:r>
              <a:rPr lang="fi-FI" sz="800" dirty="0">
                <a:solidFill>
                  <a:prstClr val="black"/>
                </a:solidFill>
              </a:rPr>
              <a:t>oppilasalueiden peruskoulujen tai erillisiin esiopetusyksikköihin kotiosoitteensa </a:t>
            </a:r>
            <a:r>
              <a:rPr lang="fi-FI" sz="800" dirty="0" smtClean="0">
                <a:solidFill>
                  <a:prstClr val="black"/>
                </a:solidFill>
              </a:rPr>
              <a:t>mukaisesti. Erityisesti </a:t>
            </a:r>
            <a:r>
              <a:rPr lang="fi-FI" sz="800" dirty="0">
                <a:solidFill>
                  <a:prstClr val="black"/>
                </a:solidFill>
              </a:rPr>
              <a:t>Kähäri-Raunistula, Kärsämäki, Hepokulta-Teräsrautelan peruskoulujen tai erillisiin esiopetusyksikköihin </a:t>
            </a:r>
            <a:r>
              <a:rPr lang="fi-FI" sz="800" dirty="0" smtClean="0">
                <a:solidFill>
                  <a:prstClr val="black"/>
                </a:solidFill>
              </a:rPr>
              <a:t>on haasteellista saada lapsia mahtumaan. Sen sijaan Puolala-Topeliuksen oppilasalueelle lapset saadaan mahtumaan, mikä saattaa </a:t>
            </a:r>
            <a:r>
              <a:rPr lang="fi-FI" sz="800" dirty="0">
                <a:solidFill>
                  <a:prstClr val="black"/>
                </a:solidFill>
              </a:rPr>
              <a:t>aiheuttaa siirtoja päiväkodista </a:t>
            </a:r>
            <a:r>
              <a:rPr lang="fi-FI" sz="800" dirty="0" smtClean="0">
                <a:solidFill>
                  <a:prstClr val="black"/>
                </a:solidFill>
              </a:rPr>
              <a:t>päiväkotiin. Puolalla-Topeliuksen alueella saadaan lapsille myös osoitettua esiopetuspaikat Topeliuksen koulun esiopetusyksiköstä, mutta se ei tule olemaan lasten tuleva lähikoulu.</a:t>
            </a:r>
            <a:endParaRPr lang="fi-FI" sz="800" dirty="0">
              <a:solidFill>
                <a:prstClr val="black"/>
              </a:solidFill>
            </a:endParaRPr>
          </a:p>
          <a:p>
            <a:pPr lvl="0">
              <a:lnSpc>
                <a:spcPct val="100000"/>
              </a:lnSpc>
            </a:pPr>
            <a:endParaRPr lang="fi-FI" sz="1200" dirty="0">
              <a:solidFill>
                <a:prstClr val="black"/>
              </a:solidFill>
            </a:endParaRPr>
          </a:p>
          <a:p>
            <a:endParaRPr lang="fi-FI" sz="1200" noProof="0" dirty="0"/>
          </a:p>
        </p:txBody>
      </p:sp>
      <p:sp>
        <p:nvSpPr>
          <p:cNvPr id="3" name="Title Placeholder 2"/>
          <p:cNvSpPr>
            <a:spLocks noGrp="1"/>
          </p:cNvSpPr>
          <p:nvPr>
            <p:ph type="title"/>
          </p:nvPr>
        </p:nvSpPr>
        <p:spPr>
          <a:xfrm>
            <a:off x="391026" y="54142"/>
            <a:ext cx="7906837" cy="475247"/>
          </a:xfrm>
        </p:spPr>
        <p:txBody>
          <a:bodyPr/>
          <a:lstStyle/>
          <a:p>
            <a:pPr algn="ctr"/>
            <a:r>
              <a:rPr lang="fi-FI" noProof="0" dirty="0" smtClean="0"/>
              <a:t>Puolala-Topelius</a:t>
            </a:r>
            <a:r>
              <a:rPr lang="fi-FI" noProof="0" dirty="0" smtClean="0">
                <a:solidFill>
                  <a:srgbClr val="FF0000"/>
                </a:solidFill>
              </a:rPr>
              <a:t> </a:t>
            </a:r>
            <a:r>
              <a:rPr lang="fi-FI" noProof="0" dirty="0" smtClean="0"/>
              <a:t>oppilasalue</a:t>
            </a:r>
            <a:endParaRPr lang="fi-FI" noProof="0" dirty="0"/>
          </a:p>
        </p:txBody>
      </p:sp>
      <p:graphicFrame>
        <p:nvGraphicFramePr>
          <p:cNvPr id="5" name="Objekti 4"/>
          <p:cNvGraphicFramePr>
            <a:graphicFrameLocks noChangeAspect="1"/>
          </p:cNvGraphicFramePr>
          <p:nvPr>
            <p:extLst>
              <p:ext uri="{D42A27DB-BD31-4B8C-83A1-F6EECF244321}">
                <p14:modId xmlns:p14="http://schemas.microsoft.com/office/powerpoint/2010/main" val="3158559727"/>
              </p:ext>
            </p:extLst>
          </p:nvPr>
        </p:nvGraphicFramePr>
        <p:xfrm>
          <a:off x="546100" y="1916113"/>
          <a:ext cx="8636000" cy="2887662"/>
        </p:xfrm>
        <a:graphic>
          <a:graphicData uri="http://schemas.openxmlformats.org/presentationml/2006/ole">
            <mc:AlternateContent xmlns:mc="http://schemas.openxmlformats.org/markup-compatibility/2006">
              <mc:Choice xmlns:v="urn:schemas-microsoft-com:vml" Requires="v">
                <p:oleObj spid="_x0000_s7306" name="Laskentataulukko" r:id="rId4" imgW="12925321" imgH="4324320" progId="Excel.Sheet.12">
                  <p:embed/>
                </p:oleObj>
              </mc:Choice>
              <mc:Fallback>
                <p:oleObj name="Laskentataulukko" r:id="rId4" imgW="12925321" imgH="4324320" progId="Excel.Sheet.12">
                  <p:embed/>
                  <p:pic>
                    <p:nvPicPr>
                      <p:cNvPr id="0" name=""/>
                      <p:cNvPicPr/>
                      <p:nvPr/>
                    </p:nvPicPr>
                    <p:blipFill>
                      <a:blip r:embed="rId5"/>
                      <a:stretch>
                        <a:fillRect/>
                      </a:stretch>
                    </p:blipFill>
                    <p:spPr>
                      <a:xfrm>
                        <a:off x="546100" y="1916113"/>
                        <a:ext cx="8636000" cy="2887662"/>
                      </a:xfrm>
                      <a:prstGeom prst="rect">
                        <a:avLst/>
                      </a:prstGeom>
                    </p:spPr>
                  </p:pic>
                </p:oleObj>
              </mc:Fallback>
            </mc:AlternateContent>
          </a:graphicData>
        </a:graphic>
      </p:graphicFrame>
    </p:spTree>
    <p:extLst>
      <p:ext uri="{BB962C8B-B14F-4D97-AF65-F5344CB8AC3E}">
        <p14:creationId xmlns:p14="http://schemas.microsoft.com/office/powerpoint/2010/main" val="165197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11343" y="607595"/>
            <a:ext cx="7786522" cy="4036594"/>
          </a:xfrm>
        </p:spPr>
        <p:txBody>
          <a:bodyPr/>
          <a:lstStyle/>
          <a:p>
            <a:pPr lvl="0">
              <a:lnSpc>
                <a:spcPct val="100000"/>
              </a:lnSpc>
            </a:pPr>
            <a:r>
              <a:rPr lang="fi-FI" sz="1200" dirty="0">
                <a:solidFill>
                  <a:prstClr val="black"/>
                </a:solidFill>
              </a:rPr>
              <a:t>Esiopetusikäisten kotiosoitteen mukainen oppilasalueen peruskoulun tai erillisen esiopetusyksikön oppilasmäärä </a:t>
            </a:r>
            <a:r>
              <a:rPr lang="fi-FI" sz="1200" dirty="0" smtClean="0">
                <a:solidFill>
                  <a:prstClr val="black"/>
                </a:solidFill>
              </a:rPr>
              <a:t>riittää tällä alueella</a:t>
            </a:r>
          </a:p>
          <a:p>
            <a:pPr lvl="1">
              <a:lnSpc>
                <a:spcPct val="100000"/>
              </a:lnSpc>
            </a:pPr>
            <a:r>
              <a:rPr lang="fi-FI" sz="1000" dirty="0">
                <a:solidFill>
                  <a:prstClr val="black"/>
                </a:solidFill>
              </a:rPr>
              <a:t>Yksityinen päiväkoti </a:t>
            </a:r>
            <a:r>
              <a:rPr lang="fi-FI" sz="1000" dirty="0" smtClean="0">
                <a:solidFill>
                  <a:prstClr val="black"/>
                </a:solidFill>
              </a:rPr>
              <a:t>Touhula Vähäheikkilässä olevat 2011 </a:t>
            </a:r>
            <a:r>
              <a:rPr lang="fi-FI" sz="1000" dirty="0">
                <a:solidFill>
                  <a:prstClr val="black"/>
                </a:solidFill>
              </a:rPr>
              <a:t>syntyneet jakautuvat </a:t>
            </a:r>
            <a:r>
              <a:rPr lang="fi-FI" sz="1000" dirty="0" smtClean="0">
                <a:solidFill>
                  <a:prstClr val="black"/>
                </a:solidFill>
              </a:rPr>
              <a:t>Vähäheikkilän, Haarla-Wäinö-Aaltosen, Luostarivuoren ja Ilpoinen-Luolavuoren</a:t>
            </a:r>
            <a:r>
              <a:rPr lang="fi-FI" sz="1000" dirty="0">
                <a:solidFill>
                  <a:prstClr val="black"/>
                </a:solidFill>
              </a:rPr>
              <a:t> eri oppilasalueiden peruskoulujen tai erillisiin esiopetusyksikköihin kotiosoitteensa </a:t>
            </a:r>
            <a:r>
              <a:rPr lang="fi-FI" sz="1000" dirty="0" smtClean="0">
                <a:solidFill>
                  <a:prstClr val="black"/>
                </a:solidFill>
              </a:rPr>
              <a:t>mukaisesti. Yksityisen </a:t>
            </a:r>
            <a:r>
              <a:rPr lang="fi-FI" sz="1000" dirty="0">
                <a:solidFill>
                  <a:prstClr val="black"/>
                </a:solidFill>
              </a:rPr>
              <a:t>päiväkoti </a:t>
            </a:r>
            <a:r>
              <a:rPr lang="fi-FI" sz="1000" dirty="0" smtClean="0">
                <a:solidFill>
                  <a:prstClr val="black"/>
                </a:solidFill>
              </a:rPr>
              <a:t>Touhula Vähäheikkilän esiopetusryhmä </a:t>
            </a:r>
            <a:r>
              <a:rPr lang="fi-FI" sz="1000" dirty="0">
                <a:solidFill>
                  <a:prstClr val="black"/>
                </a:solidFill>
              </a:rPr>
              <a:t>näyttäisi jäävän vajaaksi (minimikoko on </a:t>
            </a:r>
            <a:r>
              <a:rPr lang="fi-FI" sz="1000" dirty="0" smtClean="0">
                <a:solidFill>
                  <a:prstClr val="black"/>
                </a:solidFill>
              </a:rPr>
              <a:t>13 lasta) </a:t>
            </a:r>
            <a:r>
              <a:rPr lang="fi-FI" sz="1000" dirty="0">
                <a:solidFill>
                  <a:prstClr val="black"/>
                </a:solidFill>
              </a:rPr>
              <a:t>ja lapsille saadaan osoitettua paikka eri oppilasalueiden peruskoulujen tai erillisiin esiopetusyksikköihin kotiosoitteensa </a:t>
            </a:r>
            <a:r>
              <a:rPr lang="fi-FI" sz="1000" dirty="0" smtClean="0">
                <a:solidFill>
                  <a:prstClr val="black"/>
                </a:solidFill>
              </a:rPr>
              <a:t>mukaisesti, </a:t>
            </a:r>
            <a:r>
              <a:rPr lang="fi-FI" sz="1000" dirty="0">
                <a:solidFill>
                  <a:prstClr val="black"/>
                </a:solidFill>
              </a:rPr>
              <a:t>eikä </a:t>
            </a:r>
            <a:r>
              <a:rPr lang="fi-FI" sz="1000" dirty="0" smtClean="0">
                <a:solidFill>
                  <a:prstClr val="black"/>
                </a:solidFill>
              </a:rPr>
              <a:t>päiväkodin esiopetuspaikkoja tarvita </a:t>
            </a:r>
            <a:r>
              <a:rPr lang="fi-FI" sz="1000" dirty="0">
                <a:solidFill>
                  <a:prstClr val="black"/>
                </a:solidFill>
              </a:rPr>
              <a:t>täydentämään alueen </a:t>
            </a:r>
            <a:r>
              <a:rPr lang="fi-FI" sz="1000" dirty="0" smtClean="0">
                <a:solidFill>
                  <a:prstClr val="black"/>
                </a:solidFill>
              </a:rPr>
              <a:t>muita esiopetuspaikkoja.</a:t>
            </a:r>
          </a:p>
          <a:p>
            <a:pPr lvl="1">
              <a:lnSpc>
                <a:spcPct val="100000"/>
              </a:lnSpc>
            </a:pPr>
            <a:endParaRPr lang="fi-FI" sz="1000" dirty="0">
              <a:solidFill>
                <a:prstClr val="black"/>
              </a:solidFill>
            </a:endParaRPr>
          </a:p>
        </p:txBody>
      </p:sp>
      <p:sp>
        <p:nvSpPr>
          <p:cNvPr id="3" name="Title Placeholder 2"/>
          <p:cNvSpPr>
            <a:spLocks noGrp="1"/>
          </p:cNvSpPr>
          <p:nvPr>
            <p:ph type="title"/>
          </p:nvPr>
        </p:nvSpPr>
        <p:spPr>
          <a:xfrm>
            <a:off x="511343" y="90238"/>
            <a:ext cx="7786520" cy="445168"/>
          </a:xfrm>
        </p:spPr>
        <p:txBody>
          <a:bodyPr/>
          <a:lstStyle/>
          <a:p>
            <a:pPr algn="ctr"/>
            <a:r>
              <a:rPr lang="fi-FI" noProof="0" dirty="0" smtClean="0"/>
              <a:t>Vähäheikkilän oppilasalue</a:t>
            </a:r>
            <a:endParaRPr lang="fi-FI" noProof="0" dirty="0"/>
          </a:p>
        </p:txBody>
      </p:sp>
      <p:graphicFrame>
        <p:nvGraphicFramePr>
          <p:cNvPr id="5" name="Objekti 4"/>
          <p:cNvGraphicFramePr>
            <a:graphicFrameLocks noChangeAspect="1"/>
          </p:cNvGraphicFramePr>
          <p:nvPr>
            <p:extLst>
              <p:ext uri="{D42A27DB-BD31-4B8C-83A1-F6EECF244321}">
                <p14:modId xmlns:p14="http://schemas.microsoft.com/office/powerpoint/2010/main" val="857606023"/>
              </p:ext>
            </p:extLst>
          </p:nvPr>
        </p:nvGraphicFramePr>
        <p:xfrm>
          <a:off x="511175" y="2214563"/>
          <a:ext cx="8302625" cy="2360612"/>
        </p:xfrm>
        <a:graphic>
          <a:graphicData uri="http://schemas.openxmlformats.org/presentationml/2006/ole">
            <mc:AlternateContent xmlns:mc="http://schemas.openxmlformats.org/markup-compatibility/2006">
              <mc:Choice xmlns:v="urn:schemas-microsoft-com:vml" Requires="v">
                <p:oleObj spid="_x0000_s8329" name="Laskentataulukko" r:id="rId4" imgW="12763511" imgH="3629070" progId="Excel.Sheet.12">
                  <p:embed/>
                </p:oleObj>
              </mc:Choice>
              <mc:Fallback>
                <p:oleObj name="Laskentataulukko" r:id="rId4" imgW="12763511" imgH="3629070" progId="Excel.Sheet.12">
                  <p:embed/>
                  <p:pic>
                    <p:nvPicPr>
                      <p:cNvPr id="0" name=""/>
                      <p:cNvPicPr/>
                      <p:nvPr/>
                    </p:nvPicPr>
                    <p:blipFill>
                      <a:blip r:embed="rId5"/>
                      <a:stretch>
                        <a:fillRect/>
                      </a:stretch>
                    </p:blipFill>
                    <p:spPr>
                      <a:xfrm>
                        <a:off x="511175" y="2214563"/>
                        <a:ext cx="8302625" cy="2360612"/>
                      </a:xfrm>
                      <a:prstGeom prst="rect">
                        <a:avLst/>
                      </a:prstGeom>
                    </p:spPr>
                  </p:pic>
                </p:oleObj>
              </mc:Fallback>
            </mc:AlternateContent>
          </a:graphicData>
        </a:graphic>
      </p:graphicFrame>
    </p:spTree>
    <p:extLst>
      <p:ext uri="{BB962C8B-B14F-4D97-AF65-F5344CB8AC3E}">
        <p14:creationId xmlns:p14="http://schemas.microsoft.com/office/powerpoint/2010/main" val="563824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1" y="535404"/>
            <a:ext cx="8069264" cy="4325353"/>
          </a:xfrm>
        </p:spPr>
        <p:txBody>
          <a:bodyPr/>
          <a:lstStyle/>
          <a:p>
            <a:pPr lvl="1">
              <a:lnSpc>
                <a:spcPct val="100000"/>
              </a:lnSpc>
            </a:pPr>
            <a:r>
              <a:rPr lang="fi-FI" sz="800" dirty="0">
                <a:solidFill>
                  <a:prstClr val="black"/>
                </a:solidFill>
              </a:rPr>
              <a:t>Esiopetusikäisten kotiosoitteen mukaisen oppilasalueen peruskoulun esioppilasmäärä </a:t>
            </a:r>
            <a:r>
              <a:rPr lang="fi-FI" sz="800" dirty="0" smtClean="0">
                <a:solidFill>
                  <a:prstClr val="black"/>
                </a:solidFill>
              </a:rPr>
              <a:t>riittää, eikä erillistä </a:t>
            </a:r>
            <a:r>
              <a:rPr lang="fi-FI" sz="800" dirty="0">
                <a:solidFill>
                  <a:prstClr val="black"/>
                </a:solidFill>
              </a:rPr>
              <a:t>esiopetusyksikköä </a:t>
            </a:r>
            <a:r>
              <a:rPr lang="fi-FI" sz="800" dirty="0" smtClean="0">
                <a:solidFill>
                  <a:prstClr val="black"/>
                </a:solidFill>
              </a:rPr>
              <a:t>oppilasalueella </a:t>
            </a:r>
            <a:r>
              <a:rPr lang="fi-FI" sz="800" dirty="0">
                <a:solidFill>
                  <a:prstClr val="black"/>
                </a:solidFill>
              </a:rPr>
              <a:t>ole </a:t>
            </a:r>
          </a:p>
          <a:p>
            <a:pPr lvl="1">
              <a:lnSpc>
                <a:spcPct val="100000"/>
              </a:lnSpc>
            </a:pPr>
            <a:r>
              <a:rPr lang="fi-FI" sz="800" dirty="0" smtClean="0">
                <a:solidFill>
                  <a:prstClr val="black"/>
                </a:solidFill>
              </a:rPr>
              <a:t>Ko</a:t>
            </a:r>
            <a:r>
              <a:rPr lang="fi-FI" sz="800" dirty="0">
                <a:solidFill>
                  <a:prstClr val="black"/>
                </a:solidFill>
              </a:rPr>
              <a:t>. oppilasalueella </a:t>
            </a:r>
            <a:r>
              <a:rPr lang="fi-FI" sz="800" dirty="0" smtClean="0">
                <a:solidFill>
                  <a:prstClr val="black"/>
                </a:solidFill>
              </a:rPr>
              <a:t>sijaitsee allergiapäiväkoti.</a:t>
            </a:r>
          </a:p>
          <a:p>
            <a:pPr lvl="1">
              <a:lnSpc>
                <a:spcPct val="100000"/>
              </a:lnSpc>
            </a:pPr>
            <a:r>
              <a:rPr lang="fi-FI" sz="800" dirty="0" smtClean="0">
                <a:solidFill>
                  <a:prstClr val="black"/>
                </a:solidFill>
              </a:rPr>
              <a:t>Yksityinen </a:t>
            </a:r>
            <a:r>
              <a:rPr lang="fi-FI" sz="800" dirty="0">
                <a:solidFill>
                  <a:prstClr val="black"/>
                </a:solidFill>
              </a:rPr>
              <a:t>päiväkoti </a:t>
            </a:r>
            <a:r>
              <a:rPr lang="fi-FI" sz="800" dirty="0" smtClean="0">
                <a:solidFill>
                  <a:prstClr val="black"/>
                </a:solidFill>
              </a:rPr>
              <a:t>Muksulanmäki Välskärissä olevat </a:t>
            </a:r>
            <a:r>
              <a:rPr lang="fi-FI" sz="800" dirty="0">
                <a:solidFill>
                  <a:prstClr val="black"/>
                </a:solidFill>
              </a:rPr>
              <a:t>kaikki 2011 syntyneet jakautuvat </a:t>
            </a:r>
            <a:r>
              <a:rPr lang="fi-FI" sz="800" dirty="0" smtClean="0">
                <a:solidFill>
                  <a:prstClr val="black"/>
                </a:solidFill>
              </a:rPr>
              <a:t>Ilpoinen-Luolavuori, Lauste-Vasaramäki, </a:t>
            </a:r>
            <a:r>
              <a:rPr lang="fi-FI" sz="800" dirty="0">
                <a:solidFill>
                  <a:prstClr val="black"/>
                </a:solidFill>
              </a:rPr>
              <a:t>Kähäri-Raunistula, </a:t>
            </a:r>
            <a:r>
              <a:rPr lang="fi-FI" sz="800" dirty="0" smtClean="0">
                <a:solidFill>
                  <a:prstClr val="black"/>
                </a:solidFill>
              </a:rPr>
              <a:t>Hannunniittu-Nummenpakka, Hepokulta-Teräsrautela, </a:t>
            </a:r>
            <a:r>
              <a:rPr lang="fi-FI" sz="800" dirty="0">
                <a:solidFill>
                  <a:prstClr val="black"/>
                </a:solidFill>
              </a:rPr>
              <a:t>Puolala-Topelius </a:t>
            </a:r>
            <a:r>
              <a:rPr lang="fi-FI" sz="800" dirty="0" smtClean="0">
                <a:solidFill>
                  <a:prstClr val="black"/>
                </a:solidFill>
              </a:rPr>
              <a:t>ja Pääskyvuori-Varissuo eri </a:t>
            </a:r>
            <a:r>
              <a:rPr lang="fi-FI" sz="800" dirty="0">
                <a:solidFill>
                  <a:prstClr val="black"/>
                </a:solidFill>
              </a:rPr>
              <a:t>oppilasalueiden peruskoulujen tai erillisiin esiopetusyksikköihin kotiosoitteensa mukaisesti. Erityisesti Kähäri-Raunistula</a:t>
            </a:r>
            <a:r>
              <a:rPr lang="fi-FI" sz="800" dirty="0" smtClean="0">
                <a:solidFill>
                  <a:prstClr val="black"/>
                </a:solidFill>
              </a:rPr>
              <a:t>, Hepokulta-Teräsrautelan, Hannunniittu-Nummenpakan peruskoulujen </a:t>
            </a:r>
            <a:r>
              <a:rPr lang="fi-FI" sz="800" dirty="0">
                <a:solidFill>
                  <a:prstClr val="black"/>
                </a:solidFill>
              </a:rPr>
              <a:t>tai erillisiin esiopetusyksikköihin on haasteellista saada lapsia mahtumaan. Sen sijaan </a:t>
            </a:r>
            <a:r>
              <a:rPr lang="fi-FI" sz="800" dirty="0" smtClean="0">
                <a:solidFill>
                  <a:prstClr val="black"/>
                </a:solidFill>
              </a:rPr>
              <a:t>Ilpoinen-Luolavuori, Lauste-Vasaramäki ja Puolala-Topeliuksen oppilasalueilta saadaan osoitettua lapsille esiopetuspaikat, </a:t>
            </a:r>
            <a:r>
              <a:rPr lang="fi-FI" sz="800" dirty="0">
                <a:solidFill>
                  <a:prstClr val="black"/>
                </a:solidFill>
              </a:rPr>
              <a:t>mikä saattaa aiheuttaa siirtoja päiväkodista päiväkotiin .</a:t>
            </a:r>
            <a:r>
              <a:rPr lang="fi-FI" sz="800" dirty="0" smtClean="0">
                <a:solidFill>
                  <a:prstClr val="black"/>
                </a:solidFill>
              </a:rPr>
              <a:t>Lisäksi </a:t>
            </a:r>
            <a:r>
              <a:rPr lang="fi-FI" sz="800" dirty="0">
                <a:solidFill>
                  <a:prstClr val="black"/>
                </a:solidFill>
              </a:rPr>
              <a:t>ryhmä </a:t>
            </a:r>
            <a:r>
              <a:rPr lang="fi-FI" sz="800" dirty="0" smtClean="0">
                <a:solidFill>
                  <a:prstClr val="black"/>
                </a:solidFill>
              </a:rPr>
              <a:t>näyttäisi jäävän </a:t>
            </a:r>
            <a:r>
              <a:rPr lang="fi-FI" sz="800" dirty="0">
                <a:solidFill>
                  <a:prstClr val="black"/>
                </a:solidFill>
              </a:rPr>
              <a:t>vajaaksi (minimiryhmäkoko on 13 lasta</a:t>
            </a:r>
            <a:r>
              <a:rPr lang="fi-FI" sz="800" dirty="0" smtClean="0">
                <a:solidFill>
                  <a:prstClr val="black"/>
                </a:solidFill>
              </a:rPr>
              <a:t>),</a:t>
            </a:r>
            <a:r>
              <a:rPr lang="fi-FI" sz="800" dirty="0">
                <a:solidFill>
                  <a:prstClr val="black"/>
                </a:solidFill>
              </a:rPr>
              <a:t> eikä päiväkodin esiopetuspaikkoja tarvita täydentämään alueen muita esiopetuspaikkoja.</a:t>
            </a:r>
          </a:p>
          <a:p>
            <a:pPr lvl="1">
              <a:lnSpc>
                <a:spcPct val="100000"/>
              </a:lnSpc>
            </a:pPr>
            <a:r>
              <a:rPr lang="fi-FI" sz="800" dirty="0" smtClean="0"/>
              <a:t>Yksityisen päiväkoti Sateenkaarikoto Pääskynpesän esiopetusryhmä näyttäisi jäävän vajaaksi (minimikoko on viisi lasta, koska yksikössä on iltahoitoa) ja lapsille saadaan osoitettua paikka eri </a:t>
            </a:r>
            <a:r>
              <a:rPr lang="fi-FI" sz="800" dirty="0" smtClean="0">
                <a:solidFill>
                  <a:prstClr val="black"/>
                </a:solidFill>
              </a:rPr>
              <a:t>oppilasalueilta, </a:t>
            </a:r>
            <a:r>
              <a:rPr lang="fi-FI" sz="800" dirty="0">
                <a:solidFill>
                  <a:prstClr val="black"/>
                </a:solidFill>
              </a:rPr>
              <a:t>mikä saattaa aiheuttaa siirtoja päiväkodista päiväkotiin </a:t>
            </a:r>
            <a:r>
              <a:rPr lang="fi-FI" sz="800" dirty="0" smtClean="0">
                <a:solidFill>
                  <a:prstClr val="black"/>
                </a:solidFill>
              </a:rPr>
              <a:t>eikä </a:t>
            </a:r>
            <a:r>
              <a:rPr lang="fi-FI" sz="800" dirty="0">
                <a:solidFill>
                  <a:prstClr val="black"/>
                </a:solidFill>
              </a:rPr>
              <a:t>päiväkodin esiopetuspaikkoja </a:t>
            </a:r>
            <a:r>
              <a:rPr lang="fi-FI" sz="800" dirty="0" smtClean="0">
                <a:solidFill>
                  <a:prstClr val="black"/>
                </a:solidFill>
              </a:rPr>
              <a:t>tarvita </a:t>
            </a:r>
            <a:r>
              <a:rPr lang="fi-FI" sz="800" dirty="0">
                <a:solidFill>
                  <a:prstClr val="black"/>
                </a:solidFill>
              </a:rPr>
              <a:t>täydentämään alueen muita esiopetuspaikkoja.</a:t>
            </a:r>
            <a:endParaRPr lang="fi-FI" sz="800" dirty="0"/>
          </a:p>
          <a:p>
            <a:endParaRPr lang="fi-FI" sz="1200" noProof="0" dirty="0"/>
          </a:p>
        </p:txBody>
      </p:sp>
      <p:sp>
        <p:nvSpPr>
          <p:cNvPr id="3" name="Title Placeholder 2"/>
          <p:cNvSpPr>
            <a:spLocks noGrp="1"/>
          </p:cNvSpPr>
          <p:nvPr>
            <p:ph type="title"/>
          </p:nvPr>
        </p:nvSpPr>
        <p:spPr>
          <a:xfrm>
            <a:off x="228600" y="48126"/>
            <a:ext cx="8069263" cy="487279"/>
          </a:xfrm>
        </p:spPr>
        <p:txBody>
          <a:bodyPr/>
          <a:lstStyle/>
          <a:p>
            <a:pPr algn="ctr"/>
            <a:r>
              <a:rPr lang="fi-FI" noProof="0" dirty="0" smtClean="0"/>
              <a:t>Lauste-Vasaramäki oppilasalue</a:t>
            </a:r>
            <a:endParaRPr lang="fi-FI" noProof="0" dirty="0"/>
          </a:p>
        </p:txBody>
      </p:sp>
      <p:graphicFrame>
        <p:nvGraphicFramePr>
          <p:cNvPr id="4" name="Objekti 3"/>
          <p:cNvGraphicFramePr>
            <a:graphicFrameLocks noChangeAspect="1"/>
          </p:cNvGraphicFramePr>
          <p:nvPr>
            <p:extLst>
              <p:ext uri="{D42A27DB-BD31-4B8C-83A1-F6EECF244321}">
                <p14:modId xmlns:p14="http://schemas.microsoft.com/office/powerpoint/2010/main" val="2285827139"/>
              </p:ext>
            </p:extLst>
          </p:nvPr>
        </p:nvGraphicFramePr>
        <p:xfrm>
          <a:off x="534988" y="2476500"/>
          <a:ext cx="8420100" cy="2297113"/>
        </p:xfrm>
        <a:graphic>
          <a:graphicData uri="http://schemas.openxmlformats.org/presentationml/2006/ole">
            <mc:AlternateContent xmlns:mc="http://schemas.openxmlformats.org/markup-compatibility/2006">
              <mc:Choice xmlns:v="urn:schemas-microsoft-com:vml" Requires="v">
                <p:oleObj spid="_x0000_s9352" name="Laskentataulukko" r:id="rId4" imgW="12763511" imgH="3486240" progId="Excel.Sheet.12">
                  <p:embed/>
                </p:oleObj>
              </mc:Choice>
              <mc:Fallback>
                <p:oleObj name="Laskentataulukko" r:id="rId4" imgW="12763511" imgH="3486240" progId="Excel.Sheet.12">
                  <p:embed/>
                  <p:pic>
                    <p:nvPicPr>
                      <p:cNvPr id="0" name=""/>
                      <p:cNvPicPr/>
                      <p:nvPr/>
                    </p:nvPicPr>
                    <p:blipFill>
                      <a:blip r:embed="rId5"/>
                      <a:stretch>
                        <a:fillRect/>
                      </a:stretch>
                    </p:blipFill>
                    <p:spPr>
                      <a:xfrm>
                        <a:off x="534988" y="2476500"/>
                        <a:ext cx="8420100" cy="2297113"/>
                      </a:xfrm>
                      <a:prstGeom prst="rect">
                        <a:avLst/>
                      </a:prstGeom>
                    </p:spPr>
                  </p:pic>
                </p:oleObj>
              </mc:Fallback>
            </mc:AlternateContent>
          </a:graphicData>
        </a:graphic>
      </p:graphicFrame>
    </p:spTree>
    <p:extLst>
      <p:ext uri="{BB962C8B-B14F-4D97-AF65-F5344CB8AC3E}">
        <p14:creationId xmlns:p14="http://schemas.microsoft.com/office/powerpoint/2010/main" val="1382803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52663" y="745958"/>
            <a:ext cx="8045201" cy="3934326"/>
          </a:xfrm>
        </p:spPr>
        <p:txBody>
          <a:bodyPr/>
          <a:lstStyle/>
          <a:p>
            <a:pPr lvl="0">
              <a:lnSpc>
                <a:spcPct val="100000"/>
              </a:lnSpc>
            </a:pPr>
            <a:r>
              <a:rPr lang="fi-FI" sz="1200" dirty="0">
                <a:solidFill>
                  <a:prstClr val="black"/>
                </a:solidFill>
              </a:rPr>
              <a:t>Esiopetusikäisten kotiosoitteen mukainen oppilasalueen peruskoulun tai erillisen esiopetusyksikön oppilasmäärä riittää tällä alueella</a:t>
            </a:r>
          </a:p>
          <a:p>
            <a:pPr lvl="0"/>
            <a:r>
              <a:rPr lang="fi-FI" sz="1200" dirty="0">
                <a:solidFill>
                  <a:prstClr val="black"/>
                </a:solidFill>
              </a:rPr>
              <a:t>Tälle oppilasalueelle ei ilmoittautunut esiopetuksen tuottajiksi yksityisiä </a:t>
            </a:r>
            <a:r>
              <a:rPr lang="fi-FI" sz="1200" dirty="0" smtClean="0">
                <a:solidFill>
                  <a:prstClr val="black"/>
                </a:solidFill>
              </a:rPr>
              <a:t>päiväkoteja</a:t>
            </a:r>
          </a:p>
          <a:p>
            <a:pPr lvl="0"/>
            <a:endParaRPr lang="fi-FI" sz="1200" dirty="0">
              <a:solidFill>
                <a:prstClr val="black"/>
              </a:solidFill>
            </a:endParaRPr>
          </a:p>
          <a:p>
            <a:endParaRPr lang="fi-FI" sz="1200" noProof="0" dirty="0"/>
          </a:p>
        </p:txBody>
      </p:sp>
      <p:sp>
        <p:nvSpPr>
          <p:cNvPr id="3" name="Title Placeholder 2"/>
          <p:cNvSpPr>
            <a:spLocks noGrp="1"/>
          </p:cNvSpPr>
          <p:nvPr>
            <p:ph type="title"/>
          </p:nvPr>
        </p:nvSpPr>
        <p:spPr>
          <a:xfrm>
            <a:off x="252663" y="54142"/>
            <a:ext cx="8045200" cy="463216"/>
          </a:xfrm>
        </p:spPr>
        <p:txBody>
          <a:bodyPr/>
          <a:lstStyle/>
          <a:p>
            <a:pPr algn="ctr"/>
            <a:r>
              <a:rPr lang="fi-FI" noProof="0" dirty="0" smtClean="0"/>
              <a:t>Luostarivuoren oppilasalue</a:t>
            </a:r>
            <a:endParaRPr lang="fi-FI" noProof="0" dirty="0"/>
          </a:p>
        </p:txBody>
      </p:sp>
      <p:graphicFrame>
        <p:nvGraphicFramePr>
          <p:cNvPr id="5" name="Objekti 4"/>
          <p:cNvGraphicFramePr>
            <a:graphicFrameLocks noChangeAspect="1"/>
          </p:cNvGraphicFramePr>
          <p:nvPr>
            <p:extLst>
              <p:ext uri="{D42A27DB-BD31-4B8C-83A1-F6EECF244321}">
                <p14:modId xmlns:p14="http://schemas.microsoft.com/office/powerpoint/2010/main" val="2264152264"/>
              </p:ext>
            </p:extLst>
          </p:nvPr>
        </p:nvGraphicFramePr>
        <p:xfrm>
          <a:off x="252413" y="2225675"/>
          <a:ext cx="8920162" cy="2119313"/>
        </p:xfrm>
        <a:graphic>
          <a:graphicData uri="http://schemas.openxmlformats.org/presentationml/2006/ole">
            <mc:AlternateContent xmlns:mc="http://schemas.openxmlformats.org/markup-compatibility/2006">
              <mc:Choice xmlns:v="urn:schemas-microsoft-com:vml" Requires="v">
                <p:oleObj spid="_x0000_s10375" name="Laskentataulukko" r:id="rId4" imgW="12763511" imgH="3028860" progId="Excel.Sheet.12">
                  <p:embed/>
                </p:oleObj>
              </mc:Choice>
              <mc:Fallback>
                <p:oleObj name="Laskentataulukko" r:id="rId4" imgW="12763511" imgH="3028860" progId="Excel.Sheet.12">
                  <p:embed/>
                  <p:pic>
                    <p:nvPicPr>
                      <p:cNvPr id="0" name=""/>
                      <p:cNvPicPr/>
                      <p:nvPr/>
                    </p:nvPicPr>
                    <p:blipFill>
                      <a:blip r:embed="rId5"/>
                      <a:stretch>
                        <a:fillRect/>
                      </a:stretch>
                    </p:blipFill>
                    <p:spPr>
                      <a:xfrm>
                        <a:off x="252413" y="2225675"/>
                        <a:ext cx="8920162" cy="2119313"/>
                      </a:xfrm>
                      <a:prstGeom prst="rect">
                        <a:avLst/>
                      </a:prstGeom>
                    </p:spPr>
                  </p:pic>
                </p:oleObj>
              </mc:Fallback>
            </mc:AlternateContent>
          </a:graphicData>
        </a:graphic>
      </p:graphicFrame>
    </p:spTree>
    <p:extLst>
      <p:ext uri="{BB962C8B-B14F-4D97-AF65-F5344CB8AC3E}">
        <p14:creationId xmlns:p14="http://schemas.microsoft.com/office/powerpoint/2010/main" val="485027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98521" y="463216"/>
            <a:ext cx="8099343" cy="4331368"/>
          </a:xfrm>
        </p:spPr>
        <p:txBody>
          <a:bodyPr/>
          <a:lstStyle/>
          <a:p>
            <a:pPr lvl="1">
              <a:lnSpc>
                <a:spcPct val="100000"/>
              </a:lnSpc>
            </a:pPr>
            <a:r>
              <a:rPr lang="fi-FI" sz="800" dirty="0">
                <a:solidFill>
                  <a:prstClr val="black"/>
                </a:solidFill>
              </a:rPr>
              <a:t>Esiopetusikäisten kotiosoitteen mukainen oppilasalueen peruskoulun </a:t>
            </a:r>
            <a:r>
              <a:rPr lang="fi-FI" sz="800" dirty="0" smtClean="0">
                <a:solidFill>
                  <a:prstClr val="black"/>
                </a:solidFill>
              </a:rPr>
              <a:t>esiopetusyksikön oppilaspaikat riittävät, mutta erillisen </a:t>
            </a:r>
            <a:r>
              <a:rPr lang="fi-FI" sz="800" dirty="0">
                <a:solidFill>
                  <a:prstClr val="black"/>
                </a:solidFill>
              </a:rPr>
              <a:t>esiopetusyksikön oppilasmäärä </a:t>
            </a:r>
            <a:r>
              <a:rPr lang="fi-FI" sz="800" dirty="0" smtClean="0">
                <a:solidFill>
                  <a:prstClr val="black"/>
                </a:solidFill>
              </a:rPr>
              <a:t>ylittyy. </a:t>
            </a:r>
            <a:r>
              <a:rPr lang="fi-FI" sz="800" dirty="0">
                <a:solidFill>
                  <a:prstClr val="black"/>
                </a:solidFill>
              </a:rPr>
              <a:t>Oppilaspaikat saadaan tasattua oppilasalueen </a:t>
            </a:r>
            <a:r>
              <a:rPr lang="fi-FI" sz="800" dirty="0" smtClean="0">
                <a:solidFill>
                  <a:prstClr val="black"/>
                </a:solidFill>
              </a:rPr>
              <a:t>sisällä, jolloin Lanantien oppilasmäärä ei ylity.</a:t>
            </a:r>
          </a:p>
          <a:p>
            <a:pPr lvl="1">
              <a:lnSpc>
                <a:spcPct val="100000"/>
              </a:lnSpc>
            </a:pPr>
            <a:r>
              <a:rPr lang="fi-FI" sz="800" dirty="0" smtClean="0">
                <a:solidFill>
                  <a:prstClr val="black"/>
                </a:solidFill>
              </a:rPr>
              <a:t>Räntämäen alueella on perheitä, jotka ovat toivoneet Halisten koulun esiopetusyksikköön, koska tuleva koulu on Halisten koulu ja osoittamispaikka voi ylittää oppilasalueen</a:t>
            </a:r>
          </a:p>
          <a:p>
            <a:pPr lvl="1">
              <a:lnSpc>
                <a:spcPct val="100000"/>
              </a:lnSpc>
            </a:pPr>
            <a:r>
              <a:rPr lang="fi-FI" sz="800" dirty="0" smtClean="0">
                <a:solidFill>
                  <a:prstClr val="black"/>
                </a:solidFill>
              </a:rPr>
              <a:t>Oppilasalueella sijaitsee yksityinen päiväkoti Daycare Daisy, </a:t>
            </a:r>
            <a:r>
              <a:rPr lang="fi-FI" sz="800" dirty="0">
                <a:solidFill>
                  <a:prstClr val="black"/>
                </a:solidFill>
              </a:rPr>
              <a:t>jolle suomenkielinen varhaiskasvatus- ja perusopetusjaosto </a:t>
            </a:r>
            <a:r>
              <a:rPr lang="fi-FI" sz="800" dirty="0" smtClean="0">
                <a:solidFill>
                  <a:prstClr val="black"/>
                </a:solidFill>
              </a:rPr>
              <a:t>on hyväksynyt 13 esioppilaspaikkaa. Palvelun tuottaja siirtää esiopetuksen uusiin tiloihin Varissuolle </a:t>
            </a:r>
            <a:r>
              <a:rPr lang="fi-FI" sz="800" dirty="0" err="1" smtClean="0">
                <a:solidFill>
                  <a:prstClr val="black"/>
                </a:solidFill>
              </a:rPr>
              <a:t>Koukkarinkatu</a:t>
            </a:r>
            <a:r>
              <a:rPr lang="fi-FI" sz="800" dirty="0" smtClean="0">
                <a:solidFill>
                  <a:prstClr val="black"/>
                </a:solidFill>
              </a:rPr>
              <a:t> 6 ja hakee lisää esiopetuspaikkoja.</a:t>
            </a:r>
          </a:p>
          <a:p>
            <a:pPr lvl="1">
              <a:lnSpc>
                <a:spcPct val="100000"/>
              </a:lnSpc>
            </a:pPr>
            <a:r>
              <a:rPr lang="fi-FI" sz="800" dirty="0">
                <a:solidFill>
                  <a:prstClr val="black"/>
                </a:solidFill>
              </a:rPr>
              <a:t>Yksityinen päiväkoti Tyksilässä olevat kaikki 2011 syntyneet jakautuvat Hannunniittu-Nummenpakan, Pääskyvuori-Varissuon, Luostarivuoren, Hepokulta-Teräsrautelan ja Haarla-Wäinö Aaltosen eri oppilasalueiden peruskoulujen tai erillisiin esiopetusyksikköihin kotiosoitteensa mukaisesti. Erityisesti Hepokulta-Teräsrautela ja Hannunniittu-Nummenpakan peruskoulujen tai erillisiin esiopetusyksikköihin on haasteellista saada lapsia </a:t>
            </a:r>
            <a:r>
              <a:rPr lang="fi-FI" sz="800" dirty="0" smtClean="0">
                <a:solidFill>
                  <a:prstClr val="black"/>
                </a:solidFill>
              </a:rPr>
              <a:t>mahtumaan, sen </a:t>
            </a:r>
            <a:r>
              <a:rPr lang="fi-FI" sz="800" dirty="0">
                <a:solidFill>
                  <a:prstClr val="black"/>
                </a:solidFill>
              </a:rPr>
              <a:t>sijaan muihin alueisiin lapset saadaan </a:t>
            </a:r>
            <a:r>
              <a:rPr lang="fi-FI" sz="800" dirty="0" smtClean="0">
                <a:solidFill>
                  <a:prstClr val="black"/>
                </a:solidFill>
              </a:rPr>
              <a:t>mahtumaan. </a:t>
            </a:r>
            <a:r>
              <a:rPr lang="fi-FI" sz="800" dirty="0">
                <a:solidFill>
                  <a:prstClr val="black"/>
                </a:solidFill>
              </a:rPr>
              <a:t>Lisäksi ryhmä näyttäisi jäävän vajaaksi </a:t>
            </a:r>
            <a:r>
              <a:rPr lang="fi-FI" sz="800" dirty="0" smtClean="0">
                <a:solidFill>
                  <a:prstClr val="black"/>
                </a:solidFill>
              </a:rPr>
              <a:t>(</a:t>
            </a:r>
            <a:r>
              <a:rPr lang="fi-FI" sz="800" dirty="0">
                <a:solidFill>
                  <a:prstClr val="black"/>
                </a:solidFill>
              </a:rPr>
              <a:t>minimiryhmäkoko on 13 lasta</a:t>
            </a:r>
            <a:r>
              <a:rPr lang="fi-FI" sz="800" dirty="0" smtClean="0">
                <a:solidFill>
                  <a:prstClr val="black"/>
                </a:solidFill>
              </a:rPr>
              <a:t>),</a:t>
            </a:r>
            <a:r>
              <a:rPr lang="fi-FI" sz="800" dirty="0">
                <a:solidFill>
                  <a:prstClr val="black"/>
                </a:solidFill>
              </a:rPr>
              <a:t> eikä päiväkodin esiopetuspaikkoja tarvita täydentämään alueen muita esiopetuspaikkoja.</a:t>
            </a:r>
          </a:p>
          <a:p>
            <a:pPr lvl="0">
              <a:lnSpc>
                <a:spcPct val="100000"/>
              </a:lnSpc>
            </a:pPr>
            <a:endParaRPr lang="fi-FI" sz="800" dirty="0">
              <a:solidFill>
                <a:prstClr val="black"/>
              </a:solidFill>
            </a:endParaRPr>
          </a:p>
          <a:p>
            <a:endParaRPr lang="fi-FI" sz="1200" noProof="0" dirty="0"/>
          </a:p>
        </p:txBody>
      </p:sp>
      <p:sp>
        <p:nvSpPr>
          <p:cNvPr id="3" name="Title Placeholder 2"/>
          <p:cNvSpPr>
            <a:spLocks noGrp="1"/>
          </p:cNvSpPr>
          <p:nvPr>
            <p:ph type="title"/>
          </p:nvPr>
        </p:nvSpPr>
        <p:spPr>
          <a:xfrm>
            <a:off x="198521" y="54142"/>
            <a:ext cx="8099342" cy="409074"/>
          </a:xfrm>
        </p:spPr>
        <p:txBody>
          <a:bodyPr/>
          <a:lstStyle/>
          <a:p>
            <a:pPr algn="ctr"/>
            <a:r>
              <a:rPr lang="fi-FI" noProof="0" dirty="0" smtClean="0"/>
              <a:t>Hannunniittu-Nummenpakka oppilasalue</a:t>
            </a:r>
            <a:endParaRPr lang="fi-FI" noProof="0" dirty="0"/>
          </a:p>
        </p:txBody>
      </p:sp>
      <p:graphicFrame>
        <p:nvGraphicFramePr>
          <p:cNvPr id="5" name="Objekti 4"/>
          <p:cNvGraphicFramePr>
            <a:graphicFrameLocks noChangeAspect="1"/>
          </p:cNvGraphicFramePr>
          <p:nvPr>
            <p:extLst>
              <p:ext uri="{D42A27DB-BD31-4B8C-83A1-F6EECF244321}">
                <p14:modId xmlns:p14="http://schemas.microsoft.com/office/powerpoint/2010/main" val="517016892"/>
              </p:ext>
            </p:extLst>
          </p:nvPr>
        </p:nvGraphicFramePr>
        <p:xfrm>
          <a:off x="844550" y="2284413"/>
          <a:ext cx="7994650" cy="2566987"/>
        </p:xfrm>
        <a:graphic>
          <a:graphicData uri="http://schemas.openxmlformats.org/presentationml/2006/ole">
            <mc:AlternateContent xmlns:mc="http://schemas.openxmlformats.org/markup-compatibility/2006">
              <mc:Choice xmlns:v="urn:schemas-microsoft-com:vml" Requires="v">
                <p:oleObj spid="_x0000_s11399" name="Laskentataulukko" r:id="rId4" imgW="12763511" imgH="4095630" progId="Excel.Sheet.12">
                  <p:embed/>
                </p:oleObj>
              </mc:Choice>
              <mc:Fallback>
                <p:oleObj name="Laskentataulukko" r:id="rId4" imgW="12763511" imgH="4095630" progId="Excel.Sheet.12">
                  <p:embed/>
                  <p:pic>
                    <p:nvPicPr>
                      <p:cNvPr id="0" name=""/>
                      <p:cNvPicPr/>
                      <p:nvPr/>
                    </p:nvPicPr>
                    <p:blipFill>
                      <a:blip r:embed="rId5"/>
                      <a:stretch>
                        <a:fillRect/>
                      </a:stretch>
                    </p:blipFill>
                    <p:spPr>
                      <a:xfrm>
                        <a:off x="844550" y="2284413"/>
                        <a:ext cx="7994650" cy="2566987"/>
                      </a:xfrm>
                      <a:prstGeom prst="rect">
                        <a:avLst/>
                      </a:prstGeom>
                    </p:spPr>
                  </p:pic>
                </p:oleObj>
              </mc:Fallback>
            </mc:AlternateContent>
          </a:graphicData>
        </a:graphic>
      </p:graphicFrame>
    </p:spTree>
    <p:extLst>
      <p:ext uri="{BB962C8B-B14F-4D97-AF65-F5344CB8AC3E}">
        <p14:creationId xmlns:p14="http://schemas.microsoft.com/office/powerpoint/2010/main" val="2488001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34617" y="475247"/>
            <a:ext cx="8063248" cy="4481764"/>
          </a:xfrm>
        </p:spPr>
        <p:txBody>
          <a:bodyPr/>
          <a:lstStyle/>
          <a:p>
            <a:pPr lvl="0">
              <a:lnSpc>
                <a:spcPct val="100000"/>
              </a:lnSpc>
            </a:pPr>
            <a:r>
              <a:rPr lang="fi-FI" sz="800" dirty="0" smtClean="0">
                <a:solidFill>
                  <a:prstClr val="black"/>
                </a:solidFill>
              </a:rPr>
              <a:t>Jaoston päättämät </a:t>
            </a:r>
            <a:r>
              <a:rPr lang="fi-FI" sz="800" dirty="0">
                <a:solidFill>
                  <a:prstClr val="black"/>
                </a:solidFill>
              </a:rPr>
              <a:t>esiopetuspaikat riittävät </a:t>
            </a:r>
            <a:r>
              <a:rPr lang="fi-FI" sz="800" dirty="0" smtClean="0">
                <a:solidFill>
                  <a:prstClr val="black"/>
                </a:solidFill>
              </a:rPr>
              <a:t>oppilasalueella</a:t>
            </a:r>
          </a:p>
          <a:p>
            <a:pPr lvl="1">
              <a:lnSpc>
                <a:spcPct val="100000"/>
              </a:lnSpc>
            </a:pPr>
            <a:r>
              <a:rPr lang="fi-FI" sz="800" dirty="0">
                <a:solidFill>
                  <a:prstClr val="black"/>
                </a:solidFill>
              </a:rPr>
              <a:t>Oppilaspaikat saadaan tasattua oppilasalueen sisällä, </a:t>
            </a:r>
            <a:r>
              <a:rPr lang="fi-FI" sz="800" dirty="0" smtClean="0">
                <a:solidFill>
                  <a:prstClr val="black"/>
                </a:solidFill>
              </a:rPr>
              <a:t>jolloin oppilasmäärät eivät ylity missään esiopetusyksikössä.</a:t>
            </a:r>
            <a:endParaRPr lang="fi-FI" sz="800" dirty="0">
              <a:solidFill>
                <a:prstClr val="black"/>
              </a:solidFill>
            </a:endParaRPr>
          </a:p>
          <a:p>
            <a:pPr lvl="1">
              <a:lnSpc>
                <a:spcPct val="100000"/>
              </a:lnSpc>
            </a:pPr>
            <a:r>
              <a:rPr lang="fi-FI" sz="800" dirty="0" smtClean="0">
                <a:solidFill>
                  <a:prstClr val="black"/>
                </a:solidFill>
              </a:rPr>
              <a:t>Yksityinen </a:t>
            </a:r>
            <a:r>
              <a:rPr lang="fi-FI" sz="800" dirty="0">
                <a:solidFill>
                  <a:prstClr val="black"/>
                </a:solidFill>
              </a:rPr>
              <a:t>päiväkoti </a:t>
            </a:r>
            <a:r>
              <a:rPr lang="fi-FI" sz="800" dirty="0" smtClean="0">
                <a:solidFill>
                  <a:prstClr val="black"/>
                </a:solidFill>
              </a:rPr>
              <a:t>Touhula Varissuolla olevat </a:t>
            </a:r>
            <a:r>
              <a:rPr lang="fi-FI" sz="800" dirty="0">
                <a:solidFill>
                  <a:prstClr val="black"/>
                </a:solidFill>
              </a:rPr>
              <a:t>kaikki 2011 syntyneet </a:t>
            </a:r>
            <a:r>
              <a:rPr lang="fi-FI" sz="800" dirty="0" smtClean="0">
                <a:solidFill>
                  <a:prstClr val="black"/>
                </a:solidFill>
              </a:rPr>
              <a:t>lapset kuuluvat ko. oppilasalueeseen ja tuleva koulu olisi Varissuon koulu</a:t>
            </a:r>
            <a:r>
              <a:rPr lang="fi-FI" sz="800" dirty="0" smtClean="0"/>
              <a:t>. </a:t>
            </a:r>
            <a:r>
              <a:rPr lang="fi-FI" sz="800" dirty="0"/>
              <a:t>Lapsille voidaan osoittaa esiopetuspaikat alueen muista hyväksytyistä </a:t>
            </a:r>
            <a:r>
              <a:rPr lang="fi-FI" sz="800" dirty="0" smtClean="0"/>
              <a:t>esiopetusyksiköistä. Ko. esiopetusryhmä näyttäisi </a:t>
            </a:r>
            <a:r>
              <a:rPr lang="fi-FI" sz="800" dirty="0"/>
              <a:t>jäävän vajaaksi (minimiryhmäkoko on 13 lasta</a:t>
            </a:r>
            <a:r>
              <a:rPr lang="fi-FI" sz="800" dirty="0" smtClean="0">
                <a:solidFill>
                  <a:prstClr val="black"/>
                </a:solidFill>
              </a:rPr>
              <a:t>) ja lapsille saadaan osoitettua esiopetuspaikka oppilasalueen sisältä, eikä </a:t>
            </a:r>
            <a:r>
              <a:rPr lang="fi-FI" sz="800" dirty="0">
                <a:solidFill>
                  <a:prstClr val="black"/>
                </a:solidFill>
              </a:rPr>
              <a:t>päiväkodin esiopetuspaikkoja tarvita täydentämään alueen muita esiopetuspaikkoja</a:t>
            </a:r>
            <a:r>
              <a:rPr lang="fi-FI" sz="800" dirty="0" smtClean="0">
                <a:solidFill>
                  <a:prstClr val="black"/>
                </a:solidFill>
              </a:rPr>
              <a:t>.</a:t>
            </a:r>
            <a:endParaRPr lang="fi-FI" sz="800" dirty="0">
              <a:solidFill>
                <a:prstClr val="black"/>
              </a:solidFill>
            </a:endParaRPr>
          </a:p>
          <a:p>
            <a:pPr lvl="1">
              <a:lnSpc>
                <a:spcPct val="100000"/>
              </a:lnSpc>
            </a:pPr>
            <a:r>
              <a:rPr lang="fi-FI" sz="800" dirty="0">
                <a:solidFill>
                  <a:prstClr val="black"/>
                </a:solidFill>
              </a:rPr>
              <a:t>Yksityinen päiväkoti </a:t>
            </a:r>
            <a:r>
              <a:rPr lang="fi-FI" sz="800" dirty="0" smtClean="0">
                <a:solidFill>
                  <a:prstClr val="black"/>
                </a:solidFill>
              </a:rPr>
              <a:t>Peppiina Pääskyvuoressa olevat </a:t>
            </a:r>
            <a:r>
              <a:rPr lang="fi-FI" sz="800" dirty="0">
                <a:solidFill>
                  <a:prstClr val="black"/>
                </a:solidFill>
              </a:rPr>
              <a:t>kaikki 2011 syntyneet lapset kuuluvat ko. </a:t>
            </a:r>
            <a:r>
              <a:rPr lang="fi-FI" sz="800" dirty="0" smtClean="0">
                <a:solidFill>
                  <a:prstClr val="black"/>
                </a:solidFill>
              </a:rPr>
              <a:t>oppilasalueeseen ja tuleva peruskoulu olisi Pääskyvuoren koulu.</a:t>
            </a:r>
            <a:r>
              <a:rPr lang="fi-FI" sz="800" dirty="0" smtClean="0">
                <a:solidFill>
                  <a:srgbClr val="FF0000"/>
                </a:solidFill>
              </a:rPr>
              <a:t>.</a:t>
            </a:r>
            <a:endParaRPr lang="fi-FI" sz="800" dirty="0">
              <a:solidFill>
                <a:srgbClr val="FF0000"/>
              </a:solidFill>
            </a:endParaRPr>
          </a:p>
          <a:p>
            <a:pPr lvl="0">
              <a:lnSpc>
                <a:spcPct val="100000"/>
              </a:lnSpc>
            </a:pPr>
            <a:endParaRPr lang="fi-FI" sz="1200" dirty="0">
              <a:solidFill>
                <a:prstClr val="black"/>
              </a:solidFill>
            </a:endParaRPr>
          </a:p>
          <a:p>
            <a:endParaRPr lang="fi-FI" sz="1200" noProof="0" dirty="0"/>
          </a:p>
        </p:txBody>
      </p:sp>
      <p:sp>
        <p:nvSpPr>
          <p:cNvPr id="3" name="Title Placeholder 2"/>
          <p:cNvSpPr>
            <a:spLocks noGrp="1"/>
          </p:cNvSpPr>
          <p:nvPr>
            <p:ph type="title"/>
          </p:nvPr>
        </p:nvSpPr>
        <p:spPr>
          <a:xfrm>
            <a:off x="234616" y="60158"/>
            <a:ext cx="8063247" cy="415089"/>
          </a:xfrm>
        </p:spPr>
        <p:txBody>
          <a:bodyPr/>
          <a:lstStyle/>
          <a:p>
            <a:pPr algn="ctr"/>
            <a:r>
              <a:rPr lang="fi-FI" noProof="0" dirty="0" smtClean="0"/>
              <a:t>Pääskyvuori-Varissuo oppilasalue</a:t>
            </a:r>
            <a:endParaRPr lang="fi-FI" noProof="0" dirty="0"/>
          </a:p>
        </p:txBody>
      </p:sp>
      <p:graphicFrame>
        <p:nvGraphicFramePr>
          <p:cNvPr id="4" name="Objekti 3"/>
          <p:cNvGraphicFramePr>
            <a:graphicFrameLocks noChangeAspect="1"/>
          </p:cNvGraphicFramePr>
          <p:nvPr>
            <p:extLst>
              <p:ext uri="{D42A27DB-BD31-4B8C-83A1-F6EECF244321}">
                <p14:modId xmlns:p14="http://schemas.microsoft.com/office/powerpoint/2010/main" val="3693944965"/>
              </p:ext>
            </p:extLst>
          </p:nvPr>
        </p:nvGraphicFramePr>
        <p:xfrm>
          <a:off x="411163" y="1878013"/>
          <a:ext cx="8335962" cy="2800350"/>
        </p:xfrm>
        <a:graphic>
          <a:graphicData uri="http://schemas.openxmlformats.org/presentationml/2006/ole">
            <mc:AlternateContent xmlns:mc="http://schemas.openxmlformats.org/markup-compatibility/2006">
              <mc:Choice xmlns:v="urn:schemas-microsoft-com:vml" Requires="v">
                <p:oleObj spid="_x0000_s12421" name="Laskentataulukko" r:id="rId5" imgW="12763511" imgH="4286250" progId="Excel.Sheet.12">
                  <p:embed/>
                </p:oleObj>
              </mc:Choice>
              <mc:Fallback>
                <p:oleObj name="Laskentataulukko" r:id="rId5" imgW="12763511" imgH="4286250" progId="Excel.Sheet.12">
                  <p:embed/>
                  <p:pic>
                    <p:nvPicPr>
                      <p:cNvPr id="0" name=""/>
                      <p:cNvPicPr/>
                      <p:nvPr/>
                    </p:nvPicPr>
                    <p:blipFill>
                      <a:blip r:embed="rId6"/>
                      <a:stretch>
                        <a:fillRect/>
                      </a:stretch>
                    </p:blipFill>
                    <p:spPr>
                      <a:xfrm>
                        <a:off x="411163" y="1878013"/>
                        <a:ext cx="8335962" cy="2800350"/>
                      </a:xfrm>
                      <a:prstGeom prst="rect">
                        <a:avLst/>
                      </a:prstGeom>
                    </p:spPr>
                  </p:pic>
                </p:oleObj>
              </mc:Fallback>
            </mc:AlternateContent>
          </a:graphicData>
        </a:graphic>
      </p:graphicFrame>
    </p:spTree>
    <p:extLst>
      <p:ext uri="{BB962C8B-B14F-4D97-AF65-F5344CB8AC3E}">
        <p14:creationId xmlns:p14="http://schemas.microsoft.com/office/powerpoint/2010/main" val="1171724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36885" y="445168"/>
            <a:ext cx="7960980" cy="4415590"/>
          </a:xfrm>
        </p:spPr>
        <p:txBody>
          <a:bodyPr/>
          <a:lstStyle/>
          <a:p>
            <a:pPr lvl="0">
              <a:lnSpc>
                <a:spcPct val="100000"/>
              </a:lnSpc>
            </a:pPr>
            <a:r>
              <a:rPr lang="fi-FI" sz="1200" dirty="0">
                <a:solidFill>
                  <a:prstClr val="black"/>
                </a:solidFill>
              </a:rPr>
              <a:t>Esiopetusikäisten kotiosoitteen mukainen oppilasalueen peruskoulun tai erillisen esiopetusyksikön oppilasmäärä riittää tällä </a:t>
            </a:r>
            <a:r>
              <a:rPr lang="fi-FI" sz="1200" dirty="0" smtClean="0">
                <a:solidFill>
                  <a:prstClr val="black"/>
                </a:solidFill>
              </a:rPr>
              <a:t>oppilasalueella</a:t>
            </a:r>
          </a:p>
          <a:p>
            <a:pPr lvl="1">
              <a:lnSpc>
                <a:spcPct val="100000"/>
              </a:lnSpc>
            </a:pPr>
            <a:r>
              <a:rPr lang="fi-FI" sz="800" dirty="0">
                <a:solidFill>
                  <a:prstClr val="black"/>
                </a:solidFill>
              </a:rPr>
              <a:t>Yksityinen päiväkoti </a:t>
            </a:r>
            <a:r>
              <a:rPr lang="fi-FI" sz="800" dirty="0" smtClean="0">
                <a:solidFill>
                  <a:prstClr val="black"/>
                </a:solidFill>
              </a:rPr>
              <a:t>Mukulax Hirvensalossa olevat </a:t>
            </a:r>
            <a:r>
              <a:rPr lang="fi-FI" sz="800" dirty="0">
                <a:solidFill>
                  <a:prstClr val="black"/>
                </a:solidFill>
              </a:rPr>
              <a:t>kaikki 2011 syntyneet lapset kuuluvat ko. oppilasalueeseen ja mahtuvat myös hyväksyttyihin esiopetusyksikköihin. Ko. esiopetusryhmä näyttäisi jäävän vajaaksi (minimiryhmäkoko on 13 lasta) ja lapsille saadaan osoitettua esiopetuspaikka oppilasalueen sisältä</a:t>
            </a:r>
            <a:r>
              <a:rPr lang="fi-FI" sz="800" dirty="0" smtClean="0">
                <a:solidFill>
                  <a:prstClr val="black"/>
                </a:solidFill>
              </a:rPr>
              <a:t>.</a:t>
            </a:r>
          </a:p>
          <a:p>
            <a:pPr lvl="1">
              <a:lnSpc>
                <a:spcPct val="100000"/>
              </a:lnSpc>
            </a:pPr>
            <a:r>
              <a:rPr lang="fi-FI" sz="800" dirty="0">
                <a:solidFill>
                  <a:prstClr val="black"/>
                </a:solidFill>
              </a:rPr>
              <a:t>Yksityinen päiväkoti </a:t>
            </a:r>
            <a:r>
              <a:rPr lang="fi-FI" sz="800" dirty="0" smtClean="0">
                <a:solidFill>
                  <a:prstClr val="black"/>
                </a:solidFill>
              </a:rPr>
              <a:t>Pilke Tähtimetsässä olevat </a:t>
            </a:r>
            <a:r>
              <a:rPr lang="fi-FI" sz="800" dirty="0">
                <a:solidFill>
                  <a:prstClr val="black"/>
                </a:solidFill>
              </a:rPr>
              <a:t>kaikki 2011 syntyneet lapset kuuluvat ko. oppilasalueeseen ja mahtuvat myös hyväksyttyihin esiopetusyksikköihin. Ko. esiopetusryhmä näyttäisi jäävän vajaaksi (minimiryhmäkoko on 13 lasta) ja lapsille saadaan osoitettua esiopetuspaikka oppilasalueen sisältä.</a:t>
            </a:r>
          </a:p>
          <a:p>
            <a:pPr lvl="1">
              <a:lnSpc>
                <a:spcPct val="100000"/>
              </a:lnSpc>
            </a:pPr>
            <a:endParaRPr lang="fi-FI" sz="800" dirty="0">
              <a:solidFill>
                <a:prstClr val="black"/>
              </a:solidFill>
            </a:endParaRPr>
          </a:p>
          <a:p>
            <a:pPr lvl="0">
              <a:lnSpc>
                <a:spcPct val="100000"/>
              </a:lnSpc>
            </a:pPr>
            <a:endParaRPr lang="fi-FI" sz="1200" dirty="0">
              <a:solidFill>
                <a:prstClr val="black"/>
              </a:solidFill>
            </a:endParaRPr>
          </a:p>
          <a:p>
            <a:endParaRPr lang="fi-FI" sz="1200" noProof="0" dirty="0"/>
          </a:p>
        </p:txBody>
      </p:sp>
      <p:sp>
        <p:nvSpPr>
          <p:cNvPr id="3" name="Title Placeholder 2"/>
          <p:cNvSpPr>
            <a:spLocks noGrp="1"/>
          </p:cNvSpPr>
          <p:nvPr>
            <p:ph type="title"/>
          </p:nvPr>
        </p:nvSpPr>
        <p:spPr>
          <a:xfrm>
            <a:off x="336885" y="42111"/>
            <a:ext cx="7960978" cy="403057"/>
          </a:xfrm>
        </p:spPr>
        <p:txBody>
          <a:bodyPr/>
          <a:lstStyle/>
          <a:p>
            <a:pPr algn="ctr"/>
            <a:r>
              <a:rPr lang="fi-FI" noProof="0" dirty="0" smtClean="0"/>
              <a:t>Haarla-Wäinö Aaltonen oppilasalue</a:t>
            </a:r>
            <a:endParaRPr lang="fi-FI" noProof="0" dirty="0"/>
          </a:p>
        </p:txBody>
      </p:sp>
      <p:graphicFrame>
        <p:nvGraphicFramePr>
          <p:cNvPr id="5" name="Objekti 4"/>
          <p:cNvGraphicFramePr>
            <a:graphicFrameLocks noChangeAspect="1"/>
          </p:cNvGraphicFramePr>
          <p:nvPr>
            <p:extLst>
              <p:ext uri="{D42A27DB-BD31-4B8C-83A1-F6EECF244321}">
                <p14:modId xmlns:p14="http://schemas.microsoft.com/office/powerpoint/2010/main" val="916160483"/>
              </p:ext>
            </p:extLst>
          </p:nvPr>
        </p:nvGraphicFramePr>
        <p:xfrm>
          <a:off x="290513" y="2127250"/>
          <a:ext cx="8594725" cy="3222625"/>
        </p:xfrm>
        <a:graphic>
          <a:graphicData uri="http://schemas.openxmlformats.org/presentationml/2006/ole">
            <mc:AlternateContent xmlns:mc="http://schemas.openxmlformats.org/markup-compatibility/2006">
              <mc:Choice xmlns:v="urn:schemas-microsoft-com:vml" Requires="v">
                <p:oleObj spid="_x0000_s13444" name="Laskentataulukko" r:id="rId4" imgW="12763511" imgH="4791150" progId="Excel.Sheet.12">
                  <p:embed/>
                </p:oleObj>
              </mc:Choice>
              <mc:Fallback>
                <p:oleObj name="Laskentataulukko" r:id="rId4" imgW="12763511" imgH="4791150" progId="Excel.Sheet.12">
                  <p:embed/>
                  <p:pic>
                    <p:nvPicPr>
                      <p:cNvPr id="0" name=""/>
                      <p:cNvPicPr/>
                      <p:nvPr/>
                    </p:nvPicPr>
                    <p:blipFill>
                      <a:blip r:embed="rId5"/>
                      <a:stretch>
                        <a:fillRect/>
                      </a:stretch>
                    </p:blipFill>
                    <p:spPr>
                      <a:xfrm>
                        <a:off x="290513" y="2127250"/>
                        <a:ext cx="8594725" cy="3222625"/>
                      </a:xfrm>
                      <a:prstGeom prst="rect">
                        <a:avLst/>
                      </a:prstGeom>
                    </p:spPr>
                  </p:pic>
                </p:oleObj>
              </mc:Fallback>
            </mc:AlternateContent>
          </a:graphicData>
        </a:graphic>
      </p:graphicFrame>
    </p:spTree>
    <p:extLst>
      <p:ext uri="{BB962C8B-B14F-4D97-AF65-F5344CB8AC3E}">
        <p14:creationId xmlns:p14="http://schemas.microsoft.com/office/powerpoint/2010/main" val="2297605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1" y="499311"/>
            <a:ext cx="8069264" cy="4391526"/>
          </a:xfrm>
        </p:spPr>
        <p:txBody>
          <a:bodyPr/>
          <a:lstStyle/>
          <a:p>
            <a:pPr lvl="0">
              <a:lnSpc>
                <a:spcPct val="100000"/>
              </a:lnSpc>
            </a:pPr>
            <a:r>
              <a:rPr lang="fi-FI" sz="1200" dirty="0">
                <a:solidFill>
                  <a:prstClr val="black"/>
                </a:solidFill>
              </a:rPr>
              <a:t>Esiopetusikäisten kotiosoitteen mukainen oppilasalueen peruskoulun tai erillisen esiopetusyksikön oppilasmäärä riittää tällä </a:t>
            </a:r>
            <a:r>
              <a:rPr lang="fi-FI" sz="1200" dirty="0" smtClean="0">
                <a:solidFill>
                  <a:prstClr val="black"/>
                </a:solidFill>
              </a:rPr>
              <a:t>alueella</a:t>
            </a:r>
          </a:p>
          <a:p>
            <a:pPr lvl="1">
              <a:lnSpc>
                <a:spcPct val="100000"/>
              </a:lnSpc>
            </a:pPr>
            <a:r>
              <a:rPr lang="fi-FI" sz="1000" dirty="0">
                <a:solidFill>
                  <a:prstClr val="black"/>
                </a:solidFill>
              </a:rPr>
              <a:t>Yksityinen päiväkoti </a:t>
            </a:r>
            <a:r>
              <a:rPr lang="fi-FI" sz="1000" dirty="0" smtClean="0">
                <a:solidFill>
                  <a:prstClr val="black"/>
                </a:solidFill>
              </a:rPr>
              <a:t>Katariinan Vilskeessä  </a:t>
            </a:r>
            <a:r>
              <a:rPr lang="fi-FI" sz="1000" dirty="0">
                <a:solidFill>
                  <a:prstClr val="black"/>
                </a:solidFill>
              </a:rPr>
              <a:t>olevat </a:t>
            </a:r>
            <a:r>
              <a:rPr lang="fi-FI" sz="1000" dirty="0" smtClean="0">
                <a:solidFill>
                  <a:prstClr val="black"/>
                </a:solidFill>
              </a:rPr>
              <a:t>2011 </a:t>
            </a:r>
            <a:r>
              <a:rPr lang="fi-FI" sz="1000" dirty="0">
                <a:solidFill>
                  <a:prstClr val="black"/>
                </a:solidFill>
              </a:rPr>
              <a:t>syntyneet jakautuvat </a:t>
            </a:r>
            <a:r>
              <a:rPr lang="fi-FI" sz="1000" dirty="0" smtClean="0">
                <a:solidFill>
                  <a:prstClr val="black"/>
                </a:solidFill>
              </a:rPr>
              <a:t>Ilpoinen-Luolavuori, Vähäheikkilän,</a:t>
            </a:r>
            <a:r>
              <a:rPr lang="fi-FI" sz="1000" dirty="0">
                <a:solidFill>
                  <a:prstClr val="black"/>
                </a:solidFill>
              </a:rPr>
              <a:t> Pääskyvuori-Varissuon,</a:t>
            </a:r>
            <a:r>
              <a:rPr lang="fi-FI" sz="1000" dirty="0" smtClean="0">
                <a:solidFill>
                  <a:prstClr val="black"/>
                </a:solidFill>
              </a:rPr>
              <a:t> </a:t>
            </a:r>
            <a:r>
              <a:rPr lang="fi-FI" sz="1000" dirty="0">
                <a:solidFill>
                  <a:prstClr val="black"/>
                </a:solidFill>
              </a:rPr>
              <a:t>Haarla-Wäinö Aaltosen </a:t>
            </a:r>
            <a:r>
              <a:rPr lang="fi-FI" sz="1000" dirty="0" smtClean="0">
                <a:solidFill>
                  <a:prstClr val="black"/>
                </a:solidFill>
              </a:rPr>
              <a:t>ja</a:t>
            </a:r>
            <a:r>
              <a:rPr lang="fi-FI" sz="1000" dirty="0">
                <a:solidFill>
                  <a:prstClr val="black"/>
                </a:solidFill>
              </a:rPr>
              <a:t> </a:t>
            </a:r>
            <a:r>
              <a:rPr lang="fi-FI" sz="1000" dirty="0" smtClean="0">
                <a:solidFill>
                  <a:prstClr val="black"/>
                </a:solidFill>
              </a:rPr>
              <a:t>Hannunniittu-Nummenpakan </a:t>
            </a:r>
            <a:r>
              <a:rPr lang="fi-FI" sz="1000" dirty="0">
                <a:solidFill>
                  <a:prstClr val="black"/>
                </a:solidFill>
              </a:rPr>
              <a:t>eri oppilasalueiden peruskoulujen tai erillisiin esiopetusyksikköihin kotiosoitteensa </a:t>
            </a:r>
            <a:r>
              <a:rPr lang="fi-FI" sz="1000" dirty="0" smtClean="0">
                <a:solidFill>
                  <a:prstClr val="black"/>
                </a:solidFill>
              </a:rPr>
              <a:t>mukaisesti. </a:t>
            </a:r>
            <a:r>
              <a:rPr lang="fi-FI" sz="1000" dirty="0">
                <a:solidFill>
                  <a:prstClr val="black"/>
                </a:solidFill>
              </a:rPr>
              <a:t>Erityisesti Hannunniittu-Nummenpakan peruskoulujen tai erillisiin esiopetusyksikköihin on haasteellista </a:t>
            </a:r>
            <a:r>
              <a:rPr lang="fi-FI" sz="1000" dirty="0" smtClean="0">
                <a:solidFill>
                  <a:prstClr val="black"/>
                </a:solidFill>
              </a:rPr>
              <a:t>saada osoitettua lapsille esiopetuspaikkaa. </a:t>
            </a:r>
            <a:r>
              <a:rPr lang="fi-FI" sz="1000" dirty="0">
                <a:solidFill>
                  <a:prstClr val="black"/>
                </a:solidFill>
              </a:rPr>
              <a:t>Sen sijaan </a:t>
            </a:r>
            <a:r>
              <a:rPr lang="fi-FI" sz="1000" dirty="0" smtClean="0">
                <a:solidFill>
                  <a:prstClr val="black"/>
                </a:solidFill>
              </a:rPr>
              <a:t>muille oppilasalueille </a:t>
            </a:r>
            <a:r>
              <a:rPr lang="fi-FI" sz="1000" dirty="0">
                <a:solidFill>
                  <a:prstClr val="black"/>
                </a:solidFill>
              </a:rPr>
              <a:t>lapset saadaan </a:t>
            </a:r>
            <a:r>
              <a:rPr lang="fi-FI" sz="1000" dirty="0" smtClean="0">
                <a:solidFill>
                  <a:prstClr val="black"/>
                </a:solidFill>
              </a:rPr>
              <a:t>osoitettua paikka, </a:t>
            </a:r>
            <a:r>
              <a:rPr lang="fi-FI" sz="1000" dirty="0">
                <a:solidFill>
                  <a:prstClr val="black"/>
                </a:solidFill>
              </a:rPr>
              <a:t>eikä päiväkotia tarvita täydentämään alueen esiopetuspaikkoja. Lisäksi ryhmä </a:t>
            </a:r>
            <a:r>
              <a:rPr lang="fi-FI" sz="1000" dirty="0" smtClean="0">
                <a:solidFill>
                  <a:prstClr val="black"/>
                </a:solidFill>
              </a:rPr>
              <a:t>näyttäisi jäävän </a:t>
            </a:r>
            <a:r>
              <a:rPr lang="fi-FI" sz="1000" dirty="0">
                <a:solidFill>
                  <a:prstClr val="black"/>
                </a:solidFill>
              </a:rPr>
              <a:t>vajaaksi (minimiryhmäkoko on 13 lasta</a:t>
            </a:r>
            <a:r>
              <a:rPr lang="fi-FI" sz="1000" dirty="0" smtClean="0">
                <a:solidFill>
                  <a:prstClr val="black"/>
                </a:solidFill>
              </a:rPr>
              <a:t>), </a:t>
            </a:r>
            <a:r>
              <a:rPr lang="fi-FI" sz="1000" dirty="0">
                <a:solidFill>
                  <a:prstClr val="black"/>
                </a:solidFill>
              </a:rPr>
              <a:t>eikä päiväkodin esiopetuspaikkoja tarvita täydentämään alueen muita esiopetuspaikkoja</a:t>
            </a:r>
            <a:r>
              <a:rPr lang="fi-FI" sz="1000" dirty="0" smtClean="0">
                <a:solidFill>
                  <a:prstClr val="black"/>
                </a:solidFill>
              </a:rPr>
              <a:t>. Lapsille </a:t>
            </a:r>
            <a:r>
              <a:rPr lang="fi-FI" sz="1000" dirty="0">
                <a:solidFill>
                  <a:prstClr val="black"/>
                </a:solidFill>
              </a:rPr>
              <a:t>saadaan osoitettua paikka eri oppilasalueilta, mikä saattaa aiheuttaa siirtoja päiväkodista </a:t>
            </a:r>
            <a:r>
              <a:rPr lang="fi-FI" sz="1000" dirty="0" smtClean="0">
                <a:solidFill>
                  <a:prstClr val="black"/>
                </a:solidFill>
              </a:rPr>
              <a:t>päiväkotiin. </a:t>
            </a:r>
          </a:p>
          <a:p>
            <a:pPr lvl="1">
              <a:lnSpc>
                <a:spcPct val="100000"/>
              </a:lnSpc>
            </a:pPr>
            <a:endParaRPr lang="fi-FI" sz="1000" dirty="0">
              <a:solidFill>
                <a:prstClr val="black"/>
              </a:solidFill>
            </a:endParaRPr>
          </a:p>
          <a:p>
            <a:endParaRPr lang="fi-FI" sz="1200" noProof="0" dirty="0"/>
          </a:p>
        </p:txBody>
      </p:sp>
      <p:sp>
        <p:nvSpPr>
          <p:cNvPr id="3" name="Title Placeholder 2"/>
          <p:cNvSpPr>
            <a:spLocks noGrp="1"/>
          </p:cNvSpPr>
          <p:nvPr>
            <p:ph type="title"/>
          </p:nvPr>
        </p:nvSpPr>
        <p:spPr>
          <a:xfrm>
            <a:off x="228600" y="66174"/>
            <a:ext cx="8069263" cy="433137"/>
          </a:xfrm>
        </p:spPr>
        <p:txBody>
          <a:bodyPr/>
          <a:lstStyle/>
          <a:p>
            <a:pPr algn="ctr"/>
            <a:r>
              <a:rPr lang="fi-FI" noProof="0" dirty="0" smtClean="0"/>
              <a:t>Ilpoinen-Luolavuori oppilasalue</a:t>
            </a:r>
            <a:endParaRPr lang="fi-FI" noProof="0" dirty="0"/>
          </a:p>
        </p:txBody>
      </p:sp>
      <p:graphicFrame>
        <p:nvGraphicFramePr>
          <p:cNvPr id="5" name="Objekti 4"/>
          <p:cNvGraphicFramePr>
            <a:graphicFrameLocks noChangeAspect="1"/>
          </p:cNvGraphicFramePr>
          <p:nvPr>
            <p:extLst>
              <p:ext uri="{D42A27DB-BD31-4B8C-83A1-F6EECF244321}">
                <p14:modId xmlns:p14="http://schemas.microsoft.com/office/powerpoint/2010/main" val="3858693420"/>
              </p:ext>
            </p:extLst>
          </p:nvPr>
        </p:nvGraphicFramePr>
        <p:xfrm>
          <a:off x="458788" y="2238375"/>
          <a:ext cx="8655050" cy="2571750"/>
        </p:xfrm>
        <a:graphic>
          <a:graphicData uri="http://schemas.openxmlformats.org/presentationml/2006/ole">
            <mc:AlternateContent xmlns:mc="http://schemas.openxmlformats.org/markup-compatibility/2006">
              <mc:Choice xmlns:v="urn:schemas-microsoft-com:vml" Requires="v">
                <p:oleObj spid="_x0000_s14467" name="Laskentataulukko" r:id="rId4" imgW="12763511" imgH="3791070" progId="Excel.Sheet.12">
                  <p:embed/>
                </p:oleObj>
              </mc:Choice>
              <mc:Fallback>
                <p:oleObj name="Laskentataulukko" r:id="rId4" imgW="12763511" imgH="3791070" progId="Excel.Sheet.12">
                  <p:embed/>
                  <p:pic>
                    <p:nvPicPr>
                      <p:cNvPr id="0" name=""/>
                      <p:cNvPicPr/>
                      <p:nvPr/>
                    </p:nvPicPr>
                    <p:blipFill>
                      <a:blip r:embed="rId5"/>
                      <a:stretch>
                        <a:fillRect/>
                      </a:stretch>
                    </p:blipFill>
                    <p:spPr>
                      <a:xfrm>
                        <a:off x="458788" y="2238375"/>
                        <a:ext cx="8655050" cy="2571750"/>
                      </a:xfrm>
                      <a:prstGeom prst="rect">
                        <a:avLst/>
                      </a:prstGeom>
                    </p:spPr>
                  </p:pic>
                </p:oleObj>
              </mc:Fallback>
            </mc:AlternateContent>
          </a:graphicData>
        </a:graphic>
      </p:graphicFrame>
    </p:spTree>
    <p:extLst>
      <p:ext uri="{BB962C8B-B14F-4D97-AF65-F5344CB8AC3E}">
        <p14:creationId xmlns:p14="http://schemas.microsoft.com/office/powerpoint/2010/main" val="3732317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45169" y="469232"/>
            <a:ext cx="7852696" cy="4247147"/>
          </a:xfrm>
        </p:spPr>
        <p:txBody>
          <a:bodyPr/>
          <a:lstStyle/>
          <a:p>
            <a:endParaRPr lang="fi-FI" sz="1400" dirty="0" smtClean="0"/>
          </a:p>
          <a:p>
            <a:r>
              <a:rPr lang="fi-FI" sz="1400" dirty="0" smtClean="0"/>
              <a:t>Kasvatus- </a:t>
            </a:r>
            <a:r>
              <a:rPr lang="fi-FI" sz="1400" dirty="0"/>
              <a:t>ja opetuslautakunta, suomenkielinen varhaiskasvatus- ja perusopetusjaosto </a:t>
            </a:r>
            <a:r>
              <a:rPr lang="fi-FI" sz="1400" dirty="0" smtClean="0"/>
              <a:t>hyväksyi 30.11.2016 §</a:t>
            </a:r>
            <a:r>
              <a:rPr lang="fi-FI" sz="1400" dirty="0"/>
              <a:t>55 kokouksessaan </a:t>
            </a:r>
            <a:r>
              <a:rPr lang="fi-FI" sz="1400" dirty="0" smtClean="0"/>
              <a:t>esiopetuspaikat </a:t>
            </a:r>
            <a:r>
              <a:rPr lang="fi-FI" sz="1400" dirty="0"/>
              <a:t>lukuvuonna 2017-2018 ja </a:t>
            </a:r>
            <a:r>
              <a:rPr lang="fi-FI" sz="1400" dirty="0">
                <a:solidFill>
                  <a:prstClr val="black"/>
                </a:solidFill>
              </a:rPr>
              <a:t>2018-2019 </a:t>
            </a:r>
            <a:r>
              <a:rPr lang="fi-FI" sz="1400" dirty="0" smtClean="0"/>
              <a:t>seuraavasti:</a:t>
            </a:r>
          </a:p>
          <a:p>
            <a:pPr lvl="1"/>
            <a:r>
              <a:rPr lang="fi-FI" sz="1400" dirty="0" smtClean="0"/>
              <a:t>Huoltajilla </a:t>
            </a:r>
            <a:r>
              <a:rPr lang="fi-FI" sz="1400" dirty="0"/>
              <a:t>on mahdollisuus ilmoittautuessa esittää toivomus lapsen esiopetuspaikasta. Huoltajan esittämä toive ei ole tae siitä, että esiopetuspaikka osoitetaan toiveen mukaisesta </a:t>
            </a:r>
            <a:r>
              <a:rPr lang="fi-FI" sz="1400" dirty="0" smtClean="0"/>
              <a:t>paikasta</a:t>
            </a:r>
            <a:endParaRPr lang="fi-FI" sz="1400" dirty="0"/>
          </a:p>
          <a:p>
            <a:pPr lvl="1"/>
            <a:r>
              <a:rPr lang="fi-FI" sz="1400" dirty="0"/>
              <a:t>Esiopetusryhmässä tulee olla vähintään 13 lasta ja enintään 21 lasta. Poikkeuksena Kerttulin päivähoitoyksikössä toimivassa kielikylvyssä (ruotsi) lapsia voi olla enintään </a:t>
            </a:r>
            <a:r>
              <a:rPr lang="fi-FI" sz="1400" dirty="0" smtClean="0"/>
              <a:t>25</a:t>
            </a:r>
            <a:endParaRPr lang="fi-FI" sz="1400" dirty="0"/>
          </a:p>
          <a:p>
            <a:pPr lvl="1"/>
            <a:r>
              <a:rPr lang="fi-FI" sz="1400" dirty="0" smtClean="0"/>
              <a:t>Esiopetusryhmän vähimmäiskokovaatimuksesta voidaan poiketa, mikäli perustettavassa ryhmässä </a:t>
            </a:r>
            <a:r>
              <a:rPr lang="fi-FI" sz="1400" dirty="0"/>
              <a:t>on lapsia, joille on tehty päätös tehostetusta tai erityisestä tuesta ja päätöksessä on otettu kantaa ryhmäkokoon, toimintayksikön toimintakieli on muu kuin suomi tai ruotsi. Tällaisessa tapauksessa ryhmässä tulee olla vähintään viisi lasta ja enintään 21 lasta.</a:t>
            </a:r>
          </a:p>
          <a:p>
            <a:pPr lvl="1"/>
            <a:endParaRPr lang="fi-FI" sz="1400" dirty="0" smtClean="0"/>
          </a:p>
          <a:p>
            <a:pPr marL="0" indent="0">
              <a:buNone/>
            </a:pPr>
            <a:r>
              <a:rPr lang="fi-FI" sz="1400" dirty="0"/>
              <a:t> </a:t>
            </a:r>
          </a:p>
          <a:p>
            <a:endParaRPr lang="fi-FI" sz="1400" dirty="0" smtClean="0"/>
          </a:p>
          <a:p>
            <a:endParaRPr lang="fi-FI" sz="1400" dirty="0" smtClean="0"/>
          </a:p>
          <a:p>
            <a:endParaRPr lang="fi-FI" sz="1400" noProof="0" dirty="0"/>
          </a:p>
        </p:txBody>
      </p:sp>
      <p:sp>
        <p:nvSpPr>
          <p:cNvPr id="3" name="Title Placeholder 2"/>
          <p:cNvSpPr>
            <a:spLocks noGrp="1"/>
          </p:cNvSpPr>
          <p:nvPr>
            <p:ph type="title"/>
          </p:nvPr>
        </p:nvSpPr>
        <p:spPr>
          <a:xfrm>
            <a:off x="445169" y="54142"/>
            <a:ext cx="7852694" cy="415090"/>
          </a:xfrm>
        </p:spPr>
        <p:txBody>
          <a:bodyPr/>
          <a:lstStyle/>
          <a:p>
            <a:r>
              <a:rPr lang="fi-FI" noProof="0" dirty="0" smtClean="0"/>
              <a:t>Esiopetuksen osoittamisen prosessi</a:t>
            </a:r>
            <a:endParaRPr lang="fi-FI" noProof="0" dirty="0"/>
          </a:p>
        </p:txBody>
      </p:sp>
    </p:spTree>
    <p:extLst>
      <p:ext uri="{BB962C8B-B14F-4D97-AF65-F5344CB8AC3E}">
        <p14:creationId xmlns:p14="http://schemas.microsoft.com/office/powerpoint/2010/main" val="826055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884911" y="48127"/>
            <a:ext cx="7412952" cy="294774"/>
          </a:xfrm>
        </p:spPr>
        <p:txBody>
          <a:bodyPr/>
          <a:lstStyle/>
          <a:p>
            <a:pPr algn="ctr"/>
            <a:r>
              <a:rPr lang="fi-FI" sz="1600" dirty="0" smtClean="0"/>
              <a:t>Yhteenveto yksityisistä esiopetuspaikoista</a:t>
            </a:r>
            <a:endParaRPr lang="fi-FI" sz="1600" noProof="0" dirty="0"/>
          </a:p>
        </p:txBody>
      </p:sp>
      <p:graphicFrame>
        <p:nvGraphicFramePr>
          <p:cNvPr id="2" name="Objekti 1"/>
          <p:cNvGraphicFramePr>
            <a:graphicFrameLocks noChangeAspect="1"/>
          </p:cNvGraphicFramePr>
          <p:nvPr>
            <p:extLst>
              <p:ext uri="{D42A27DB-BD31-4B8C-83A1-F6EECF244321}">
                <p14:modId xmlns:p14="http://schemas.microsoft.com/office/powerpoint/2010/main" val="3564992544"/>
              </p:ext>
            </p:extLst>
          </p:nvPr>
        </p:nvGraphicFramePr>
        <p:xfrm>
          <a:off x="1516063" y="309563"/>
          <a:ext cx="6305550" cy="4694237"/>
        </p:xfrm>
        <a:graphic>
          <a:graphicData uri="http://schemas.openxmlformats.org/presentationml/2006/ole">
            <mc:AlternateContent xmlns:mc="http://schemas.openxmlformats.org/markup-compatibility/2006">
              <mc:Choice xmlns:v="urn:schemas-microsoft-com:vml" Requires="v">
                <p:oleObj spid="_x0000_s15478" name="Laskentataulukko" r:id="rId4" imgW="8153423" imgH="6067440" progId="Excel.Sheet.12">
                  <p:embed/>
                </p:oleObj>
              </mc:Choice>
              <mc:Fallback>
                <p:oleObj name="Laskentataulukko" r:id="rId4" imgW="8153423" imgH="6067440" progId="Excel.Sheet.12">
                  <p:embed/>
                  <p:pic>
                    <p:nvPicPr>
                      <p:cNvPr id="0" name=""/>
                      <p:cNvPicPr/>
                      <p:nvPr/>
                    </p:nvPicPr>
                    <p:blipFill>
                      <a:blip r:embed="rId5"/>
                      <a:stretch>
                        <a:fillRect/>
                      </a:stretch>
                    </p:blipFill>
                    <p:spPr>
                      <a:xfrm>
                        <a:off x="1516063" y="309563"/>
                        <a:ext cx="6305550" cy="4694237"/>
                      </a:xfrm>
                      <a:prstGeom prst="rect">
                        <a:avLst/>
                      </a:prstGeom>
                    </p:spPr>
                  </p:pic>
                </p:oleObj>
              </mc:Fallback>
            </mc:AlternateContent>
          </a:graphicData>
        </a:graphic>
      </p:graphicFrame>
    </p:spTree>
    <p:extLst>
      <p:ext uri="{BB962C8B-B14F-4D97-AF65-F5344CB8AC3E}">
        <p14:creationId xmlns:p14="http://schemas.microsoft.com/office/powerpoint/2010/main" val="28086035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noProof="0" dirty="0" smtClean="0"/>
              <a:t>Kiitos!</a:t>
            </a:r>
            <a:endParaRPr lang="fi-FI" noProof="0" dirty="0"/>
          </a:p>
        </p:txBody>
      </p:sp>
    </p:spTree>
    <p:extLst>
      <p:ext uri="{BB962C8B-B14F-4D97-AF65-F5344CB8AC3E}">
        <p14:creationId xmlns:p14="http://schemas.microsoft.com/office/powerpoint/2010/main" val="3206363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40632" y="427120"/>
            <a:ext cx="8434135" cy="4487779"/>
          </a:xfrm>
        </p:spPr>
        <p:txBody>
          <a:bodyPr/>
          <a:lstStyle/>
          <a:p>
            <a:pPr marL="0" indent="0">
              <a:buNone/>
            </a:pPr>
            <a:r>
              <a:rPr lang="fi-FI" sz="1400" dirty="0"/>
              <a:t>1. Turun kaupungissa lähtökohtana on se, että lasta ei siirretä esiopetusta varten päiväkodista toiseen vaan tarvittavat siirrot tehdään kouluissa toimiviin esiopetuspaikkoihin tai esiopetusta antaviin erillisiin yksiköihin.</a:t>
            </a:r>
          </a:p>
          <a:p>
            <a:pPr marL="0" indent="0">
              <a:buNone/>
            </a:pPr>
            <a:r>
              <a:rPr lang="fi-FI" sz="1400" dirty="0" smtClean="0"/>
              <a:t>	1.1</a:t>
            </a:r>
            <a:r>
              <a:rPr lang="fi-FI" sz="1400" dirty="0"/>
              <a:t>. ensisijaisesti esiopetuspaikka osoitetaan lapsen kotiosoitteen mukaisen </a:t>
            </a:r>
            <a:r>
              <a:rPr lang="fi-FI" sz="1400" dirty="0" smtClean="0"/>
              <a:t>	oppilaaksiottoalueen esiopetusyksiköstä</a:t>
            </a:r>
            <a:r>
              <a:rPr lang="fi-FI" sz="1400" dirty="0"/>
              <a:t>, joka sijaitsee Turun kaupungin ylläpitämässä </a:t>
            </a:r>
            <a:r>
              <a:rPr lang="fi-FI" sz="1400" dirty="0" smtClean="0"/>
              <a:t>	peruskoulussa </a:t>
            </a:r>
            <a:endParaRPr lang="fi-FI" sz="1400" dirty="0"/>
          </a:p>
          <a:p>
            <a:pPr marL="0" indent="0">
              <a:buNone/>
            </a:pPr>
            <a:r>
              <a:rPr lang="fi-FI" sz="1400" dirty="0" smtClean="0"/>
              <a:t>	1.2</a:t>
            </a:r>
            <a:r>
              <a:rPr lang="fi-FI" sz="1400" dirty="0"/>
              <a:t>. toissijaisesti esiopetuspaikka osoitetaan oppilaaksiottoalueen muusta erillisestä </a:t>
            </a:r>
            <a:r>
              <a:rPr lang="fi-FI" sz="1400" dirty="0" smtClean="0"/>
              <a:t>	esiopetusyksiköstä</a:t>
            </a:r>
            <a:r>
              <a:rPr lang="fi-FI" sz="1400" dirty="0"/>
              <a:t>: Moikoisten, Lanatien tai Teräsrautelan nuorisotalon yksiköistä</a:t>
            </a:r>
          </a:p>
          <a:p>
            <a:pPr marL="0" indent="0">
              <a:buNone/>
            </a:pPr>
            <a:r>
              <a:rPr lang="fi-FI" sz="1400" dirty="0" smtClean="0"/>
              <a:t>	1.3</a:t>
            </a:r>
            <a:r>
              <a:rPr lang="fi-FI" sz="1400" dirty="0"/>
              <a:t>. kolmanneksi esiopetuspaikka osoitetaan kunnallisesta päiväkodista tai huoltajan </a:t>
            </a:r>
            <a:r>
              <a:rPr lang="fi-FI" sz="1400" dirty="0" smtClean="0"/>
              <a:t>	suostumuksella </a:t>
            </a:r>
            <a:r>
              <a:rPr lang="fi-FI" sz="1400" dirty="0"/>
              <a:t>ilmoittautumismenettelyssä hyväksytystä esiopetusyksiköstä </a:t>
            </a:r>
          </a:p>
          <a:p>
            <a:pPr marL="0" indent="0">
              <a:buNone/>
            </a:pPr>
            <a:r>
              <a:rPr lang="fi-FI" sz="1400" dirty="0" smtClean="0"/>
              <a:t>	1.4</a:t>
            </a:r>
            <a:r>
              <a:rPr lang="fi-FI" sz="1400" dirty="0"/>
              <a:t>. jos mitään edellä olevista vaihtoehdoista ei voida toteuttaa, suoritetaan arvonta</a:t>
            </a:r>
          </a:p>
          <a:p>
            <a:endParaRPr lang="fi-FI" sz="1400" noProof="0" dirty="0"/>
          </a:p>
        </p:txBody>
      </p:sp>
      <p:sp>
        <p:nvSpPr>
          <p:cNvPr id="3" name="Title Placeholder 2"/>
          <p:cNvSpPr>
            <a:spLocks noGrp="1"/>
          </p:cNvSpPr>
          <p:nvPr>
            <p:ph type="title"/>
          </p:nvPr>
        </p:nvSpPr>
        <p:spPr>
          <a:xfrm>
            <a:off x="240632" y="0"/>
            <a:ext cx="8057231" cy="427121"/>
          </a:xfrm>
        </p:spPr>
        <p:txBody>
          <a:bodyPr/>
          <a:lstStyle/>
          <a:p>
            <a:r>
              <a:rPr lang="fi-FI" noProof="0" dirty="0" smtClean="0"/>
              <a:t>Esiopetuksen osoittamisen prosessi</a:t>
            </a:r>
            <a:endParaRPr lang="fi-FI" noProof="0" dirty="0"/>
          </a:p>
        </p:txBody>
      </p:sp>
    </p:spTree>
    <p:extLst>
      <p:ext uri="{BB962C8B-B14F-4D97-AF65-F5344CB8AC3E}">
        <p14:creationId xmlns:p14="http://schemas.microsoft.com/office/powerpoint/2010/main" val="1857227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40633" y="463216"/>
            <a:ext cx="8518356" cy="4445668"/>
          </a:xfrm>
        </p:spPr>
        <p:txBody>
          <a:bodyPr/>
          <a:lstStyle/>
          <a:p>
            <a:pPr marL="0" indent="0">
              <a:buNone/>
            </a:pPr>
            <a:endParaRPr lang="fi-FI" dirty="0" smtClean="0"/>
          </a:p>
          <a:p>
            <a:pPr marL="0" indent="0">
              <a:buNone/>
            </a:pPr>
            <a:r>
              <a:rPr lang="fi-FI" sz="1400" dirty="0" smtClean="0"/>
              <a:t>2. </a:t>
            </a:r>
            <a:r>
              <a:rPr lang="fi-FI" sz="1400" dirty="0"/>
              <a:t>Perusopetuslain 6 §:n mukaisesti Turun kaupunki voi perustellusta opetuksen järjestämiseen liittyvästä syystä opetuskieltä muuttamatta vaihtaa opetuksen järjestämispaikkaa seuraavin perustein:</a:t>
            </a:r>
          </a:p>
          <a:p>
            <a:pPr marL="0" indent="0">
              <a:buNone/>
            </a:pPr>
            <a:r>
              <a:rPr lang="fi-FI" sz="1400" dirty="0" smtClean="0"/>
              <a:t>	2.1</a:t>
            </a:r>
            <a:r>
              <a:rPr lang="fi-FI" sz="1400" dirty="0"/>
              <a:t>. mahdollistetaan kielirikasteisessa toiminnassa </a:t>
            </a:r>
            <a:r>
              <a:rPr lang="fi-FI" sz="1400" dirty="0" smtClean="0"/>
              <a:t>jatkumo</a:t>
            </a:r>
            <a:r>
              <a:rPr lang="fi-FI" sz="1400" dirty="0"/>
              <a:t> </a:t>
            </a:r>
            <a:r>
              <a:rPr lang="fi-FI" sz="1400" dirty="0" smtClean="0"/>
              <a:t>varhaiskasvatuksesta 	esiopetukseen </a:t>
            </a:r>
            <a:r>
              <a:rPr lang="fi-FI" sz="1400" dirty="0"/>
              <a:t>ja edelleen perusopetukseen</a:t>
            </a:r>
          </a:p>
          <a:p>
            <a:pPr marL="0" indent="0">
              <a:buNone/>
            </a:pPr>
            <a:r>
              <a:rPr lang="fi-FI" sz="1400" dirty="0" smtClean="0"/>
              <a:t>	2.2</a:t>
            </a:r>
            <a:r>
              <a:rPr lang="fi-FI" sz="1400" dirty="0"/>
              <a:t>. lapsi tarvitsee vuoropäivähoitoa</a:t>
            </a:r>
          </a:p>
          <a:p>
            <a:pPr marL="0" indent="0">
              <a:buNone/>
            </a:pPr>
            <a:r>
              <a:rPr lang="fi-FI" sz="1400" dirty="0" smtClean="0"/>
              <a:t>	2.3</a:t>
            </a:r>
            <a:r>
              <a:rPr lang="fi-FI" sz="1400" dirty="0"/>
              <a:t>. lapsen terveyteen ja tukeen liittyvät seikat vaikuttavat täydentävän </a:t>
            </a:r>
            <a:r>
              <a:rPr lang="fi-FI" sz="1400" dirty="0" smtClean="0"/>
              <a:t>päivähoidon 	järjestämiseen</a:t>
            </a:r>
            <a:endParaRPr lang="fi-FI" sz="1400" dirty="0"/>
          </a:p>
          <a:p>
            <a:pPr marL="0" indent="0">
              <a:buNone/>
            </a:pPr>
            <a:r>
              <a:rPr lang="fi-FI" sz="1400" dirty="0" smtClean="0"/>
              <a:t>	2.4</a:t>
            </a:r>
            <a:r>
              <a:rPr lang="fi-FI" sz="1400" dirty="0"/>
              <a:t>. perheen vanhemmat sisarukset käyvät perusopetusta samassa </a:t>
            </a:r>
            <a:r>
              <a:rPr lang="fi-FI" sz="1400" dirty="0" smtClean="0"/>
              <a:t>peruskoulussa</a:t>
            </a:r>
            <a:endParaRPr lang="fi-FI" sz="1400" dirty="0"/>
          </a:p>
          <a:p>
            <a:endParaRPr lang="fi-FI" noProof="0" dirty="0"/>
          </a:p>
        </p:txBody>
      </p:sp>
      <p:sp>
        <p:nvSpPr>
          <p:cNvPr id="3" name="Title Placeholder 2"/>
          <p:cNvSpPr>
            <a:spLocks noGrp="1"/>
          </p:cNvSpPr>
          <p:nvPr>
            <p:ph type="title"/>
          </p:nvPr>
        </p:nvSpPr>
        <p:spPr>
          <a:xfrm>
            <a:off x="240632" y="0"/>
            <a:ext cx="8057231" cy="463216"/>
          </a:xfrm>
        </p:spPr>
        <p:txBody>
          <a:bodyPr/>
          <a:lstStyle/>
          <a:p>
            <a:r>
              <a:rPr lang="fi-FI" noProof="0" dirty="0" smtClean="0"/>
              <a:t>Esiopetuksen osoittamisen prosessi</a:t>
            </a:r>
            <a:endParaRPr lang="fi-FI" noProof="0" dirty="0"/>
          </a:p>
        </p:txBody>
      </p:sp>
    </p:spTree>
    <p:extLst>
      <p:ext uri="{BB962C8B-B14F-4D97-AF65-F5344CB8AC3E}">
        <p14:creationId xmlns:p14="http://schemas.microsoft.com/office/powerpoint/2010/main" val="2026393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40633" y="856034"/>
            <a:ext cx="8518356" cy="4052850"/>
          </a:xfrm>
        </p:spPr>
        <p:txBody>
          <a:bodyPr/>
          <a:lstStyle/>
          <a:p>
            <a:endParaRPr lang="fi-FI" noProof="0" dirty="0" smtClean="0"/>
          </a:p>
          <a:p>
            <a:endParaRPr lang="fi-FI" dirty="0"/>
          </a:p>
          <a:p>
            <a:r>
              <a:rPr lang="fi-FI" noProof="0" dirty="0" smtClean="0"/>
              <a:t>Kaikki tämänhetkiset Turun esiopetusikäiset lapset on katsottu osoitteensa mukaisesti, mihin oppilasalueeseen kuuluvat</a:t>
            </a:r>
          </a:p>
          <a:p>
            <a:r>
              <a:rPr lang="fi-FI" dirty="0" smtClean="0"/>
              <a:t>Pääasiassa lapset sijoittuvat omille oppilasalueilleen, </a:t>
            </a:r>
          </a:p>
          <a:p>
            <a:pPr lvl="1"/>
            <a:r>
              <a:rPr lang="fi-FI" dirty="0" smtClean="0"/>
              <a:t>poikkeuksina vuorohoidon tarpeessa olevat lapset </a:t>
            </a:r>
          </a:p>
          <a:p>
            <a:pPr lvl="1"/>
            <a:r>
              <a:rPr lang="fi-FI" dirty="0"/>
              <a:t> </a:t>
            </a:r>
            <a:r>
              <a:rPr lang="fi-FI" dirty="0" smtClean="0"/>
              <a:t>jotkut tehostetun sekä erityisen tuen tarpeessa olevat lapset</a:t>
            </a:r>
          </a:p>
          <a:p>
            <a:r>
              <a:rPr lang="fi-FI" noProof="0" dirty="0" smtClean="0"/>
              <a:t>Joitakin poikkeuksia on niillä oppilasalueilla, joissa kaikille esiopetuslapsille ei voida osoittaa joko peruskoulussa tai erillisyksikössä olevaa esiopetuspaikka, tarkempi kuvaus perusteluineen on avattu aluekohtaisissa esityksissä</a:t>
            </a:r>
            <a:endParaRPr lang="fi-FI" noProof="0" dirty="0"/>
          </a:p>
        </p:txBody>
      </p:sp>
      <p:sp>
        <p:nvSpPr>
          <p:cNvPr id="3" name="Title Placeholder 2"/>
          <p:cNvSpPr>
            <a:spLocks noGrp="1"/>
          </p:cNvSpPr>
          <p:nvPr>
            <p:ph type="title"/>
          </p:nvPr>
        </p:nvSpPr>
        <p:spPr>
          <a:xfrm>
            <a:off x="328181" y="392818"/>
            <a:ext cx="8057231" cy="463216"/>
          </a:xfrm>
        </p:spPr>
        <p:txBody>
          <a:bodyPr/>
          <a:lstStyle/>
          <a:p>
            <a:r>
              <a:rPr lang="fi-FI" noProof="0" dirty="0" smtClean="0"/>
              <a:t>Esiopetuksen osoittamisen prosessi</a:t>
            </a:r>
            <a:endParaRPr lang="fi-FI" noProof="0" dirty="0"/>
          </a:p>
        </p:txBody>
      </p:sp>
    </p:spTree>
    <p:extLst>
      <p:ext uri="{BB962C8B-B14F-4D97-AF65-F5344CB8AC3E}">
        <p14:creationId xmlns:p14="http://schemas.microsoft.com/office/powerpoint/2010/main" val="53174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25643" y="782053"/>
            <a:ext cx="7672222" cy="3994484"/>
          </a:xfrm>
        </p:spPr>
        <p:txBody>
          <a:bodyPr/>
          <a:lstStyle/>
          <a:p>
            <a:pPr>
              <a:lnSpc>
                <a:spcPct val="100000"/>
              </a:lnSpc>
            </a:pPr>
            <a:r>
              <a:rPr lang="fi-FI" sz="1200" dirty="0" smtClean="0"/>
              <a:t>Jaoston varhaiskasvatus- ja perusopetusjaoston päättämät esiopetuspaikat riittävät oppilasalueella</a:t>
            </a:r>
          </a:p>
          <a:p>
            <a:r>
              <a:rPr lang="fi-FI" sz="1200" noProof="0" dirty="0" smtClean="0"/>
              <a:t>Tälle oppilasalueelle ei ilmoittautunut esiopetuksen tuottajiksi yksityisiä päiväkoteja</a:t>
            </a:r>
          </a:p>
          <a:p>
            <a:endParaRPr lang="fi-FI" sz="1200" noProof="0" dirty="0"/>
          </a:p>
        </p:txBody>
      </p:sp>
      <p:sp>
        <p:nvSpPr>
          <p:cNvPr id="3" name="Title Placeholder 2"/>
          <p:cNvSpPr>
            <a:spLocks noGrp="1"/>
          </p:cNvSpPr>
          <p:nvPr>
            <p:ph type="title"/>
          </p:nvPr>
        </p:nvSpPr>
        <p:spPr>
          <a:xfrm>
            <a:off x="625643" y="42111"/>
            <a:ext cx="7672220" cy="589547"/>
          </a:xfrm>
        </p:spPr>
        <p:txBody>
          <a:bodyPr/>
          <a:lstStyle/>
          <a:p>
            <a:pPr algn="ctr"/>
            <a:r>
              <a:rPr lang="fi-FI" noProof="0" dirty="0" smtClean="0"/>
              <a:t>Aunela-Pansion oppilasalue</a:t>
            </a:r>
            <a:endParaRPr lang="fi-FI" noProof="0" dirty="0"/>
          </a:p>
        </p:txBody>
      </p:sp>
      <p:graphicFrame>
        <p:nvGraphicFramePr>
          <p:cNvPr id="5" name="Objekti 4"/>
          <p:cNvGraphicFramePr>
            <a:graphicFrameLocks noChangeAspect="1"/>
          </p:cNvGraphicFramePr>
          <p:nvPr>
            <p:extLst>
              <p:ext uri="{D42A27DB-BD31-4B8C-83A1-F6EECF244321}">
                <p14:modId xmlns:p14="http://schemas.microsoft.com/office/powerpoint/2010/main" val="1318152523"/>
              </p:ext>
            </p:extLst>
          </p:nvPr>
        </p:nvGraphicFramePr>
        <p:xfrm>
          <a:off x="169863" y="2482850"/>
          <a:ext cx="8974137" cy="2257425"/>
        </p:xfrm>
        <a:graphic>
          <a:graphicData uri="http://schemas.openxmlformats.org/presentationml/2006/ole">
            <mc:AlternateContent xmlns:mc="http://schemas.openxmlformats.org/markup-compatibility/2006">
              <mc:Choice xmlns:v="urn:schemas-microsoft-com:vml" Requires="v">
                <p:oleObj spid="_x0000_s2191" name="Laskentataulukko" r:id="rId4" imgW="12763511" imgH="3210030" progId="Excel.Sheet.12">
                  <p:embed/>
                </p:oleObj>
              </mc:Choice>
              <mc:Fallback>
                <p:oleObj name="Laskentataulukko" r:id="rId4" imgW="12763511" imgH="3210030" progId="Excel.Sheet.12">
                  <p:embed/>
                  <p:pic>
                    <p:nvPicPr>
                      <p:cNvPr id="0" name=""/>
                      <p:cNvPicPr/>
                      <p:nvPr/>
                    </p:nvPicPr>
                    <p:blipFill>
                      <a:blip r:embed="rId5"/>
                      <a:stretch>
                        <a:fillRect/>
                      </a:stretch>
                    </p:blipFill>
                    <p:spPr>
                      <a:xfrm>
                        <a:off x="169863" y="2482850"/>
                        <a:ext cx="8974137" cy="2257425"/>
                      </a:xfrm>
                      <a:prstGeom prst="rect">
                        <a:avLst/>
                      </a:prstGeom>
                    </p:spPr>
                  </p:pic>
                </p:oleObj>
              </mc:Fallback>
            </mc:AlternateContent>
          </a:graphicData>
        </a:graphic>
      </p:graphicFrame>
    </p:spTree>
    <p:extLst>
      <p:ext uri="{BB962C8B-B14F-4D97-AF65-F5344CB8AC3E}">
        <p14:creationId xmlns:p14="http://schemas.microsoft.com/office/powerpoint/2010/main" val="3355888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69233" y="475247"/>
            <a:ext cx="7828632" cy="3944553"/>
          </a:xfrm>
        </p:spPr>
        <p:txBody>
          <a:bodyPr/>
          <a:lstStyle/>
          <a:p>
            <a:pPr>
              <a:lnSpc>
                <a:spcPct val="100000"/>
              </a:lnSpc>
            </a:pPr>
            <a:r>
              <a:rPr lang="fi-FI" sz="1000" noProof="0" dirty="0" smtClean="0"/>
              <a:t>Esiopetusikäisten kotiosoitteen mukainen oppilasalueen peruskoulun tai erillisen esiopetusyksikön oppilasmäärä ylittyy lukuun ottamatta Teräsrautelan koulun Suikkilan yksikköä</a:t>
            </a:r>
          </a:p>
          <a:p>
            <a:pPr lvl="1">
              <a:lnSpc>
                <a:spcPct val="100000"/>
              </a:lnSpc>
            </a:pPr>
            <a:r>
              <a:rPr lang="fi-FI" sz="1000" dirty="0" smtClean="0"/>
              <a:t>Jotta alueen lapset mahtuisivat oppilasalueen esiopetuspaikkoihin, tarvitaan Touhula Nättinummen yksityinen päiväkoti täydentämään esiopetuspaikkoja</a:t>
            </a:r>
          </a:p>
          <a:p>
            <a:pPr lvl="1">
              <a:lnSpc>
                <a:spcPct val="100000"/>
              </a:lnSpc>
            </a:pPr>
            <a:r>
              <a:rPr lang="fi-FI" sz="1000" dirty="0" smtClean="0"/>
              <a:t>Yksityinen päiväkoti Karusellimaa tarvitaan täydentämään alueen esiopetuspaikkoja, mutta ryhmä on vielä tällä hetkellä vajaa (minimiryhmäkoko on 13 lasta)</a:t>
            </a:r>
          </a:p>
          <a:p>
            <a:pPr lvl="1">
              <a:lnSpc>
                <a:spcPct val="100000"/>
              </a:lnSpc>
            </a:pPr>
            <a:r>
              <a:rPr lang="fi-FI" sz="1000" dirty="0" smtClean="0"/>
              <a:t>Talinkorventien päiväkodissa on vielä vapaana esiopetuspaikkoja, mutta sijaitsee aivan oppilasalueen toisella reunalla, lisäksi voi tulla siirtoja päiväkodista päiväkotiin, eikä esim. kaikki Karusellimaan sisällä olevat lapset mahdu ko. päiväkotiin. Myös lasten tuleva koulu on Hepokulta, eikä Teräsrautela.</a:t>
            </a:r>
          </a:p>
          <a:p>
            <a:pPr>
              <a:lnSpc>
                <a:spcPct val="100000"/>
              </a:lnSpc>
            </a:pPr>
            <a:endParaRPr lang="fi-FI" sz="1200" noProof="0" dirty="0" smtClean="0"/>
          </a:p>
          <a:p>
            <a:endParaRPr lang="fi-FI" sz="1200" noProof="0" dirty="0" smtClean="0"/>
          </a:p>
          <a:p>
            <a:endParaRPr lang="fi-FI" sz="1200" noProof="0" dirty="0"/>
          </a:p>
        </p:txBody>
      </p:sp>
      <p:sp>
        <p:nvSpPr>
          <p:cNvPr id="3" name="Title Placeholder 2"/>
          <p:cNvSpPr>
            <a:spLocks noGrp="1"/>
          </p:cNvSpPr>
          <p:nvPr>
            <p:ph type="title"/>
          </p:nvPr>
        </p:nvSpPr>
        <p:spPr>
          <a:xfrm>
            <a:off x="517358" y="42112"/>
            <a:ext cx="7780505" cy="433135"/>
          </a:xfrm>
        </p:spPr>
        <p:txBody>
          <a:bodyPr/>
          <a:lstStyle/>
          <a:p>
            <a:pPr algn="ctr"/>
            <a:r>
              <a:rPr lang="fi-FI" noProof="0" dirty="0" smtClean="0"/>
              <a:t>Hepokulta-Teräsrautelan oppilasalue</a:t>
            </a:r>
            <a:endParaRPr lang="fi-FI" noProof="0" dirty="0"/>
          </a:p>
        </p:txBody>
      </p:sp>
      <p:graphicFrame>
        <p:nvGraphicFramePr>
          <p:cNvPr id="5" name="Objekti 4"/>
          <p:cNvGraphicFramePr>
            <a:graphicFrameLocks noChangeAspect="1"/>
          </p:cNvGraphicFramePr>
          <p:nvPr>
            <p:extLst>
              <p:ext uri="{D42A27DB-BD31-4B8C-83A1-F6EECF244321}">
                <p14:modId xmlns:p14="http://schemas.microsoft.com/office/powerpoint/2010/main" val="1662228704"/>
              </p:ext>
            </p:extLst>
          </p:nvPr>
        </p:nvGraphicFramePr>
        <p:xfrm>
          <a:off x="469900" y="2351088"/>
          <a:ext cx="8462963" cy="2344737"/>
        </p:xfrm>
        <a:graphic>
          <a:graphicData uri="http://schemas.openxmlformats.org/presentationml/2006/ole">
            <mc:AlternateContent xmlns:mc="http://schemas.openxmlformats.org/markup-compatibility/2006">
              <mc:Choice xmlns:v="urn:schemas-microsoft-com:vml" Requires="v">
                <p:oleObj spid="_x0000_s1171" name="Laskentataulukko" r:id="rId4" imgW="12763511" imgH="3533760" progId="Excel.Sheet.12">
                  <p:embed/>
                </p:oleObj>
              </mc:Choice>
              <mc:Fallback>
                <p:oleObj name="Laskentataulukko" r:id="rId4" imgW="12763511" imgH="3533760" progId="Excel.Sheet.12">
                  <p:embed/>
                  <p:pic>
                    <p:nvPicPr>
                      <p:cNvPr id="0" name=""/>
                      <p:cNvPicPr/>
                      <p:nvPr/>
                    </p:nvPicPr>
                    <p:blipFill>
                      <a:blip r:embed="rId5"/>
                      <a:stretch>
                        <a:fillRect/>
                      </a:stretch>
                    </p:blipFill>
                    <p:spPr>
                      <a:xfrm>
                        <a:off x="469900" y="2351088"/>
                        <a:ext cx="8462963" cy="2344737"/>
                      </a:xfrm>
                      <a:prstGeom prst="rect">
                        <a:avLst/>
                      </a:prstGeom>
                    </p:spPr>
                  </p:pic>
                </p:oleObj>
              </mc:Fallback>
            </mc:AlternateContent>
          </a:graphicData>
        </a:graphic>
      </p:graphicFrame>
    </p:spTree>
    <p:extLst>
      <p:ext uri="{BB962C8B-B14F-4D97-AF65-F5344CB8AC3E}">
        <p14:creationId xmlns:p14="http://schemas.microsoft.com/office/powerpoint/2010/main" val="3451412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88757" y="511342"/>
            <a:ext cx="8009106" cy="4367463"/>
          </a:xfrm>
        </p:spPr>
        <p:txBody>
          <a:bodyPr/>
          <a:lstStyle/>
          <a:p>
            <a:pPr lvl="0">
              <a:lnSpc>
                <a:spcPct val="100000"/>
              </a:lnSpc>
            </a:pPr>
            <a:r>
              <a:rPr lang="fi-FI" sz="1000" dirty="0">
                <a:solidFill>
                  <a:prstClr val="black"/>
                </a:solidFill>
              </a:rPr>
              <a:t>Esiopetusikäisten kotiosoitteen </a:t>
            </a:r>
            <a:r>
              <a:rPr lang="fi-FI" sz="1000" dirty="0" smtClean="0">
                <a:solidFill>
                  <a:prstClr val="black"/>
                </a:solidFill>
              </a:rPr>
              <a:t>mukaisen </a:t>
            </a:r>
            <a:r>
              <a:rPr lang="fi-FI" sz="1000" dirty="0">
                <a:solidFill>
                  <a:prstClr val="black"/>
                </a:solidFill>
              </a:rPr>
              <a:t>oppilasalueen peruskoulun </a:t>
            </a:r>
            <a:r>
              <a:rPr lang="fi-FI" sz="1000" dirty="0" smtClean="0">
                <a:solidFill>
                  <a:prstClr val="black"/>
                </a:solidFill>
              </a:rPr>
              <a:t>esioppilasmäärä </a:t>
            </a:r>
            <a:r>
              <a:rPr lang="fi-FI" sz="1000" dirty="0">
                <a:solidFill>
                  <a:prstClr val="black"/>
                </a:solidFill>
              </a:rPr>
              <a:t>ylittyy </a:t>
            </a:r>
            <a:r>
              <a:rPr lang="fi-FI" sz="1000" dirty="0" smtClean="0">
                <a:solidFill>
                  <a:prstClr val="black"/>
                </a:solidFill>
              </a:rPr>
              <a:t>eikä erillistä esiopetusyksikköä oppilasalueella ole. </a:t>
            </a:r>
          </a:p>
          <a:p>
            <a:pPr lvl="1">
              <a:lnSpc>
                <a:spcPct val="100000"/>
              </a:lnSpc>
            </a:pPr>
            <a:r>
              <a:rPr lang="fi-FI" sz="1000" dirty="0" smtClean="0">
                <a:solidFill>
                  <a:prstClr val="black"/>
                </a:solidFill>
              </a:rPr>
              <a:t>Jotta </a:t>
            </a:r>
            <a:r>
              <a:rPr lang="fi-FI" sz="1000" dirty="0">
                <a:solidFill>
                  <a:prstClr val="black"/>
                </a:solidFill>
              </a:rPr>
              <a:t>alueen lapset mahtuisivat oppilasalueen esiopetuspaikkoihin, tarvitaan </a:t>
            </a:r>
            <a:r>
              <a:rPr lang="fi-FI" sz="1000" dirty="0" smtClean="0">
                <a:solidFill>
                  <a:prstClr val="black"/>
                </a:solidFill>
              </a:rPr>
              <a:t>Mukulax Kähärin yksityinen </a:t>
            </a:r>
            <a:r>
              <a:rPr lang="fi-FI" sz="1000" dirty="0">
                <a:solidFill>
                  <a:prstClr val="black"/>
                </a:solidFill>
              </a:rPr>
              <a:t>päiväkoti täydentämään esiopetuspaikkoja</a:t>
            </a:r>
          </a:p>
          <a:p>
            <a:pPr lvl="1">
              <a:lnSpc>
                <a:spcPct val="100000"/>
              </a:lnSpc>
            </a:pPr>
            <a:r>
              <a:rPr lang="fi-FI" sz="1000" dirty="0" smtClean="0">
                <a:solidFill>
                  <a:prstClr val="black"/>
                </a:solidFill>
              </a:rPr>
              <a:t>Yksityinen päiväkoti Aurala tarvitaan täydentämään alueen esiopetuspaikkoja, mutta </a:t>
            </a:r>
            <a:r>
              <a:rPr lang="fi-FI" sz="1000" dirty="0">
                <a:solidFill>
                  <a:prstClr val="black"/>
                </a:solidFill>
              </a:rPr>
              <a:t>ryhmä on vielä tällä hetkellä vajaa (minimiryhmäkoko on 13 lasta</a:t>
            </a:r>
            <a:r>
              <a:rPr lang="fi-FI" sz="1000" dirty="0" smtClean="0">
                <a:solidFill>
                  <a:prstClr val="black"/>
                </a:solidFill>
              </a:rPr>
              <a:t>). </a:t>
            </a:r>
            <a:endParaRPr lang="fi-FI" sz="1000" dirty="0">
              <a:solidFill>
                <a:prstClr val="black"/>
              </a:solidFill>
            </a:endParaRPr>
          </a:p>
          <a:p>
            <a:pPr lvl="1">
              <a:lnSpc>
                <a:spcPct val="100000"/>
              </a:lnSpc>
            </a:pPr>
            <a:r>
              <a:rPr lang="fi-FI" sz="1000" dirty="0" smtClean="0">
                <a:solidFill>
                  <a:prstClr val="black"/>
                </a:solidFill>
              </a:rPr>
              <a:t>Yksityinen </a:t>
            </a:r>
            <a:r>
              <a:rPr lang="fi-FI" sz="1000" dirty="0">
                <a:solidFill>
                  <a:prstClr val="black"/>
                </a:solidFill>
              </a:rPr>
              <a:t>päiväkoti </a:t>
            </a:r>
            <a:r>
              <a:rPr lang="fi-FI" sz="1000" dirty="0" smtClean="0">
                <a:solidFill>
                  <a:prstClr val="black"/>
                </a:solidFill>
              </a:rPr>
              <a:t>Sateenkaari Ketunpesässä </a:t>
            </a:r>
            <a:r>
              <a:rPr lang="fi-FI" sz="1000" dirty="0">
                <a:solidFill>
                  <a:prstClr val="black"/>
                </a:solidFill>
              </a:rPr>
              <a:t>olevat </a:t>
            </a:r>
            <a:r>
              <a:rPr lang="fi-FI" sz="1000" dirty="0" smtClean="0">
                <a:solidFill>
                  <a:prstClr val="black"/>
                </a:solidFill>
              </a:rPr>
              <a:t>2011 </a:t>
            </a:r>
            <a:r>
              <a:rPr lang="fi-FI" sz="1000" dirty="0">
                <a:solidFill>
                  <a:prstClr val="black"/>
                </a:solidFill>
              </a:rPr>
              <a:t>syntyneet jakautuvat </a:t>
            </a:r>
            <a:r>
              <a:rPr lang="fi-FI" sz="1000" dirty="0" smtClean="0">
                <a:solidFill>
                  <a:prstClr val="black"/>
                </a:solidFill>
              </a:rPr>
              <a:t>Kähäri-Raunistulan ja Aunela-Pansion </a:t>
            </a:r>
            <a:r>
              <a:rPr lang="fi-FI" sz="1000" dirty="0">
                <a:solidFill>
                  <a:prstClr val="black"/>
                </a:solidFill>
              </a:rPr>
              <a:t>eri oppilasalueiden peruskoulujen tai erillisiin esiopetusyksikköihin kotiosoitteensa mukaisesti. Ko. esiopetusryhmä näyttäisi jäävän vajaaksi (minimiryhmäkoko on 13 lasta) ja lapsille saadaan osoitettua esiopetuspaikka </a:t>
            </a:r>
            <a:r>
              <a:rPr lang="fi-FI" sz="1000" dirty="0" smtClean="0">
                <a:solidFill>
                  <a:prstClr val="black"/>
                </a:solidFill>
              </a:rPr>
              <a:t>oppilasalueilta</a:t>
            </a:r>
            <a:r>
              <a:rPr lang="fi-FI" sz="1000" dirty="0">
                <a:solidFill>
                  <a:prstClr val="black"/>
                </a:solidFill>
              </a:rPr>
              <a:t> kotiosoitteensa </a:t>
            </a:r>
            <a:r>
              <a:rPr lang="fi-FI" sz="1000" dirty="0" smtClean="0">
                <a:solidFill>
                  <a:prstClr val="black"/>
                </a:solidFill>
              </a:rPr>
              <a:t>mukaisesti</a:t>
            </a:r>
            <a:r>
              <a:rPr lang="fi-FI" sz="1000" dirty="0">
                <a:solidFill>
                  <a:prstClr val="black"/>
                </a:solidFill>
              </a:rPr>
              <a:t>, eikä päiväkotia tarvita täydentämään </a:t>
            </a:r>
            <a:r>
              <a:rPr lang="fi-FI" sz="1000" dirty="0" smtClean="0">
                <a:solidFill>
                  <a:prstClr val="black"/>
                </a:solidFill>
              </a:rPr>
              <a:t>alueen esiopetuspaikkoja</a:t>
            </a:r>
          </a:p>
          <a:p>
            <a:pPr lvl="1">
              <a:lnSpc>
                <a:spcPct val="100000"/>
              </a:lnSpc>
            </a:pPr>
            <a:r>
              <a:rPr lang="fi-FI" sz="1000" dirty="0">
                <a:solidFill>
                  <a:prstClr val="black"/>
                </a:solidFill>
              </a:rPr>
              <a:t>Hepokullan päivähoitoyksikössä on vielä vapaita esiopetuspaikkoja ja paikkojen osoittaminen merkitsisi siirtoja päiväkodista päiväkotiin</a:t>
            </a:r>
          </a:p>
          <a:p>
            <a:pPr lvl="1">
              <a:lnSpc>
                <a:spcPct val="100000"/>
              </a:lnSpc>
            </a:pPr>
            <a:endParaRPr lang="fi-FI" sz="1000" dirty="0" smtClean="0">
              <a:solidFill>
                <a:prstClr val="black"/>
              </a:solidFill>
            </a:endParaRPr>
          </a:p>
          <a:p>
            <a:pPr lvl="1">
              <a:lnSpc>
                <a:spcPct val="100000"/>
              </a:lnSpc>
            </a:pPr>
            <a:endParaRPr lang="fi-FI" sz="1000" dirty="0">
              <a:solidFill>
                <a:prstClr val="black"/>
              </a:solidFill>
            </a:endParaRPr>
          </a:p>
          <a:p>
            <a:pPr lvl="0">
              <a:lnSpc>
                <a:spcPct val="100000"/>
              </a:lnSpc>
            </a:pPr>
            <a:endParaRPr lang="fi-FI" sz="1000" noProof="0" dirty="0"/>
          </a:p>
        </p:txBody>
      </p:sp>
      <p:sp>
        <p:nvSpPr>
          <p:cNvPr id="3" name="Title Placeholder 2"/>
          <p:cNvSpPr>
            <a:spLocks noGrp="1"/>
          </p:cNvSpPr>
          <p:nvPr>
            <p:ph type="title"/>
          </p:nvPr>
        </p:nvSpPr>
        <p:spPr>
          <a:xfrm>
            <a:off x="547437" y="0"/>
            <a:ext cx="7750426" cy="463216"/>
          </a:xfrm>
        </p:spPr>
        <p:txBody>
          <a:bodyPr/>
          <a:lstStyle/>
          <a:p>
            <a:pPr algn="ctr"/>
            <a:r>
              <a:rPr lang="fi-FI" noProof="0" dirty="0" smtClean="0"/>
              <a:t>Kähäri-Raunistulan oppilasalue</a:t>
            </a:r>
            <a:endParaRPr lang="fi-FI" noProof="0" dirty="0"/>
          </a:p>
        </p:txBody>
      </p:sp>
      <p:graphicFrame>
        <p:nvGraphicFramePr>
          <p:cNvPr id="4" name="Objekti 3"/>
          <p:cNvGraphicFramePr>
            <a:graphicFrameLocks noChangeAspect="1"/>
          </p:cNvGraphicFramePr>
          <p:nvPr>
            <p:extLst>
              <p:ext uri="{D42A27DB-BD31-4B8C-83A1-F6EECF244321}">
                <p14:modId xmlns:p14="http://schemas.microsoft.com/office/powerpoint/2010/main" val="4274052442"/>
              </p:ext>
            </p:extLst>
          </p:nvPr>
        </p:nvGraphicFramePr>
        <p:xfrm>
          <a:off x="1066800" y="2998788"/>
          <a:ext cx="7564438" cy="2055812"/>
        </p:xfrm>
        <a:graphic>
          <a:graphicData uri="http://schemas.openxmlformats.org/presentationml/2006/ole">
            <mc:AlternateContent xmlns:mc="http://schemas.openxmlformats.org/markup-compatibility/2006">
              <mc:Choice xmlns:v="urn:schemas-microsoft-com:vml" Requires="v">
                <p:oleObj spid="_x0000_s3214" name="Laskentataulukko" r:id="rId4" imgW="11953923" imgH="3248100" progId="Excel.Sheet.12">
                  <p:embed/>
                </p:oleObj>
              </mc:Choice>
              <mc:Fallback>
                <p:oleObj name="Laskentataulukko" r:id="rId4" imgW="11953923" imgH="3248100" progId="Excel.Sheet.12">
                  <p:embed/>
                  <p:pic>
                    <p:nvPicPr>
                      <p:cNvPr id="0" name=""/>
                      <p:cNvPicPr/>
                      <p:nvPr/>
                    </p:nvPicPr>
                    <p:blipFill>
                      <a:blip r:embed="rId5"/>
                      <a:stretch>
                        <a:fillRect/>
                      </a:stretch>
                    </p:blipFill>
                    <p:spPr>
                      <a:xfrm>
                        <a:off x="1066800" y="2998788"/>
                        <a:ext cx="7564438" cy="2055812"/>
                      </a:xfrm>
                      <a:prstGeom prst="rect">
                        <a:avLst/>
                      </a:prstGeom>
                    </p:spPr>
                  </p:pic>
                </p:oleObj>
              </mc:Fallback>
            </mc:AlternateContent>
          </a:graphicData>
        </a:graphic>
      </p:graphicFrame>
    </p:spTree>
    <p:extLst>
      <p:ext uri="{BB962C8B-B14F-4D97-AF65-F5344CB8AC3E}">
        <p14:creationId xmlns:p14="http://schemas.microsoft.com/office/powerpoint/2010/main" val="1689486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87279" y="625642"/>
            <a:ext cx="7810585" cy="4168942"/>
          </a:xfrm>
        </p:spPr>
        <p:txBody>
          <a:bodyPr/>
          <a:lstStyle/>
          <a:p>
            <a:pPr lvl="0"/>
            <a:r>
              <a:rPr lang="fi-FI" sz="1200" dirty="0" smtClean="0">
                <a:solidFill>
                  <a:prstClr val="black"/>
                </a:solidFill>
              </a:rPr>
              <a:t>Tälle </a:t>
            </a:r>
            <a:r>
              <a:rPr lang="fi-FI" sz="1200" dirty="0">
                <a:solidFill>
                  <a:prstClr val="black"/>
                </a:solidFill>
              </a:rPr>
              <a:t>oppilasalueelle ei ilmoittautunut esiopetuksen tuottajiksi yksityisiä </a:t>
            </a:r>
            <a:r>
              <a:rPr lang="fi-FI" sz="1200" dirty="0" smtClean="0">
                <a:solidFill>
                  <a:prstClr val="black"/>
                </a:solidFill>
              </a:rPr>
              <a:t>päiväkoteja</a:t>
            </a:r>
          </a:p>
          <a:p>
            <a:pPr lvl="0"/>
            <a:r>
              <a:rPr lang="fi-FI" sz="1200" dirty="0" smtClean="0">
                <a:solidFill>
                  <a:prstClr val="black"/>
                </a:solidFill>
              </a:rPr>
              <a:t>Kärsämäen päiväkotiin tulisi lisätä esiopetuspaikkojen määrää johtuen Paltankadun päiväkodin tilanteesta (ei osoiteta esiopetuspaikkoja 2017-2018 lukuvuodeksi)</a:t>
            </a:r>
            <a:endParaRPr lang="fi-FI" sz="1200" dirty="0">
              <a:solidFill>
                <a:prstClr val="black"/>
              </a:solidFill>
            </a:endParaRPr>
          </a:p>
          <a:p>
            <a:r>
              <a:rPr lang="fi-FI" sz="1200" dirty="0" smtClean="0"/>
              <a:t>Esiopetuksen osoittamispaikat</a:t>
            </a:r>
            <a:r>
              <a:rPr lang="fi-FI" sz="1200" noProof="0" dirty="0" smtClean="0"/>
              <a:t> saadaan tasattua oppilasalueen sisällä niin, ettei päiväkotikohtaiset enimmäismäärät ylity, jolloin saattaa aiheutua siirtoja päiväkodista päiväkotiin</a:t>
            </a:r>
          </a:p>
          <a:p>
            <a:endParaRPr lang="fi-FI" sz="1200" noProof="0" dirty="0"/>
          </a:p>
        </p:txBody>
      </p:sp>
      <p:sp>
        <p:nvSpPr>
          <p:cNvPr id="3" name="Title Placeholder 2"/>
          <p:cNvSpPr>
            <a:spLocks noGrp="1"/>
          </p:cNvSpPr>
          <p:nvPr>
            <p:ph type="title"/>
          </p:nvPr>
        </p:nvSpPr>
        <p:spPr>
          <a:xfrm>
            <a:off x="487279" y="72189"/>
            <a:ext cx="7810584" cy="487279"/>
          </a:xfrm>
        </p:spPr>
        <p:txBody>
          <a:bodyPr/>
          <a:lstStyle/>
          <a:p>
            <a:pPr algn="ctr"/>
            <a:r>
              <a:rPr lang="fi-FI" noProof="0" dirty="0" smtClean="0"/>
              <a:t>Kärsämäen oppilasalue</a:t>
            </a:r>
            <a:endParaRPr lang="fi-FI" noProof="0" dirty="0"/>
          </a:p>
        </p:txBody>
      </p:sp>
      <p:graphicFrame>
        <p:nvGraphicFramePr>
          <p:cNvPr id="4" name="Objekti 3"/>
          <p:cNvGraphicFramePr>
            <a:graphicFrameLocks noChangeAspect="1"/>
          </p:cNvGraphicFramePr>
          <p:nvPr>
            <p:extLst>
              <p:ext uri="{D42A27DB-BD31-4B8C-83A1-F6EECF244321}">
                <p14:modId xmlns:p14="http://schemas.microsoft.com/office/powerpoint/2010/main" val="2642105592"/>
              </p:ext>
            </p:extLst>
          </p:nvPr>
        </p:nvGraphicFramePr>
        <p:xfrm>
          <a:off x="428625" y="2298700"/>
          <a:ext cx="8715375" cy="2301875"/>
        </p:xfrm>
        <a:graphic>
          <a:graphicData uri="http://schemas.openxmlformats.org/presentationml/2006/ole">
            <mc:AlternateContent xmlns:mc="http://schemas.openxmlformats.org/markup-compatibility/2006">
              <mc:Choice xmlns:v="urn:schemas-microsoft-com:vml" Requires="v">
                <p:oleObj spid="_x0000_s4236" name="Laskentataulukko" r:id="rId4" imgW="12763511" imgH="3371760" progId="Excel.Sheet.12">
                  <p:embed/>
                </p:oleObj>
              </mc:Choice>
              <mc:Fallback>
                <p:oleObj name="Laskentataulukko" r:id="rId4" imgW="12763511" imgH="3371760" progId="Excel.Sheet.12">
                  <p:embed/>
                  <p:pic>
                    <p:nvPicPr>
                      <p:cNvPr id="0" name=""/>
                      <p:cNvPicPr/>
                      <p:nvPr/>
                    </p:nvPicPr>
                    <p:blipFill>
                      <a:blip r:embed="rId5"/>
                      <a:stretch>
                        <a:fillRect/>
                      </a:stretch>
                    </p:blipFill>
                    <p:spPr>
                      <a:xfrm>
                        <a:off x="428625" y="2298700"/>
                        <a:ext cx="8715375" cy="2301875"/>
                      </a:xfrm>
                      <a:prstGeom prst="rect">
                        <a:avLst/>
                      </a:prstGeom>
                    </p:spPr>
                  </p:pic>
                </p:oleObj>
              </mc:Fallback>
            </mc:AlternateContent>
          </a:graphicData>
        </a:graphic>
      </p:graphicFrame>
    </p:spTree>
    <p:extLst>
      <p:ext uri="{BB962C8B-B14F-4D97-AF65-F5344CB8AC3E}">
        <p14:creationId xmlns:p14="http://schemas.microsoft.com/office/powerpoint/2010/main" val="1019528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Valkoinen">
  <a:themeElements>
    <a:clrScheme name="Custom 48">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uvalliset">
  <a:themeElements>
    <a:clrScheme name="Custom 51">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Värilliset">
  <a:themeElements>
    <a:clrScheme name="Custom 52">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file>

<file path=customXml/item2.xml><?xml version="1.0" encoding="utf-8"?>
<p:properties xmlns:p="http://schemas.microsoft.com/office/2006/metadata/properties" xmlns:xsi="http://www.w3.org/2001/XMLSchema-instance" xmlns:pc="http://schemas.microsoft.com/office/infopath/2007/PartnerControls">
  <documentManagement>
    <h94c21d59b064f78a5c2e322551a3e88 xmlns="b03131df-fdca-4f96-b491-cb071e0af91d">
      <Terms xmlns="http://schemas.microsoft.com/office/infopath/2007/PartnerControls">
        <TermInfo xmlns="http://schemas.microsoft.com/office/infopath/2007/PartnerControls">
          <TermName xmlns="http://schemas.microsoft.com/office/infopath/2007/PartnerControls">Diaesitys</TermName>
          <TermId xmlns="http://schemas.microsoft.com/office/infopath/2007/PartnerControls">29bf125c-3304-4b20-a038-e327a30ca536</TermId>
        </TermInfo>
      </Terms>
    </h94c21d59b064f78a5c2e322551a3e88>
    <Kuvaaja_x002f_tekijä xmlns="b03131df-fdca-4f96-b491-cb071e0af91d" xsi:nil="true"/>
    <Esityspvm xmlns="b03131df-fdca-4f96-b491-cb071e0af91d">2017-03-28T21:00:00+00:00</Esityspvm>
    <_Julkisuus_ xmlns="b03131df-fdca-4f96-b491-cb071e0af91d">Julkinen</_Julkisuus_>
    <TaxCatchAll xmlns="b03131df-fdca-4f96-b491-cb071e0af91d">
      <Value>4</Value>
      <Value>3</Value>
      <Value>2</Value>
      <Value>1</Value>
    </TaxCatchAll>
    <_kuvaus xmlns="b03131df-fdca-4f96-b491-cb071e0af91d" xsi:nil="true"/>
    <Kuvaus_x0020_ xmlns="b03131df-fdca-4f96-b491-cb071e0af91d" xsi:nil="true"/>
    <Esittäjä xmlns="b03131df-fdca-4f96-b491-cb071e0af91d">Jalonen Timo</Esittäjä>
  </documentManagement>
</p:properties>
</file>

<file path=customXml/item3.xml><?xml version="1.0" encoding="utf-8"?>
<?mso-contentType ?>
<SharedContentType xmlns="Microsoft.SharePoint.Taxonomy.ContentTypeSync" SourceId="6948e327-c22f-45f3-ba73-76ec8822dedd" ContentTypeId="0x010100BABE01DC4AF04CBC98B987127D9FC69A01" PreviousValue="false"/>
</file>

<file path=customXml/item4.xml><?xml version="1.0" encoding="utf-8"?>
<ct:contentTypeSchema xmlns:ct="http://schemas.microsoft.com/office/2006/metadata/contentType" xmlns:ma="http://schemas.microsoft.com/office/2006/metadata/properties/metaAttributes" ct:_="" ma:_="" ma:contentTypeName="Esitysaineistot Turku" ma:contentTypeID="0x010100BABE01DC4AF04CBC98B987127D9FC69A010086713F62288E354CB7CE41AFC757A4B5" ma:contentTypeVersion="135" ma:contentTypeDescription="Luo uusi asiakirja." ma:contentTypeScope="" ma:versionID="0f8b19d85aa5cbc0fc2be1eb75032b47">
  <xsd:schema xmlns:xsd="http://www.w3.org/2001/XMLSchema" xmlns:xs="http://www.w3.org/2001/XMLSchema" xmlns:p="http://schemas.microsoft.com/office/2006/metadata/properties" xmlns:ns1="http://schemas.microsoft.com/sharepoint/v3" xmlns:ns2="b03131df-fdca-4f96-b491-cb071e0af91d" xmlns:ns3="b7caa62b-7ad8-4ac0-91e3-d215c04b2f01" targetNamespace="http://schemas.microsoft.com/office/2006/metadata/properties" ma:root="true" ma:fieldsID="43b778164485d078be2b7df493f21229" ns1:_="" ns2:_="" ns3:_="">
    <xsd:import namespace="http://schemas.microsoft.com/sharepoint/v3"/>
    <xsd:import namespace="b03131df-fdca-4f96-b491-cb071e0af91d"/>
    <xsd:import namespace="b7caa62b-7ad8-4ac0-91e3-d215c04b2f01"/>
    <xsd:element name="properties">
      <xsd:complexType>
        <xsd:sequence>
          <xsd:element name="documentManagement">
            <xsd:complexType>
              <xsd:all>
                <xsd:element ref="ns2:_Julkisuus_" minOccurs="0"/>
                <xsd:element ref="ns2:Esittäjä"/>
                <xsd:element ref="ns2:Esityspvm"/>
                <xsd:element ref="ns2:Kuvaaja_x002f_tekijä" minOccurs="0"/>
                <xsd:element ref="ns3:_dlc_DocIdUrl" minOccurs="0"/>
                <xsd:element ref="ns3:_dlc_DocIdPersistId" minOccurs="0"/>
                <xsd:element ref="ns1:_dlc_Exempt" minOccurs="0"/>
                <xsd:element ref="ns1:_dlc_ExpireDateSaved" minOccurs="0"/>
                <xsd:element ref="ns1:_dlc_ExpireDate" minOccurs="0"/>
                <xsd:element ref="ns2:h94c21d59b064f78a5c2e322551a3e88" minOccurs="0"/>
                <xsd:element ref="ns2:TaxCatchAll" minOccurs="0"/>
                <xsd:element ref="ns2:TaxCatchAllLabel" minOccurs="0"/>
                <xsd:element ref="ns3:_dlc_DocId" minOccurs="0"/>
                <xsd:element ref="ns2:Kuvaus_x0020_" minOccurs="0"/>
                <xsd:element ref="ns2:_kuva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0" nillable="true" ma:displayName="Vapauta käytännöstä" ma:hidden="true" ma:internalName="_dlc_Exempt" ma:readOnly="true">
      <xsd:simpleType>
        <xsd:restriction base="dms:Unknown"/>
      </xsd:simpleType>
    </xsd:element>
    <xsd:element name="_dlc_ExpireDateSaved" ma:index="11" nillable="true" ma:displayName="Alkuperäinen vanhenemispäivämäärä" ma:hidden="true" ma:internalName="_dlc_ExpireDateSaved" ma:readOnly="true">
      <xsd:simpleType>
        <xsd:restriction base="dms:DateTime"/>
      </xsd:simpleType>
    </xsd:element>
    <xsd:element name="_dlc_ExpireDate" ma:index="12" nillable="true" ma:displayName="Vanhenemispäivämäärä"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03131df-fdca-4f96-b491-cb071e0af91d" elementFormDefault="qualified">
    <xsd:import namespace="http://schemas.microsoft.com/office/2006/documentManagement/types"/>
    <xsd:import namespace="http://schemas.microsoft.com/office/infopath/2007/PartnerControls"/>
    <xsd:element name="_Julkisuus_" ma:index="1" nillable="true" ma:displayName="Julkisuus" ma:default="Julkinen" ma:format="Dropdown" ma:internalName="_Julkisuus_">
      <xsd:simpleType>
        <xsd:restriction base="dms:Choice">
          <xsd:enumeration value="Julkinen"/>
          <xsd:enumeration value="Salassa pidettävä"/>
        </xsd:restriction>
      </xsd:simpleType>
    </xsd:element>
    <xsd:element name="Esittäjä" ma:index="2" ma:displayName="Esittäjä" ma:description="Sukunimi Etunimi" ma:internalName="Esitt_x00e4_j_x00e4_">
      <xsd:simpleType>
        <xsd:restriction base="dms:Text">
          <xsd:maxLength value="255"/>
        </xsd:restriction>
      </xsd:simpleType>
    </xsd:element>
    <xsd:element name="Esityspvm" ma:index="3" ma:displayName="Esityspvm" ma:format="DateOnly" ma:internalName="Esityspvm">
      <xsd:simpleType>
        <xsd:restriction base="dms:DateTime"/>
      </xsd:simpleType>
    </xsd:element>
    <xsd:element name="Kuvaaja_x002f_tekijä" ma:index="4" nillable="true" ma:displayName="Esityksen tekijä" ma:description="Sukunimi Etunimi" ma:internalName="Kuvaaja_x002F_tekij_x00e4_">
      <xsd:simpleType>
        <xsd:restriction base="dms:Text">
          <xsd:maxLength value="255"/>
        </xsd:restriction>
      </xsd:simpleType>
    </xsd:element>
    <xsd:element name="h94c21d59b064f78a5c2e322551a3e88" ma:index="16" ma:taxonomy="true" ma:internalName="h94c21d59b064f78a5c2e322551a3e88" ma:taxonomyFieldName="_Esitysaineistojen_x0020_tyyppi" ma:displayName="Esitysaineistojen tyyppi" ma:default="4;#Diaesitys|29bf125c-3304-4b20-a038-e327a30ca536" ma:fieldId="{194c21d5-9b06-4f78-a5c2-e322551a3e88}" ma:sspId="6948e327-c22f-45f3-ba73-76ec8822dedd" ma:termSetId="00285b88-a0b1-4370-9403-3097d0814aa4" ma:anchorId="00000000-0000-0000-0000-000000000000" ma:open="false" ma:isKeyword="false">
      <xsd:complexType>
        <xsd:sequence>
          <xsd:element ref="pc:Terms" minOccurs="0" maxOccurs="1"/>
        </xsd:sequence>
      </xsd:complexType>
    </xsd:element>
    <xsd:element name="TaxCatchAll" ma:index="17" nillable="true" ma:displayName="Taxonomy Catch All Column" ma:hidden="true" ma:list="{2463b85d-2072-414b-8629-83c340b48517}" ma:internalName="TaxCatchAll" ma:showField="CatchAllData" ma:web="bea15e65-8c78-441e-8ae4-ac197ad4cd19">
      <xsd:complexType>
        <xsd:complexContent>
          <xsd:extension base="dms:MultiChoiceLookup">
            <xsd:sequence>
              <xsd:element name="Value" type="dms:Lookup" maxOccurs="unbounded" minOccurs="0" nillable="true"/>
            </xsd:sequence>
          </xsd:extension>
        </xsd:complexContent>
      </xsd:complexType>
    </xsd:element>
    <xsd:element name="TaxCatchAllLabel" ma:index="18" nillable="true" ma:displayName="Taxonomy Catch All Column1" ma:hidden="true" ma:list="{2463b85d-2072-414b-8629-83c340b48517}" ma:internalName="TaxCatchAllLabel" ma:readOnly="true" ma:showField="CatchAllDataLabel" ma:web="bea15e65-8c78-441e-8ae4-ac197ad4cd19">
      <xsd:complexType>
        <xsd:complexContent>
          <xsd:extension base="dms:MultiChoiceLookup">
            <xsd:sequence>
              <xsd:element name="Value" type="dms:Lookup" maxOccurs="unbounded" minOccurs="0" nillable="true"/>
            </xsd:sequence>
          </xsd:extension>
        </xsd:complexContent>
      </xsd:complexType>
    </xsd:element>
    <xsd:element name="Kuvaus_x0020_" ma:index="23" nillable="true" ma:displayName="Kuvaus " ma:internalName="Kuvaus_x0020_">
      <xsd:simpleType>
        <xsd:restriction base="dms:Note">
          <xsd:maxLength value="255"/>
        </xsd:restriction>
      </xsd:simpleType>
    </xsd:element>
    <xsd:element name="_kuvaus" ma:index="25" nillable="true" ma:displayName="Kuvaus" ma:internalName="_kuvau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caa62b-7ad8-4ac0-91e3-d215c04b2f01" elementFormDefault="qualified">
    <xsd:import namespace="http://schemas.microsoft.com/office/2006/documentManagement/types"/>
    <xsd:import namespace="http://schemas.microsoft.com/office/infopath/2007/PartnerControls"/>
    <xsd:element name="_dlc_DocIdUrl" ma:index="7"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ysyvä tunniste" ma:description="Tunniste säilytetään lisättäessä." ma:hidden="true" ma:internalName="_dlc_DocIdPersistId" ma:readOnly="true">
      <xsd:simpleType>
        <xsd:restriction base="dms:Boolean"/>
      </xsd:simpleType>
    </xsd:element>
    <xsd:element name="_dlc_DocId" ma:index="22" nillable="true" ma:displayName="Tiedostotunnisteen arvo" ma:description="Tälle kohteelle määritetyn tiedostotunnisteen arvo."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Sisältölaji"/>
        <xsd:element ref="dc:title" minOccurs="0" maxOccurs="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59BED0-C2E9-43E6-B844-8F78A4177C41}">
  <ds:schemaRefs>
    <ds:schemaRef ds:uri="http://schemas.microsoft.com/sharepoint/events"/>
  </ds:schemaRefs>
</ds:datastoreItem>
</file>

<file path=customXml/itemProps2.xml><?xml version="1.0" encoding="utf-8"?>
<ds:datastoreItem xmlns:ds="http://schemas.openxmlformats.org/officeDocument/2006/customXml" ds:itemID="{4263A5BE-753E-4A26-99AA-79AB08B3B307}">
  <ds:schemaRefs>
    <ds:schemaRef ds:uri="http://schemas.microsoft.com/office/infopath/2007/PartnerControls"/>
    <ds:schemaRef ds:uri="http://schemas.microsoft.com/sharepoint/v3"/>
    <ds:schemaRef ds:uri="http://schemas.openxmlformats.org/package/2006/metadata/core-properties"/>
    <ds:schemaRef ds:uri="http://purl.org/dc/elements/1.1/"/>
    <ds:schemaRef ds:uri="http://purl.org/dc/terms/"/>
    <ds:schemaRef ds:uri="http://purl.org/dc/dcmitype/"/>
    <ds:schemaRef ds:uri="http://schemas.microsoft.com/office/2006/documentManagement/types"/>
    <ds:schemaRef ds:uri="http://schemas.microsoft.com/office/2006/metadata/properties"/>
    <ds:schemaRef ds:uri="b7caa62b-7ad8-4ac0-91e3-d215c04b2f01"/>
    <ds:schemaRef ds:uri="b03131df-fdca-4f96-b491-cb071e0af91d"/>
    <ds:schemaRef ds:uri="http://www.w3.org/XML/1998/namespace"/>
  </ds:schemaRefs>
</ds:datastoreItem>
</file>

<file path=customXml/itemProps3.xml><?xml version="1.0" encoding="utf-8"?>
<ds:datastoreItem xmlns:ds="http://schemas.openxmlformats.org/officeDocument/2006/customXml" ds:itemID="{2CF18A01-B807-4414-9CCF-047D7F26FC10}">
  <ds:schemaRefs>
    <ds:schemaRef ds:uri="Microsoft.SharePoint.Taxonomy.ContentTypeSync"/>
  </ds:schemaRefs>
</ds:datastoreItem>
</file>

<file path=customXml/itemProps4.xml><?xml version="1.0" encoding="utf-8"?>
<ds:datastoreItem xmlns:ds="http://schemas.openxmlformats.org/officeDocument/2006/customXml" ds:itemID="{1905570D-5E81-4F33-8539-C81651378A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03131df-fdca-4f96-b491-cb071e0af91d"/>
    <ds:schemaRef ds:uri="b7caa62b-7ad8-4ac0-91e3-d215c04b2f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9933911B-884B-4C8F-900C-2BCBAA2B83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TURKU_PPT_16-9</Template>
  <TotalTime>656</TotalTime>
  <Words>1415</Words>
  <Application>Microsoft Office PowerPoint</Application>
  <PresentationFormat>Näytössä katseltava esitys (16:9)</PresentationFormat>
  <Paragraphs>94</Paragraphs>
  <Slides>21</Slides>
  <Notes>1</Notes>
  <HiddenSlides>0</HiddenSlides>
  <MMClips>0</MMClips>
  <ScaleCrop>false</ScaleCrop>
  <HeadingPairs>
    <vt:vector size="8" baseType="variant">
      <vt:variant>
        <vt:lpstr>Käytetyt fontit</vt:lpstr>
      </vt:variant>
      <vt:variant>
        <vt:i4>4</vt:i4>
      </vt:variant>
      <vt:variant>
        <vt:lpstr>Teema</vt:lpstr>
      </vt:variant>
      <vt:variant>
        <vt:i4>3</vt:i4>
      </vt:variant>
      <vt:variant>
        <vt:lpstr>Upotetut OLE-palvelimet</vt:lpstr>
      </vt:variant>
      <vt:variant>
        <vt:i4>1</vt:i4>
      </vt:variant>
      <vt:variant>
        <vt:lpstr>Dian otsikot</vt:lpstr>
      </vt:variant>
      <vt:variant>
        <vt:i4>21</vt:i4>
      </vt:variant>
    </vt:vector>
  </HeadingPairs>
  <TitlesOfParts>
    <vt:vector size="29" baseType="lpstr">
      <vt:lpstr>Arial</vt:lpstr>
      <vt:lpstr>Calibri</vt:lpstr>
      <vt:lpstr>Courier New</vt:lpstr>
      <vt:lpstr>Lucida Grande</vt:lpstr>
      <vt:lpstr>Valkoinen</vt:lpstr>
      <vt:lpstr>Kuvalliset</vt:lpstr>
      <vt:lpstr>Värilliset</vt:lpstr>
      <vt:lpstr>Laskentataulukko</vt:lpstr>
      <vt:lpstr>Esiopetus 2017 - 2018</vt:lpstr>
      <vt:lpstr>Esiopetuksen osoittamisen prosessi</vt:lpstr>
      <vt:lpstr>Esiopetuksen osoittamisen prosessi</vt:lpstr>
      <vt:lpstr>Esiopetuksen osoittamisen prosessi</vt:lpstr>
      <vt:lpstr>Esiopetuksen osoittamisen prosessi</vt:lpstr>
      <vt:lpstr>Aunela-Pansion oppilasalue</vt:lpstr>
      <vt:lpstr>Hepokulta-Teräsrautelan oppilasalue</vt:lpstr>
      <vt:lpstr>Kähäri-Raunistulan oppilasalue</vt:lpstr>
      <vt:lpstr>Kärsämäen oppilasalue</vt:lpstr>
      <vt:lpstr>Moisio-Paattinen oppilasalue</vt:lpstr>
      <vt:lpstr>Jäkärlän oppilasalue</vt:lpstr>
      <vt:lpstr>Puolala-Topelius oppilasalue</vt:lpstr>
      <vt:lpstr>Vähäheikkilän oppilasalue</vt:lpstr>
      <vt:lpstr>Lauste-Vasaramäki oppilasalue</vt:lpstr>
      <vt:lpstr>Luostarivuoren oppilasalue</vt:lpstr>
      <vt:lpstr>Hannunniittu-Nummenpakka oppilasalue</vt:lpstr>
      <vt:lpstr>Pääskyvuori-Varissuo oppilasalue</vt:lpstr>
      <vt:lpstr>Haarla-Wäinö Aaltonen oppilasalue</vt:lpstr>
      <vt:lpstr>Ilpoinen-Luolavuori oppilasalue</vt:lpstr>
      <vt:lpstr>Yhteenveto yksityisistä esiopetuspaikoista</vt:lpstr>
      <vt:lpstr>Kiitos!</vt:lpstr>
    </vt:vector>
  </TitlesOfParts>
  <Company>Turun kaupunki (hallinto x64)</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Esiopetus 2017 - 2018</dc:title>
  <dc:creator>Kulmala Vesa</dc:creator>
  <cp:lastModifiedBy>Lehmusto Hanna</cp:lastModifiedBy>
  <cp:revision>149</cp:revision>
  <cp:lastPrinted>2015-03-30T13:04:50Z</cp:lastPrinted>
  <dcterms:created xsi:type="dcterms:W3CDTF">2017-03-22T07:08:38Z</dcterms:created>
  <dcterms:modified xsi:type="dcterms:W3CDTF">2017-03-31T07:27:55Z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0x010100BABE01DC4AF04CBC98B987127D9FC69A010086713F62288E354CB7CE41AFC757A4B5</vt:lpwstr>
  </property>
  <property fmtid="{D5CDD505-2E9C-101B-9397-08002B2CF9AE}" pid="3" name="h94c21d59b064f78a5c2e322551a3e88">
    <vt:lpwstr>Diaesitys|29bf125c-3304-4b20-a038-e327a30ca536</vt:lpwstr>
  </property>
  <property fmtid="{D5CDD505-2E9C-101B-9397-08002B2CF9AE}" pid="4" name="j08d1eaf84c644719eb3d45d656088a2">
    <vt:lpwstr>Videokuva|82098cdd-6e57-4a24-8887-90ce7bab4a54</vt:lpwstr>
  </property>
  <property fmtid="{D5CDD505-2E9C-101B-9397-08002B2CF9AE}" pid="5" name="TaxCatchAll">
    <vt:lpwstr>4;#Diaesitys;#3;#Äänitiedosto;#2;#Videokuva;#1;#Suomi</vt:lpwstr>
  </property>
  <property fmtid="{D5CDD505-2E9C-101B-9397-08002B2CF9AE}" pid="6" name="ec87dd8dbe3f4b87b196639a53969ad4">
    <vt:lpwstr>Suomi|ddab1725-3888-478f-9c8c-3eeceecd16e9</vt:lpwstr>
  </property>
  <property fmtid="{D5CDD505-2E9C-101B-9397-08002B2CF9AE}" pid="7" name="bcb735522fc34cde8200f6a746f2dda6">
    <vt:lpwstr>Äänitiedosto|2ce7008b-f285-403a-bd25-9c3fffad5372</vt:lpwstr>
  </property>
  <property fmtid="{D5CDD505-2E9C-101B-9397-08002B2CF9AE}" pid="8" name="_Kieli">
    <vt:lpwstr>1;#Suomi|ddab1725-3888-478f-9c8c-3eeceecd16e9</vt:lpwstr>
  </property>
  <property fmtid="{D5CDD505-2E9C-101B-9397-08002B2CF9AE}" pid="9" name="URL">
    <vt:lpwstr>, </vt:lpwstr>
  </property>
  <property fmtid="{D5CDD505-2E9C-101B-9397-08002B2CF9AE}" pid="10" name="_Äänitiedoston tyyppi">
    <vt:lpwstr>3;#Äänitiedosto|2ce7008b-f285-403a-bd25-9c3fffad5372</vt:lpwstr>
  </property>
  <property fmtid="{D5CDD505-2E9C-101B-9397-08002B2CF9AE}" pid="11" name="_Esitysaineistojen tyyppi">
    <vt:lpwstr>4;#Diaesitys|29bf125c-3304-4b20-a038-e327a30ca536</vt:lpwstr>
  </property>
  <property fmtid="{D5CDD505-2E9C-101B-9397-08002B2CF9AE}" pid="12" name="Videotiedoston tyyppi">
    <vt:lpwstr>2;#Videokuva|82098cdd-6e57-4a24-8887-90ce7bab4a54</vt:lpwstr>
  </property>
</Properties>
</file>