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55" r:id="rId3"/>
  </p:sldMasterIdLst>
  <p:notesMasterIdLst>
    <p:notesMasterId r:id="rId33"/>
  </p:notesMasterIdLst>
  <p:handoutMasterIdLst>
    <p:handoutMasterId r:id="rId34"/>
  </p:handoutMasterIdLst>
  <p:sldIdLst>
    <p:sldId id="270" r:id="rId4"/>
    <p:sldId id="316" r:id="rId5"/>
    <p:sldId id="266" r:id="rId6"/>
    <p:sldId id="317" r:id="rId7"/>
    <p:sldId id="356" r:id="rId8"/>
    <p:sldId id="357" r:id="rId9"/>
    <p:sldId id="358" r:id="rId10"/>
    <p:sldId id="359" r:id="rId11"/>
    <p:sldId id="360" r:id="rId12"/>
    <p:sldId id="361" r:id="rId13"/>
    <p:sldId id="362" r:id="rId14"/>
    <p:sldId id="363" r:id="rId15"/>
    <p:sldId id="364" r:id="rId16"/>
    <p:sldId id="333" r:id="rId17"/>
    <p:sldId id="351" r:id="rId18"/>
    <p:sldId id="352" r:id="rId19"/>
    <p:sldId id="353" r:id="rId20"/>
    <p:sldId id="354" r:id="rId21"/>
    <p:sldId id="386" r:id="rId22"/>
    <p:sldId id="387" r:id="rId23"/>
    <p:sldId id="380" r:id="rId24"/>
    <p:sldId id="388" r:id="rId25"/>
    <p:sldId id="389" r:id="rId26"/>
    <p:sldId id="390" r:id="rId27"/>
    <p:sldId id="391" r:id="rId28"/>
    <p:sldId id="392" r:id="rId29"/>
    <p:sldId id="393" r:id="rId30"/>
    <p:sldId id="394" r:id="rId31"/>
    <p:sldId id="395" r:id="rId32"/>
  </p:sldIdLst>
  <p:sldSz cx="9144000" cy="5143500" type="screen16x9"/>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C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Tumma tyyli 1 - Korost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9882" autoAdjust="0"/>
  </p:normalViewPr>
  <p:slideViewPr>
    <p:cSldViewPr snapToGrid="0" snapToObjects="1">
      <p:cViewPr varScale="1">
        <p:scale>
          <a:sx n="118" d="100"/>
          <a:sy n="118" d="100"/>
        </p:scale>
        <p:origin x="566" y="9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valkone\Desktop\Laatukyselyn_graafi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(2)!Hajontataulukko</c:name>
    <c:fmtId val="19"/>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Opetussuunnitelman</a:t>
            </a:r>
            <a:r>
              <a:rPr lang="fi-FI" sz="2200" b="1" baseline="0" dirty="0"/>
              <a:t> ja lukuvuosisuunnitelman ohjaava </a:t>
            </a:r>
            <a:r>
              <a:rPr lang="fi-FI" sz="2200" b="1" baseline="0" dirty="0" smtClean="0"/>
              <a:t>vaikutus (1/2)</a:t>
            </a:r>
            <a:endParaRPr lang="fi-FI" sz="2200" b="1" dirty="0"/>
          </a:p>
        </c:rich>
      </c:tx>
      <c:layout>
        <c:manualLayout>
          <c:xMode val="edge"/>
          <c:yMode val="edge"/>
          <c:x val="0.20842178697803027"/>
          <c:y val="8.8999800436381966E-4"/>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24144412788986003"/>
          <c:y val="0.19503924715428927"/>
          <c:w val="0.66076245473927642"/>
          <c:h val="0.56513587152818789"/>
        </c:manualLayout>
      </c:layout>
      <c:barChart>
        <c:barDir val="col"/>
        <c:grouping val="clustered"/>
        <c:varyColors val="0"/>
        <c:ser>
          <c:idx val="1"/>
          <c:order val="1"/>
          <c:tx>
            <c:strRef>
              <c:f>'Keskiarvotaulukko (2)'!$E$3</c:f>
              <c:strCache>
                <c:ptCount val="1"/>
                <c:pt idx="0">
                  <c:v>Kaikkien koulujen keskiarvo</c:v>
                </c:pt>
              </c:strCache>
            </c:strRef>
          </c:tx>
          <c:spPr>
            <a:solidFill>
              <a:schemeClr val="accent2"/>
            </a:solidFill>
            <a:ln>
              <a:noFill/>
            </a:ln>
            <a:effectLst/>
          </c:spPr>
          <c:invertIfNegative val="0"/>
          <c:cat>
            <c:multiLvlStrRef>
              <c:f>'Keskiarvotaulukko (2)'!$C$4:$C$9</c:f>
              <c:multiLvlStrCache>
                <c:ptCount val="4"/>
                <c:lvl>
                  <c:pt idx="0">
                    <c:v>Huoltajat</c:v>
                  </c:pt>
                  <c:pt idx="1">
                    <c:v>Henkilökunta</c:v>
                  </c:pt>
                  <c:pt idx="2">
                    <c:v>Oppilaat 1-4</c:v>
                  </c:pt>
                  <c:pt idx="3">
                    <c:v>Oppilaat 5-9</c:v>
                  </c:pt>
                </c:lvl>
                <c:lvl>
                  <c:pt idx="0">
                    <c:v>OPETUSSUUNNITELMA JA LUKUVUOSISUUNNITELMA OHJAAVAT KOULUN TYÖTÄ.</c:v>
                  </c:pt>
                </c:lvl>
              </c:multiLvlStrCache>
            </c:multiLvlStrRef>
          </c:cat>
          <c:val>
            <c:numRef>
              <c:f>'Keskiarvotaulukko (2)'!$E$4:$E$9</c:f>
              <c:numCache>
                <c:formatCode>#,##0.00</c:formatCode>
                <c:ptCount val="4"/>
                <c:pt idx="0">
                  <c:v>3.2270687676093082</c:v>
                </c:pt>
                <c:pt idx="1">
                  <c:v>3.485627836611195</c:v>
                </c:pt>
                <c:pt idx="2">
                  <c:v>3.4220610373614342</c:v>
                </c:pt>
                <c:pt idx="3">
                  <c:v>3.0184197924980047</c:v>
                </c:pt>
              </c:numCache>
            </c:numRef>
          </c:val>
        </c:ser>
        <c:dLbls>
          <c:showLegendKey val="0"/>
          <c:showVal val="0"/>
          <c:showCatName val="0"/>
          <c:showSerName val="0"/>
          <c:showPercent val="0"/>
          <c:showBubbleSize val="0"/>
        </c:dLbls>
        <c:gapWidth val="219"/>
        <c:axId val="157856448"/>
        <c:axId val="157857008"/>
      </c:barChart>
      <c:lineChart>
        <c:grouping val="standard"/>
        <c:varyColors val="0"/>
        <c:ser>
          <c:idx val="0"/>
          <c:order val="0"/>
          <c:tx>
            <c:strRef>
              <c:f>'Keskiarvotaulukko (2)'!$D$3</c:f>
              <c:strCache>
                <c:ptCount val="1"/>
                <c:pt idx="0">
                  <c:v>Vastaajien lukumäärä</c:v>
                </c:pt>
              </c:strCache>
            </c:strRef>
          </c:tx>
          <c:spPr>
            <a:ln w="28575" cap="rnd">
              <a:solidFill>
                <a:schemeClr val="accent1"/>
              </a:solidFill>
              <a:round/>
            </a:ln>
            <a:effectLst/>
          </c:spPr>
          <c:marker>
            <c:symbol val="none"/>
          </c:marker>
          <c:cat>
            <c:multiLvlStrRef>
              <c:f>'Keskiarvotaulukko (2)'!$C$4:$C$9</c:f>
              <c:multiLvlStrCache>
                <c:ptCount val="4"/>
                <c:lvl>
                  <c:pt idx="0">
                    <c:v>Huoltajat</c:v>
                  </c:pt>
                  <c:pt idx="1">
                    <c:v>Henkilökunta</c:v>
                  </c:pt>
                  <c:pt idx="2">
                    <c:v>Oppilaat 1-4</c:v>
                  </c:pt>
                  <c:pt idx="3">
                    <c:v>Oppilaat 5-9</c:v>
                  </c:pt>
                </c:lvl>
                <c:lvl>
                  <c:pt idx="0">
                    <c:v>OPETUSSUUNNITELMA JA LUKUVUOSISUUNNITELMA OHJAAVAT KOULUN TYÖTÄ.</c:v>
                  </c:pt>
                </c:lvl>
              </c:multiLvlStrCache>
            </c:multiLvlStrRef>
          </c:cat>
          <c:val>
            <c:numRef>
              <c:f>'Keskiarvotaulukko (2)'!$D$4:$D$9</c:f>
              <c:numCache>
                <c:formatCode>#,##0</c:formatCode>
                <c:ptCount val="4"/>
                <c:pt idx="0">
                  <c:v>2527</c:v>
                </c:pt>
                <c:pt idx="1">
                  <c:v>906</c:v>
                </c:pt>
                <c:pt idx="2">
                  <c:v>4167</c:v>
                </c:pt>
                <c:pt idx="3">
                  <c:v>5048</c:v>
                </c:pt>
              </c:numCache>
            </c:numRef>
          </c:val>
          <c:smooth val="0"/>
        </c:ser>
        <c:dLbls>
          <c:showLegendKey val="0"/>
          <c:showVal val="0"/>
          <c:showCatName val="0"/>
          <c:showSerName val="0"/>
          <c:showPercent val="0"/>
          <c:showBubbleSize val="0"/>
        </c:dLbls>
        <c:marker val="1"/>
        <c:smooth val="0"/>
        <c:axId val="157858128"/>
        <c:axId val="157857568"/>
      </c:lineChart>
      <c:catAx>
        <c:axId val="15785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857008"/>
        <c:crosses val="autoZero"/>
        <c:auto val="1"/>
        <c:lblAlgn val="ctr"/>
        <c:lblOffset val="100"/>
        <c:noMultiLvlLbl val="0"/>
      </c:catAx>
      <c:valAx>
        <c:axId val="15785700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856448"/>
        <c:crosses val="autoZero"/>
        <c:crossBetween val="between"/>
      </c:valAx>
      <c:valAx>
        <c:axId val="1578575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858128"/>
        <c:crosses val="max"/>
        <c:crossBetween val="between"/>
      </c:valAx>
      <c:catAx>
        <c:axId val="157858128"/>
        <c:scaling>
          <c:orientation val="minMax"/>
        </c:scaling>
        <c:delete val="1"/>
        <c:axPos val="b"/>
        <c:numFmt formatCode="General" sourceLinked="1"/>
        <c:majorTickMark val="out"/>
        <c:minorTickMark val="none"/>
        <c:tickLblPos val="nextTo"/>
        <c:crossAx val="157857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extLst>
    <c:ext xmlns:c14="http://schemas.microsoft.com/office/drawing/2007/8/2/chart" uri="{781A3756-C4B2-4CAC-9D66-4F8BD8637D16}">
      <c14:pivotOptions>
        <c14:dropZoneFilter val="1"/>
        <c14:dropZoneCategories val="1"/>
        <c14:dropZoneData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Fiilismittari!$B$17</c:f>
              <c:strCache>
                <c:ptCount val="1"/>
                <c:pt idx="0">
                  <c:v>4 En viihdy koulussa</c:v>
                </c:pt>
              </c:strCache>
            </c:strRef>
          </c:tx>
          <c:spPr>
            <a:solidFill>
              <a:schemeClr val="accent5"/>
            </a:solidFill>
            <a:ln>
              <a:noFill/>
            </a:ln>
            <a:effectLst/>
          </c:spPr>
          <c:invertIfNegative val="0"/>
          <c:dLbls>
            <c:delete val="1"/>
          </c:dLbls>
          <c:cat>
            <c:strRef>
              <c:f>Fiilismittari!$A$18:$A$19</c:f>
              <c:strCache>
                <c:ptCount val="2"/>
                <c:pt idx="0">
                  <c:v>Oppilaat 5.-9.</c:v>
                </c:pt>
                <c:pt idx="1">
                  <c:v>Oppilaat 1.-4.</c:v>
                </c:pt>
              </c:strCache>
            </c:strRef>
          </c:cat>
          <c:val>
            <c:numRef>
              <c:f>Fiilismittari!$B$18:$B$19</c:f>
              <c:numCache>
                <c:formatCode>#.##%</c:formatCode>
                <c:ptCount val="2"/>
                <c:pt idx="0">
                  <c:v>4.3299999088048935E-2</c:v>
                </c:pt>
                <c:pt idx="1">
                  <c:v>1.8500000238418579E-2</c:v>
                </c:pt>
              </c:numCache>
            </c:numRef>
          </c:val>
        </c:ser>
        <c:ser>
          <c:idx val="1"/>
          <c:order val="1"/>
          <c:tx>
            <c:strRef>
              <c:f>Fiilismittari!$C$17</c:f>
              <c:strCache>
                <c:ptCount val="1"/>
                <c:pt idx="0">
                  <c:v>5</c:v>
                </c:pt>
              </c:strCache>
            </c:strRef>
          </c:tx>
          <c:spPr>
            <a:solidFill>
              <a:schemeClr val="accent6"/>
            </a:solidFill>
            <a:ln>
              <a:noFill/>
            </a:ln>
            <a:effectLst/>
          </c:spPr>
          <c:invertIfNegative val="0"/>
          <c:dLbls>
            <c:delete val="1"/>
          </c:dLbls>
          <c:cat>
            <c:strRef>
              <c:f>Fiilismittari!$A$18:$A$19</c:f>
              <c:strCache>
                <c:ptCount val="2"/>
                <c:pt idx="0">
                  <c:v>Oppilaat 5.-9.</c:v>
                </c:pt>
                <c:pt idx="1">
                  <c:v>Oppilaat 1.-4.</c:v>
                </c:pt>
              </c:strCache>
            </c:strRef>
          </c:cat>
          <c:val>
            <c:numRef>
              <c:f>Fiilismittari!$C$18:$C$19</c:f>
              <c:numCache>
                <c:formatCode>#.##%</c:formatCode>
                <c:ptCount val="2"/>
                <c:pt idx="0">
                  <c:v>3.2000001519918442E-2</c:v>
                </c:pt>
                <c:pt idx="1">
                  <c:v>1.5599999576807022E-2</c:v>
                </c:pt>
              </c:numCache>
            </c:numRef>
          </c:val>
        </c:ser>
        <c:ser>
          <c:idx val="2"/>
          <c:order val="2"/>
          <c:tx>
            <c:strRef>
              <c:f>Fiilismittari!$D$17</c:f>
              <c:strCache>
                <c:ptCount val="1"/>
                <c:pt idx="0">
                  <c:v>6</c:v>
                </c:pt>
              </c:strCache>
            </c:strRef>
          </c:tx>
          <c:spPr>
            <a:solidFill>
              <a:schemeClr val="bg2"/>
            </a:solidFill>
            <a:ln>
              <a:noFill/>
            </a:ln>
            <a:effectLst/>
          </c:spPr>
          <c:invertIfNegative val="0"/>
          <c:dLbls>
            <c:delete val="1"/>
          </c:dLbls>
          <c:cat>
            <c:strRef>
              <c:f>Fiilismittari!$A$18:$A$19</c:f>
              <c:strCache>
                <c:ptCount val="2"/>
                <c:pt idx="0">
                  <c:v>Oppilaat 5.-9.</c:v>
                </c:pt>
                <c:pt idx="1">
                  <c:v>Oppilaat 1.-4.</c:v>
                </c:pt>
              </c:strCache>
            </c:strRef>
          </c:cat>
          <c:val>
            <c:numRef>
              <c:f>Fiilismittari!$D$18:$D$19</c:f>
              <c:numCache>
                <c:formatCode>#.##%</c:formatCode>
                <c:ptCount val="2"/>
                <c:pt idx="0">
                  <c:v>6.8199999630451202E-2</c:v>
                </c:pt>
                <c:pt idx="1">
                  <c:v>2.500000037252903E-2</c:v>
                </c:pt>
              </c:numCache>
            </c:numRef>
          </c:val>
        </c:ser>
        <c:ser>
          <c:idx val="3"/>
          <c:order val="3"/>
          <c:tx>
            <c:strRef>
              <c:f>Fiilismittari!$E$17</c:f>
              <c:strCache>
                <c:ptCount val="1"/>
                <c:pt idx="0">
                  <c:v>7</c:v>
                </c:pt>
              </c:strCache>
            </c:strRef>
          </c:tx>
          <c:spPr>
            <a:solidFill>
              <a:schemeClr val="accent4"/>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Fiilismittari!$A$18:$A$19</c:f>
              <c:strCache>
                <c:ptCount val="2"/>
                <c:pt idx="0">
                  <c:v>Oppilaat 5.-9.</c:v>
                </c:pt>
                <c:pt idx="1">
                  <c:v>Oppilaat 1.-4.</c:v>
                </c:pt>
              </c:strCache>
            </c:strRef>
          </c:cat>
          <c:val>
            <c:numRef>
              <c:f>Fiilismittari!$E$18:$E$19</c:f>
              <c:numCache>
                <c:formatCode>#.##%</c:formatCode>
                <c:ptCount val="2"/>
                <c:pt idx="0">
                  <c:v>0.1606999933719635</c:v>
                </c:pt>
                <c:pt idx="1">
                  <c:v>9.4200000166893005E-2</c:v>
                </c:pt>
              </c:numCache>
            </c:numRef>
          </c:val>
        </c:ser>
        <c:ser>
          <c:idx val="4"/>
          <c:order val="4"/>
          <c:tx>
            <c:strRef>
              <c:f>Fiilismittari!$F$17</c:f>
              <c:strCache>
                <c:ptCount val="1"/>
                <c:pt idx="0">
                  <c:v>8</c:v>
                </c:pt>
              </c:strCache>
            </c:strRef>
          </c:tx>
          <c:spPr>
            <a:solidFill>
              <a:schemeClr val="accent1"/>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Fiilismittari!$A$18:$A$19</c:f>
              <c:strCache>
                <c:ptCount val="2"/>
                <c:pt idx="0">
                  <c:v>Oppilaat 5.-9.</c:v>
                </c:pt>
                <c:pt idx="1">
                  <c:v>Oppilaat 1.-4.</c:v>
                </c:pt>
              </c:strCache>
            </c:strRef>
          </c:cat>
          <c:val>
            <c:numRef>
              <c:f>Fiilismittari!$F$18:$F$19</c:f>
              <c:numCache>
                <c:formatCode>#.##%</c:formatCode>
                <c:ptCount val="2"/>
                <c:pt idx="0">
                  <c:v>0.28799998760223389</c:v>
                </c:pt>
                <c:pt idx="1">
                  <c:v>0.14949999749660492</c:v>
                </c:pt>
              </c:numCache>
            </c:numRef>
          </c:val>
        </c:ser>
        <c:ser>
          <c:idx val="5"/>
          <c:order val="5"/>
          <c:tx>
            <c:strRef>
              <c:f>Fiilismittari!$G$17</c:f>
              <c:strCache>
                <c:ptCount val="1"/>
                <c:pt idx="0">
                  <c:v>9</c:v>
                </c:pt>
              </c:strCache>
            </c:strRef>
          </c:tx>
          <c:spPr>
            <a:solidFill>
              <a:schemeClr val="accent3"/>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Fiilismittari!$A$18:$A$19</c:f>
              <c:strCache>
                <c:ptCount val="2"/>
                <c:pt idx="0">
                  <c:v>Oppilaat 5.-9.</c:v>
                </c:pt>
                <c:pt idx="1">
                  <c:v>Oppilaat 1.-4.</c:v>
                </c:pt>
              </c:strCache>
            </c:strRef>
          </c:cat>
          <c:val>
            <c:numRef>
              <c:f>Fiilismittari!$G$18:$G$19</c:f>
              <c:numCache>
                <c:formatCode>#.##%</c:formatCode>
                <c:ptCount val="2"/>
                <c:pt idx="0" formatCode="###%">
                  <c:v>0.2800000011920929</c:v>
                </c:pt>
                <c:pt idx="1">
                  <c:v>0.24450001120567322</c:v>
                </c:pt>
              </c:numCache>
            </c:numRef>
          </c:val>
        </c:ser>
        <c:ser>
          <c:idx val="6"/>
          <c:order val="6"/>
          <c:tx>
            <c:strRef>
              <c:f>Fiilismittari!$H$17</c:f>
              <c:strCache>
                <c:ptCount val="1"/>
                <c:pt idx="0">
                  <c:v>10 Viihdyn koulussa</c:v>
                </c:pt>
              </c:strCache>
            </c:strRef>
          </c:tx>
          <c:spPr>
            <a:solidFill>
              <a:schemeClr val="accent1">
                <a:lumMod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Fiilismittari!$A$18:$A$19</c:f>
              <c:strCache>
                <c:ptCount val="2"/>
                <c:pt idx="0">
                  <c:v>Oppilaat 5.-9.</c:v>
                </c:pt>
                <c:pt idx="1">
                  <c:v>Oppilaat 1.-4.</c:v>
                </c:pt>
              </c:strCache>
            </c:strRef>
          </c:cat>
          <c:val>
            <c:numRef>
              <c:f>Fiilismittari!$H$18:$H$19</c:f>
              <c:numCache>
                <c:formatCode>#.##%</c:formatCode>
                <c:ptCount val="2"/>
                <c:pt idx="0">
                  <c:v>0.12770000100135803</c:v>
                </c:pt>
                <c:pt idx="1">
                  <c:v>0.45279997587203979</c:v>
                </c:pt>
              </c:numCache>
            </c:numRef>
          </c:val>
        </c:ser>
        <c:dLbls>
          <c:dLblPos val="ctr"/>
          <c:showLegendKey val="0"/>
          <c:showVal val="1"/>
          <c:showCatName val="0"/>
          <c:showSerName val="0"/>
          <c:showPercent val="0"/>
          <c:showBubbleSize val="0"/>
        </c:dLbls>
        <c:gapWidth val="150"/>
        <c:overlap val="100"/>
        <c:axId val="286472976"/>
        <c:axId val="286473536"/>
      </c:barChart>
      <c:catAx>
        <c:axId val="286472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6473536"/>
        <c:crosses val="autoZero"/>
        <c:auto val="1"/>
        <c:lblAlgn val="ctr"/>
        <c:lblOffset val="100"/>
        <c:noMultiLvlLbl val="0"/>
      </c:catAx>
      <c:valAx>
        <c:axId val="2864735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647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[Laatukyselyn_graafit.xlsx]Yhteiset kuvaajat!Pivot-taulukko1</c:name>
    <c:fmtId val="55"/>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Opetussuunnitelman ja lukuvuosisuunnitelman ohjaava </a:t>
            </a:r>
            <a:r>
              <a:rPr lang="fi-FI" sz="2200" b="1" dirty="0" smtClean="0"/>
              <a:t>vaikutus (2/2)</a:t>
            </a:r>
            <a:endParaRPr lang="fi-FI" sz="2200" b="1" dirty="0"/>
          </a:p>
        </c:rich>
      </c:tx>
      <c:layout>
        <c:manualLayout>
          <c:xMode val="edge"/>
          <c:yMode val="edge"/>
          <c:x val="0.30249450276679446"/>
          <c:y val="2.2771295571977299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22074044752542632"/>
          <c:y val="0.18387790625973388"/>
          <c:w val="0.73238230073849975"/>
          <c:h val="0.55763966336768522"/>
        </c:manualLayout>
      </c:layout>
      <c:barChart>
        <c:barDir val="col"/>
        <c:grouping val="clustered"/>
        <c:varyColors val="0"/>
        <c:ser>
          <c:idx val="1"/>
          <c:order val="1"/>
          <c:tx>
            <c:strRef>
              <c:f>'Yhteiset kuvaajat'!$E$13</c:f>
              <c:strCache>
                <c:ptCount val="1"/>
                <c:pt idx="0">
                  <c:v>Kaikkien koulujen keskiarvo</c:v>
                </c:pt>
              </c:strCache>
            </c:strRef>
          </c:tx>
          <c:spPr>
            <a:solidFill>
              <a:schemeClr val="accent2"/>
            </a:solidFill>
            <a:ln>
              <a:noFill/>
            </a:ln>
            <a:effectLst/>
          </c:spPr>
          <c:invertIfNegative val="0"/>
          <c:cat>
            <c:multiLvlStrRef>
              <c:f>'Yhteiset kuvaajat'!$C$14:$C$21</c:f>
              <c:multiLvlStrCache>
                <c:ptCount val="4"/>
                <c:lvl>
                  <c:pt idx="0">
                    <c:v>Huoltajat</c:v>
                  </c:pt>
                  <c:pt idx="1">
                    <c:v>Henkilökunta</c:v>
                  </c:pt>
                  <c:pt idx="2">
                    <c:v>Oppilaat 1-4</c:v>
                  </c:pt>
                  <c:pt idx="3">
                    <c:v>Oppilaat 5-9</c:v>
                  </c:pt>
                </c:lvl>
                <c:lvl>
                  <c:pt idx="0">
                    <c:v>HUOLTAJILLA ON MAHDOLLISUUS OLLA MUKANA KOULUN OPS JA LV-SUUNNITELMATYÖSSÄ.</c:v>
                  </c:pt>
                  <c:pt idx="1">
                    <c:v>OPPILAAT JA HUOLTAJAT OSALLISTUVAT KOULUN OPS JA LV-SUUNNITELMATYÖHÖN.</c:v>
                  </c:pt>
                  <c:pt idx="2">
                    <c:v>OPPILAILLA ON MAHDOLLISUUS VAIKUTTAA KOULUN OPS JA LV-SUUNNITELMAN SISÄLTÖÖN.</c:v>
                  </c:pt>
                </c:lvl>
              </c:multiLvlStrCache>
            </c:multiLvlStrRef>
          </c:cat>
          <c:val>
            <c:numRef>
              <c:f>'Yhteiset kuvaajat'!$E$14:$E$21</c:f>
              <c:numCache>
                <c:formatCode>#,##0.00</c:formatCode>
                <c:ptCount val="4"/>
                <c:pt idx="0">
                  <c:v>2.2532599246595191</c:v>
                </c:pt>
                <c:pt idx="1">
                  <c:v>2.4003912618193675</c:v>
                </c:pt>
                <c:pt idx="2">
                  <c:v>3.1573929130496654</c:v>
                </c:pt>
                <c:pt idx="3">
                  <c:v>2.0328658450205412</c:v>
                </c:pt>
              </c:numCache>
            </c:numRef>
          </c:val>
        </c:ser>
        <c:dLbls>
          <c:showLegendKey val="0"/>
          <c:showVal val="0"/>
          <c:showCatName val="0"/>
          <c:showSerName val="0"/>
          <c:showPercent val="0"/>
          <c:showBubbleSize val="0"/>
        </c:dLbls>
        <c:gapWidth val="219"/>
        <c:axId val="157862608"/>
        <c:axId val="157862048"/>
      </c:barChart>
      <c:lineChart>
        <c:grouping val="standard"/>
        <c:varyColors val="0"/>
        <c:ser>
          <c:idx val="0"/>
          <c:order val="0"/>
          <c:tx>
            <c:strRef>
              <c:f>'Yhteiset kuvaajat'!$D$13</c:f>
              <c:strCache>
                <c:ptCount val="1"/>
                <c:pt idx="0">
                  <c:v>Vastaajien lukumäärä</c:v>
                </c:pt>
              </c:strCache>
            </c:strRef>
          </c:tx>
          <c:spPr>
            <a:ln w="28575" cap="rnd">
              <a:solidFill>
                <a:schemeClr val="accent1"/>
              </a:solidFill>
              <a:round/>
            </a:ln>
            <a:effectLst/>
          </c:spPr>
          <c:marker>
            <c:symbol val="none"/>
          </c:marker>
          <c:cat>
            <c:multiLvlStrRef>
              <c:f>'Yhteiset kuvaajat'!$C$14:$C$21</c:f>
              <c:multiLvlStrCache>
                <c:ptCount val="4"/>
                <c:lvl>
                  <c:pt idx="0">
                    <c:v>Huoltajat</c:v>
                  </c:pt>
                  <c:pt idx="1">
                    <c:v>Henkilökunta</c:v>
                  </c:pt>
                  <c:pt idx="2">
                    <c:v>Oppilaat 1-4</c:v>
                  </c:pt>
                  <c:pt idx="3">
                    <c:v>Oppilaat 5-9</c:v>
                  </c:pt>
                </c:lvl>
                <c:lvl>
                  <c:pt idx="0">
                    <c:v>HUOLTAJILLA ON MAHDOLLISUUS OLLA MUKANA KOULUN OPS JA LV-SUUNNITELMATYÖSSÄ.</c:v>
                  </c:pt>
                  <c:pt idx="1">
                    <c:v>OPPILAAT JA HUOLTAJAT OSALLISTUVAT KOULUN OPS JA LV-SUUNNITELMATYÖHÖN.</c:v>
                  </c:pt>
                  <c:pt idx="2">
                    <c:v>OPPILAILLA ON MAHDOLLISUUS VAIKUTTAA KOULUN OPS JA LV-SUUNNITELMAN SISÄLTÖÖN.</c:v>
                  </c:pt>
                </c:lvl>
              </c:multiLvlStrCache>
            </c:multiLvlStrRef>
          </c:cat>
          <c:val>
            <c:numRef>
              <c:f>'Yhteiset kuvaajat'!$D$14:$D$21</c:f>
              <c:numCache>
                <c:formatCode>#,##0</c:formatCode>
                <c:ptCount val="4"/>
                <c:pt idx="0">
                  <c:v>2519</c:v>
                </c:pt>
                <c:pt idx="1">
                  <c:v>904</c:v>
                </c:pt>
                <c:pt idx="2">
                  <c:v>4169</c:v>
                </c:pt>
                <c:pt idx="3">
                  <c:v>5023</c:v>
                </c:pt>
              </c:numCache>
            </c:numRef>
          </c:val>
          <c:smooth val="0"/>
        </c:ser>
        <c:dLbls>
          <c:showLegendKey val="0"/>
          <c:showVal val="0"/>
          <c:showCatName val="0"/>
          <c:showSerName val="0"/>
          <c:showPercent val="0"/>
          <c:showBubbleSize val="0"/>
        </c:dLbls>
        <c:marker val="1"/>
        <c:smooth val="0"/>
        <c:axId val="157861488"/>
        <c:axId val="157860928"/>
      </c:lineChart>
      <c:valAx>
        <c:axId val="15786092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861488"/>
        <c:crosses val="max"/>
        <c:crossBetween val="between"/>
      </c:valAx>
      <c:catAx>
        <c:axId val="157861488"/>
        <c:scaling>
          <c:orientation val="minMax"/>
        </c:scaling>
        <c:delete val="1"/>
        <c:axPos val="b"/>
        <c:numFmt formatCode="General" sourceLinked="1"/>
        <c:majorTickMark val="out"/>
        <c:minorTickMark val="none"/>
        <c:tickLblPos val="nextTo"/>
        <c:crossAx val="157860928"/>
        <c:crosses val="autoZero"/>
        <c:auto val="1"/>
        <c:lblAlgn val="ctr"/>
        <c:lblOffset val="100"/>
        <c:noMultiLvlLbl val="0"/>
      </c:catAx>
      <c:valAx>
        <c:axId val="157862048"/>
        <c:scaling>
          <c:orientation val="minMax"/>
          <c:max val="4"/>
          <c:min val="1"/>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862608"/>
        <c:crosses val="autoZero"/>
        <c:crossBetween val="between"/>
      </c:valAx>
      <c:catAx>
        <c:axId val="157862608"/>
        <c:scaling>
          <c:orientation val="minMax"/>
        </c:scaling>
        <c:delete val="1"/>
        <c:axPos val="b"/>
        <c:numFmt formatCode="General" sourceLinked="1"/>
        <c:majorTickMark val="out"/>
        <c:minorTickMark val="none"/>
        <c:tickLblPos val="nextTo"/>
        <c:crossAx val="15786204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(2)!Pivot-taulukko2</c:name>
    <c:fmtId val="35"/>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Opetus</a:t>
            </a:r>
            <a:r>
              <a:rPr lang="fi-FI" sz="2200" b="1" baseline="0" dirty="0"/>
              <a:t> ja </a:t>
            </a:r>
            <a:r>
              <a:rPr lang="fi-FI" sz="2200" b="1" baseline="0" dirty="0" smtClean="0"/>
              <a:t>opetusjärjestelyt (1/3)</a:t>
            </a:r>
            <a:endParaRPr lang="fi-FI" sz="2200" b="1" baseline="0" dirty="0"/>
          </a:p>
        </c:rich>
      </c:tx>
      <c:layout>
        <c:manualLayout>
          <c:xMode val="edge"/>
          <c:yMode val="edge"/>
          <c:x val="0.38568678144984597"/>
          <c:y val="2.011238957133009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(2)'!$E$24</c:f>
              <c:strCache>
                <c:ptCount val="1"/>
                <c:pt idx="0">
                  <c:v>Kaikkien koulujen keskiarvo</c:v>
                </c:pt>
              </c:strCache>
            </c:strRef>
          </c:tx>
          <c:spPr>
            <a:solidFill>
              <a:schemeClr val="accent2"/>
            </a:solidFill>
            <a:ln>
              <a:noFill/>
            </a:ln>
            <a:effectLst/>
          </c:spPr>
          <c:invertIfNegative val="0"/>
          <c:cat>
            <c:multiLvlStrRef>
              <c:f>'Keskiarvotaulukko (2)'!$C$25:$C$31</c:f>
              <c:multiLvlStrCache>
                <c:ptCount val="4"/>
                <c:lvl>
                  <c:pt idx="0">
                    <c:v>Huoltajat</c:v>
                  </c:pt>
                  <c:pt idx="1">
                    <c:v>Henkilökunta</c:v>
                  </c:pt>
                  <c:pt idx="2">
                    <c:v>Oppilaat 1-4</c:v>
                  </c:pt>
                  <c:pt idx="3">
                    <c:v>Oppilaat 5-9</c:v>
                  </c:pt>
                </c:lvl>
                <c:lvl>
                  <c:pt idx="0">
                    <c:v>LAPSENI KOULU ON OPPIVA YHTEISÖ.</c:v>
                  </c:pt>
                  <c:pt idx="1">
                    <c:v>KOULUMME ON OPPIVA YHTEISÖ.</c:v>
                  </c:pt>
                </c:lvl>
              </c:multiLvlStrCache>
            </c:multiLvlStrRef>
          </c:cat>
          <c:val>
            <c:numRef>
              <c:f>'Keskiarvotaulukko (2)'!$E$25:$E$31</c:f>
              <c:numCache>
                <c:formatCode>#,##0.00</c:formatCode>
                <c:ptCount val="4"/>
                <c:pt idx="0">
                  <c:v>3.2346197602170297</c:v>
                </c:pt>
                <c:pt idx="1">
                  <c:v>3.1918986195971941</c:v>
                </c:pt>
                <c:pt idx="2">
                  <c:v>3.3497661623108668</c:v>
                </c:pt>
                <c:pt idx="3">
                  <c:v>3.0031417319350413</c:v>
                </c:pt>
              </c:numCache>
            </c:numRef>
          </c:val>
        </c:ser>
        <c:dLbls>
          <c:showLegendKey val="0"/>
          <c:showVal val="0"/>
          <c:showCatName val="0"/>
          <c:showSerName val="0"/>
          <c:showPercent val="0"/>
          <c:showBubbleSize val="0"/>
        </c:dLbls>
        <c:gapWidth val="219"/>
        <c:axId val="158582640"/>
        <c:axId val="158583200"/>
      </c:barChart>
      <c:lineChart>
        <c:grouping val="standard"/>
        <c:varyColors val="0"/>
        <c:ser>
          <c:idx val="0"/>
          <c:order val="0"/>
          <c:tx>
            <c:strRef>
              <c:f>'Keskiarvotaulukko (2)'!$D$24</c:f>
              <c:strCache>
                <c:ptCount val="1"/>
                <c:pt idx="0">
                  <c:v>Vastaajien lukumäärä</c:v>
                </c:pt>
              </c:strCache>
            </c:strRef>
          </c:tx>
          <c:spPr>
            <a:ln w="28575" cap="rnd">
              <a:solidFill>
                <a:schemeClr val="accent1"/>
              </a:solidFill>
              <a:round/>
            </a:ln>
            <a:effectLst/>
          </c:spPr>
          <c:marker>
            <c:symbol val="none"/>
          </c:marker>
          <c:cat>
            <c:multiLvlStrRef>
              <c:f>'Keskiarvotaulukko (2)'!$C$25:$C$31</c:f>
              <c:multiLvlStrCache>
                <c:ptCount val="4"/>
                <c:lvl>
                  <c:pt idx="0">
                    <c:v>Huoltajat</c:v>
                  </c:pt>
                  <c:pt idx="1">
                    <c:v>Henkilökunta</c:v>
                  </c:pt>
                  <c:pt idx="2">
                    <c:v>Oppilaat 1-4</c:v>
                  </c:pt>
                  <c:pt idx="3">
                    <c:v>Oppilaat 5-9</c:v>
                  </c:pt>
                </c:lvl>
                <c:lvl>
                  <c:pt idx="0">
                    <c:v>LAPSENI KOULU ON OPPIVA YHTEISÖ.</c:v>
                  </c:pt>
                  <c:pt idx="1">
                    <c:v>KOULUMME ON OPPIVA YHTEISÖ.</c:v>
                  </c:pt>
                </c:lvl>
              </c:multiLvlStrCache>
            </c:multiLvlStrRef>
          </c:cat>
          <c:val>
            <c:numRef>
              <c:f>'Keskiarvotaulukko (2)'!$D$25:$D$31</c:f>
              <c:numCache>
                <c:formatCode>#,##0</c:formatCode>
                <c:ptCount val="4"/>
                <c:pt idx="0">
                  <c:v>2529</c:v>
                </c:pt>
                <c:pt idx="1">
                  <c:v>907</c:v>
                </c:pt>
                <c:pt idx="2">
                  <c:v>4164</c:v>
                </c:pt>
                <c:pt idx="3">
                  <c:v>5040</c:v>
                </c:pt>
              </c:numCache>
            </c:numRef>
          </c:val>
          <c:smooth val="0"/>
        </c:ser>
        <c:dLbls>
          <c:showLegendKey val="0"/>
          <c:showVal val="0"/>
          <c:showCatName val="0"/>
          <c:showSerName val="0"/>
          <c:showPercent val="0"/>
          <c:showBubbleSize val="0"/>
        </c:dLbls>
        <c:marker val="1"/>
        <c:smooth val="0"/>
        <c:axId val="158111088"/>
        <c:axId val="158110528"/>
      </c:lineChart>
      <c:catAx>
        <c:axId val="1585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583200"/>
        <c:crosses val="autoZero"/>
        <c:auto val="1"/>
        <c:lblAlgn val="ctr"/>
        <c:lblOffset val="100"/>
        <c:noMultiLvlLbl val="0"/>
      </c:catAx>
      <c:valAx>
        <c:axId val="15858320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582640"/>
        <c:crosses val="autoZero"/>
        <c:crossBetween val="between"/>
      </c:valAx>
      <c:valAx>
        <c:axId val="1581105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11088"/>
        <c:crosses val="max"/>
        <c:crossBetween val="between"/>
      </c:valAx>
      <c:catAx>
        <c:axId val="158111088"/>
        <c:scaling>
          <c:orientation val="minMax"/>
        </c:scaling>
        <c:delete val="1"/>
        <c:axPos val="b"/>
        <c:numFmt formatCode="General" sourceLinked="1"/>
        <c:majorTickMark val="out"/>
        <c:minorTickMark val="none"/>
        <c:tickLblPos val="nextTo"/>
        <c:crossAx val="15811052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(2)!Pivot-taulukko3</c:name>
    <c:fmtId val="42"/>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Opetus</a:t>
            </a:r>
            <a:r>
              <a:rPr lang="fi-FI" sz="2200" b="1" baseline="0" dirty="0"/>
              <a:t> ja </a:t>
            </a:r>
            <a:r>
              <a:rPr lang="fi-FI" sz="2200" b="1" baseline="0" dirty="0" smtClean="0"/>
              <a:t>opetusjärjestelyt (2/3)</a:t>
            </a:r>
            <a:endParaRPr lang="fi-FI" sz="2200" b="1" dirty="0"/>
          </a:p>
        </c:rich>
      </c:tx>
      <c:layout>
        <c:manualLayout>
          <c:xMode val="edge"/>
          <c:yMode val="edge"/>
          <c:x val="0.37377181453807257"/>
          <c:y val="2.511441560864225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(2)'!$E$34</c:f>
              <c:strCache>
                <c:ptCount val="1"/>
                <c:pt idx="0">
                  <c:v>Kaikkien koulujen keskiarvo</c:v>
                </c:pt>
              </c:strCache>
            </c:strRef>
          </c:tx>
          <c:spPr>
            <a:solidFill>
              <a:schemeClr val="accent2"/>
            </a:solidFill>
            <a:ln>
              <a:noFill/>
            </a:ln>
            <a:effectLst/>
          </c:spPr>
          <c:invertIfNegative val="0"/>
          <c:cat>
            <c:multiLvlStrRef>
              <c:f>'Keskiarvotaulukko (2)'!$C$35:$C$41</c:f>
              <c:multiLvlStrCache>
                <c:ptCount val="4"/>
                <c:lvl>
                  <c:pt idx="0">
                    <c:v>Huoltajat</c:v>
                  </c:pt>
                  <c:pt idx="1">
                    <c:v>Henkilökunta</c:v>
                  </c:pt>
                  <c:pt idx="2">
                    <c:v>Oppilaat 1-4</c:v>
                  </c:pt>
                  <c:pt idx="3">
                    <c:v>Oppilaat 5-9</c:v>
                  </c:pt>
                </c:lvl>
                <c:lvl>
                  <c:pt idx="0">
                    <c:v>LAPSENI KOULUSSA TEHTÄVÄT PEDAGOGISET RATKAISUT JA HANKINNAT EDISTÄVÄT OPPIMISTA.</c:v>
                  </c:pt>
                  <c:pt idx="1">
                    <c:v>KOULUSSAMME TEHTÄVÄT PEDAGOGISET RATKAISUT JA HANKINNAT EDISTÄVÄT OPPIMISTA.</c:v>
                  </c:pt>
                </c:lvl>
              </c:multiLvlStrCache>
            </c:multiLvlStrRef>
          </c:cat>
          <c:val>
            <c:numRef>
              <c:f>'Keskiarvotaulukko (2)'!$E$35:$E$41</c:f>
              <c:numCache>
                <c:formatCode>#,##0.00</c:formatCode>
                <c:ptCount val="4"/>
                <c:pt idx="0">
                  <c:v>3.1678910976663786</c:v>
                </c:pt>
                <c:pt idx="1">
                  <c:v>2.7158294392523366</c:v>
                </c:pt>
                <c:pt idx="2">
                  <c:v>3.3615255981476717</c:v>
                </c:pt>
                <c:pt idx="3">
                  <c:v>2.9683862849952813</c:v>
                </c:pt>
              </c:numCache>
            </c:numRef>
          </c:val>
        </c:ser>
        <c:dLbls>
          <c:showLegendKey val="0"/>
          <c:showVal val="0"/>
          <c:showCatName val="0"/>
          <c:showSerName val="0"/>
          <c:showPercent val="0"/>
          <c:showBubbleSize val="0"/>
        </c:dLbls>
        <c:gapWidth val="219"/>
        <c:axId val="158182784"/>
        <c:axId val="158183344"/>
      </c:barChart>
      <c:lineChart>
        <c:grouping val="standard"/>
        <c:varyColors val="0"/>
        <c:ser>
          <c:idx val="0"/>
          <c:order val="0"/>
          <c:tx>
            <c:strRef>
              <c:f>'Keskiarvotaulukko (2)'!$D$34</c:f>
              <c:strCache>
                <c:ptCount val="1"/>
                <c:pt idx="0">
                  <c:v>Vastaajien lukumäärä</c:v>
                </c:pt>
              </c:strCache>
            </c:strRef>
          </c:tx>
          <c:spPr>
            <a:ln w="28575" cap="rnd">
              <a:solidFill>
                <a:schemeClr val="accent1"/>
              </a:solidFill>
              <a:round/>
            </a:ln>
            <a:effectLst/>
          </c:spPr>
          <c:marker>
            <c:symbol val="none"/>
          </c:marker>
          <c:cat>
            <c:multiLvlStrRef>
              <c:f>'Keskiarvotaulukko (2)'!$C$35:$C$41</c:f>
              <c:multiLvlStrCache>
                <c:ptCount val="4"/>
                <c:lvl>
                  <c:pt idx="0">
                    <c:v>Huoltajat</c:v>
                  </c:pt>
                  <c:pt idx="1">
                    <c:v>Henkilökunta</c:v>
                  </c:pt>
                  <c:pt idx="2">
                    <c:v>Oppilaat 1-4</c:v>
                  </c:pt>
                  <c:pt idx="3">
                    <c:v>Oppilaat 5-9</c:v>
                  </c:pt>
                </c:lvl>
                <c:lvl>
                  <c:pt idx="0">
                    <c:v>LAPSENI KOULUSSA TEHTÄVÄT PEDAGOGISET RATKAISUT JA HANKINNAT EDISTÄVÄT OPPIMISTA.</c:v>
                  </c:pt>
                  <c:pt idx="1">
                    <c:v>KOULUSSAMME TEHTÄVÄT PEDAGOGISET RATKAISUT JA HANKINNAT EDISTÄVÄT OPPIMISTA.</c:v>
                  </c:pt>
                </c:lvl>
              </c:multiLvlStrCache>
            </c:multiLvlStrRef>
          </c:cat>
          <c:val>
            <c:numRef>
              <c:f>'Keskiarvotaulukko (2)'!$D$35:$D$41</c:f>
              <c:numCache>
                <c:formatCode>#,##0</c:formatCode>
                <c:ptCount val="4"/>
                <c:pt idx="0">
                  <c:v>2518</c:v>
                </c:pt>
                <c:pt idx="1">
                  <c:v>907</c:v>
                </c:pt>
                <c:pt idx="2">
                  <c:v>4151</c:v>
                </c:pt>
                <c:pt idx="3">
                  <c:v>5016</c:v>
                </c:pt>
              </c:numCache>
            </c:numRef>
          </c:val>
          <c:smooth val="0"/>
        </c:ser>
        <c:dLbls>
          <c:showLegendKey val="0"/>
          <c:showVal val="0"/>
          <c:showCatName val="0"/>
          <c:showSerName val="0"/>
          <c:showPercent val="0"/>
          <c:showBubbleSize val="0"/>
        </c:dLbls>
        <c:marker val="1"/>
        <c:smooth val="0"/>
        <c:axId val="158184464"/>
        <c:axId val="158183904"/>
      </c:lineChart>
      <c:catAx>
        <c:axId val="15818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3344"/>
        <c:crosses val="autoZero"/>
        <c:auto val="1"/>
        <c:lblAlgn val="ctr"/>
        <c:lblOffset val="100"/>
        <c:noMultiLvlLbl val="0"/>
      </c:catAx>
      <c:valAx>
        <c:axId val="158183344"/>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2784"/>
        <c:crosses val="autoZero"/>
        <c:crossBetween val="between"/>
      </c:valAx>
      <c:valAx>
        <c:axId val="1581839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4464"/>
        <c:crosses val="max"/>
        <c:crossBetween val="between"/>
      </c:valAx>
      <c:catAx>
        <c:axId val="158184464"/>
        <c:scaling>
          <c:orientation val="minMax"/>
        </c:scaling>
        <c:delete val="1"/>
        <c:axPos val="b"/>
        <c:numFmt formatCode="General" sourceLinked="1"/>
        <c:majorTickMark val="out"/>
        <c:minorTickMark val="none"/>
        <c:tickLblPos val="nextTo"/>
        <c:crossAx val="1581839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(2)!Pivot-taulukko4</c:name>
    <c:fmtId val="49"/>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200" b="1" dirty="0" err="1"/>
              <a:t>Opetus</a:t>
            </a:r>
            <a:r>
              <a:rPr lang="en-US" sz="2200" b="1" dirty="0"/>
              <a:t> ja </a:t>
            </a:r>
            <a:r>
              <a:rPr lang="en-US" sz="2200" b="1" dirty="0" err="1" smtClean="0"/>
              <a:t>opetusjärjestelyt</a:t>
            </a:r>
            <a:r>
              <a:rPr lang="en-US" sz="2200" b="1" dirty="0" smtClean="0"/>
              <a:t> (3/3)</a:t>
            </a:r>
            <a:endParaRPr lang="en-US" sz="2200" b="1" dirty="0"/>
          </a:p>
        </c:rich>
      </c:tx>
      <c:layout>
        <c:manualLayout>
          <c:xMode val="edge"/>
          <c:yMode val="edge"/>
          <c:x val="0.30075716221220611"/>
          <c:y val="1.72136441397594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(2)'!$E$44</c:f>
              <c:strCache>
                <c:ptCount val="1"/>
                <c:pt idx="0">
                  <c:v>Kaikkien koulujen keskiarvo</c:v>
                </c:pt>
              </c:strCache>
            </c:strRef>
          </c:tx>
          <c:spPr>
            <a:solidFill>
              <a:schemeClr val="accent2"/>
            </a:solidFill>
            <a:ln>
              <a:noFill/>
            </a:ln>
            <a:effectLst/>
          </c:spPr>
          <c:invertIfNegative val="0"/>
          <c:cat>
            <c:multiLvlStrRef>
              <c:f>'Keskiarvotaulukko (2)'!$C$45:$C$50</c:f>
              <c:multiLvlStrCache>
                <c:ptCount val="4"/>
                <c:lvl>
                  <c:pt idx="0">
                    <c:v>Huoltajat</c:v>
                  </c:pt>
                  <c:pt idx="1">
                    <c:v>Henkilökunta</c:v>
                  </c:pt>
                  <c:pt idx="2">
                    <c:v>Oppilaat 1-4</c:v>
                  </c:pt>
                  <c:pt idx="3">
                    <c:v>Oppilaat 5-9</c:v>
                  </c:pt>
                </c:lvl>
                <c:lvl>
                  <c:pt idx="0">
                    <c:v>ARVIOINTI TUKEE OPPIMISTA.</c:v>
                  </c:pt>
                </c:lvl>
              </c:multiLvlStrCache>
            </c:multiLvlStrRef>
          </c:cat>
          <c:val>
            <c:numRef>
              <c:f>'Keskiarvotaulukko (2)'!$E$45:$E$50</c:f>
              <c:numCache>
                <c:formatCode>#,##0.00</c:formatCode>
                <c:ptCount val="4"/>
                <c:pt idx="0">
                  <c:v>3.0078698287780496</c:v>
                </c:pt>
                <c:pt idx="1">
                  <c:v>3.3094089264173703</c:v>
                </c:pt>
                <c:pt idx="2">
                  <c:v>3.2780666010959676</c:v>
                </c:pt>
                <c:pt idx="3">
                  <c:v>2.9724554378713512</c:v>
                </c:pt>
              </c:numCache>
            </c:numRef>
          </c:val>
        </c:ser>
        <c:dLbls>
          <c:showLegendKey val="0"/>
          <c:showVal val="0"/>
          <c:showCatName val="0"/>
          <c:showSerName val="0"/>
          <c:showPercent val="0"/>
          <c:showBubbleSize val="0"/>
        </c:dLbls>
        <c:gapWidth val="219"/>
        <c:axId val="158187264"/>
        <c:axId val="158187824"/>
      </c:barChart>
      <c:lineChart>
        <c:grouping val="standard"/>
        <c:varyColors val="0"/>
        <c:ser>
          <c:idx val="0"/>
          <c:order val="0"/>
          <c:tx>
            <c:strRef>
              <c:f>'Keskiarvotaulukko (2)'!$D$44</c:f>
              <c:strCache>
                <c:ptCount val="1"/>
                <c:pt idx="0">
                  <c:v>Vastaajien lukumäärä</c:v>
                </c:pt>
              </c:strCache>
            </c:strRef>
          </c:tx>
          <c:spPr>
            <a:ln w="28575" cap="rnd">
              <a:solidFill>
                <a:schemeClr val="accent1"/>
              </a:solidFill>
              <a:round/>
            </a:ln>
            <a:effectLst/>
          </c:spPr>
          <c:marker>
            <c:symbol val="none"/>
          </c:marker>
          <c:cat>
            <c:multiLvlStrRef>
              <c:f>'Keskiarvotaulukko (2)'!$C$45:$C$50</c:f>
              <c:multiLvlStrCache>
                <c:ptCount val="4"/>
                <c:lvl>
                  <c:pt idx="0">
                    <c:v>Huoltajat</c:v>
                  </c:pt>
                  <c:pt idx="1">
                    <c:v>Henkilökunta</c:v>
                  </c:pt>
                  <c:pt idx="2">
                    <c:v>Oppilaat 1-4</c:v>
                  </c:pt>
                  <c:pt idx="3">
                    <c:v>Oppilaat 5-9</c:v>
                  </c:pt>
                </c:lvl>
                <c:lvl>
                  <c:pt idx="0">
                    <c:v>ARVIOINTI TUKEE OPPIMISTA.</c:v>
                  </c:pt>
                </c:lvl>
              </c:multiLvlStrCache>
            </c:multiLvlStrRef>
          </c:cat>
          <c:val>
            <c:numRef>
              <c:f>'Keskiarvotaulukko (2)'!$D$45:$D$50</c:f>
              <c:numCache>
                <c:formatCode>#,##0</c:formatCode>
                <c:ptCount val="4"/>
                <c:pt idx="0">
                  <c:v>2527</c:v>
                </c:pt>
                <c:pt idx="1">
                  <c:v>904</c:v>
                </c:pt>
                <c:pt idx="2">
                  <c:v>4138</c:v>
                </c:pt>
                <c:pt idx="3">
                  <c:v>5039</c:v>
                </c:pt>
              </c:numCache>
            </c:numRef>
          </c:val>
          <c:smooth val="0"/>
        </c:ser>
        <c:dLbls>
          <c:showLegendKey val="0"/>
          <c:showVal val="0"/>
          <c:showCatName val="0"/>
          <c:showSerName val="0"/>
          <c:showPercent val="0"/>
          <c:showBubbleSize val="0"/>
        </c:dLbls>
        <c:marker val="1"/>
        <c:smooth val="0"/>
        <c:axId val="158188944"/>
        <c:axId val="158188384"/>
      </c:lineChart>
      <c:catAx>
        <c:axId val="15818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7824"/>
        <c:crosses val="autoZero"/>
        <c:auto val="1"/>
        <c:lblAlgn val="ctr"/>
        <c:lblOffset val="100"/>
        <c:noMultiLvlLbl val="0"/>
      </c:catAx>
      <c:valAx>
        <c:axId val="158187824"/>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7264"/>
        <c:crosses val="autoZero"/>
        <c:crossBetween val="between"/>
      </c:valAx>
      <c:valAx>
        <c:axId val="1581883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88944"/>
        <c:crosses val="max"/>
        <c:crossBetween val="between"/>
      </c:valAx>
      <c:catAx>
        <c:axId val="158188944"/>
        <c:scaling>
          <c:orientation val="minMax"/>
        </c:scaling>
        <c:delete val="1"/>
        <c:axPos val="b"/>
        <c:numFmt formatCode="General" sourceLinked="1"/>
        <c:majorTickMark val="out"/>
        <c:minorTickMark val="none"/>
        <c:tickLblPos val="nextTo"/>
        <c:crossAx val="15818838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[Laatukyselyn_graafit.xlsx]Yhteiset kuvaajat!Pivot-taulukko5</c:name>
    <c:fmtId val="65"/>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Oppimisen,</a:t>
            </a:r>
            <a:r>
              <a:rPr lang="fi-FI" sz="2200" b="1" baseline="0" dirty="0"/>
              <a:t> kasvun ja hyvinvoinnin tuki</a:t>
            </a:r>
            <a:endParaRPr lang="fi-FI" sz="2200" b="1" dirty="0"/>
          </a:p>
        </c:rich>
      </c:tx>
      <c:layout>
        <c:manualLayout>
          <c:xMode val="edge"/>
          <c:yMode val="edge"/>
          <c:x val="0.28192451443237215"/>
          <c:y val="3.697058834067221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22948487797286857"/>
          <c:y val="0.16948182059210268"/>
          <c:w val="0.70643640953135112"/>
          <c:h val="0.55744795006932824"/>
        </c:manualLayout>
      </c:layout>
      <c:barChart>
        <c:barDir val="col"/>
        <c:grouping val="clustered"/>
        <c:varyColors val="0"/>
        <c:ser>
          <c:idx val="1"/>
          <c:order val="1"/>
          <c:tx>
            <c:strRef>
              <c:f>'Yhteiset kuvaajat'!$E$53</c:f>
              <c:strCache>
                <c:ptCount val="1"/>
                <c:pt idx="0">
                  <c:v>Kaikkien koulujen keskiarvo</c:v>
                </c:pt>
              </c:strCache>
            </c:strRef>
          </c:tx>
          <c:spPr>
            <a:solidFill>
              <a:schemeClr val="accent2"/>
            </a:solidFill>
            <a:ln>
              <a:noFill/>
            </a:ln>
            <a:effectLst/>
          </c:spPr>
          <c:invertIfNegative val="0"/>
          <c:cat>
            <c:multiLvlStrRef>
              <c:f>'Yhteiset kuvaajat'!$C$54:$C$61</c:f>
              <c:multiLvlStrCache>
                <c:ptCount val="4"/>
                <c:lvl>
                  <c:pt idx="0">
                    <c:v>Huoltajat</c:v>
                  </c:pt>
                  <c:pt idx="1">
                    <c:v>Henkilökunta</c:v>
                  </c:pt>
                  <c:pt idx="2">
                    <c:v>Oppilaat 1-4</c:v>
                  </c:pt>
                  <c:pt idx="3">
                    <c:v>Oppilaat 5-9</c:v>
                  </c:pt>
                </c:lvl>
                <c:lvl>
                  <c:pt idx="0">
                    <c:v>LAPSENI SAAMA TUKI ON…</c:v>
                  </c:pt>
                  <c:pt idx="1">
                    <c:v>OPPILAAN SAAMA TUKI ON…</c:v>
                  </c:pt>
                  <c:pt idx="2">
                    <c:v>SAAMANI TUKI ON ENNALTAEHKÄISEVÄÄ SUUNNITELMALLISTA JA MONIPUOLISTA.</c:v>
                  </c:pt>
                </c:lvl>
              </c:multiLvlStrCache>
            </c:multiLvlStrRef>
          </c:cat>
          <c:val>
            <c:numRef>
              <c:f>'Yhteiset kuvaajat'!$E$54:$E$61</c:f>
              <c:numCache>
                <c:formatCode>#,##0.00</c:formatCode>
                <c:ptCount val="4"/>
                <c:pt idx="0">
                  <c:v>3.0802608275639995</c:v>
                </c:pt>
                <c:pt idx="1">
                  <c:v>3.1243141977786699</c:v>
                </c:pt>
                <c:pt idx="2">
                  <c:v>3.4041307878527869</c:v>
                </c:pt>
                <c:pt idx="3">
                  <c:v>3.099473056273613</c:v>
                </c:pt>
              </c:numCache>
            </c:numRef>
          </c:val>
        </c:ser>
        <c:dLbls>
          <c:showLegendKey val="0"/>
          <c:showVal val="0"/>
          <c:showCatName val="0"/>
          <c:showSerName val="0"/>
          <c:showPercent val="0"/>
          <c:showBubbleSize val="0"/>
        </c:dLbls>
        <c:gapWidth val="219"/>
        <c:axId val="159214016"/>
        <c:axId val="159214576"/>
      </c:barChart>
      <c:lineChart>
        <c:grouping val="standard"/>
        <c:varyColors val="0"/>
        <c:ser>
          <c:idx val="0"/>
          <c:order val="0"/>
          <c:tx>
            <c:strRef>
              <c:f>'Yhteiset kuvaajat'!$D$53</c:f>
              <c:strCache>
                <c:ptCount val="1"/>
                <c:pt idx="0">
                  <c:v>Vastaajien lukumäärä</c:v>
                </c:pt>
              </c:strCache>
            </c:strRef>
          </c:tx>
          <c:spPr>
            <a:ln w="28575" cap="rnd">
              <a:solidFill>
                <a:schemeClr val="accent1"/>
              </a:solidFill>
              <a:round/>
            </a:ln>
            <a:effectLst/>
          </c:spPr>
          <c:marker>
            <c:symbol val="none"/>
          </c:marker>
          <c:cat>
            <c:multiLvlStrRef>
              <c:f>'Yhteiset kuvaajat'!$C$54:$C$61</c:f>
              <c:multiLvlStrCache>
                <c:ptCount val="4"/>
                <c:lvl>
                  <c:pt idx="0">
                    <c:v>Huoltajat</c:v>
                  </c:pt>
                  <c:pt idx="1">
                    <c:v>Henkilökunta</c:v>
                  </c:pt>
                  <c:pt idx="2">
                    <c:v>Oppilaat 1-4</c:v>
                  </c:pt>
                  <c:pt idx="3">
                    <c:v>Oppilaat 5-9</c:v>
                  </c:pt>
                </c:lvl>
                <c:lvl>
                  <c:pt idx="0">
                    <c:v>LAPSENI SAAMA TUKI ON…</c:v>
                  </c:pt>
                  <c:pt idx="1">
                    <c:v>OPPILAAN SAAMA TUKI ON…</c:v>
                  </c:pt>
                  <c:pt idx="2">
                    <c:v>SAAMANI TUKI ON ENNALTAEHKÄISEVÄÄ SUUNNITELMALLISTA JA MONIPUOLISTA.</c:v>
                  </c:pt>
                </c:lvl>
              </c:multiLvlStrCache>
            </c:multiLvlStrRef>
          </c:cat>
          <c:val>
            <c:numRef>
              <c:f>'Yhteiset kuvaajat'!$D$54:$D$61</c:f>
              <c:numCache>
                <c:formatCode>#,##0</c:formatCode>
                <c:ptCount val="4"/>
                <c:pt idx="0">
                  <c:v>2530</c:v>
                </c:pt>
                <c:pt idx="1">
                  <c:v>905</c:v>
                </c:pt>
                <c:pt idx="2">
                  <c:v>4164</c:v>
                </c:pt>
                <c:pt idx="3">
                  <c:v>5029</c:v>
                </c:pt>
              </c:numCache>
            </c:numRef>
          </c:val>
          <c:smooth val="0"/>
        </c:ser>
        <c:dLbls>
          <c:showLegendKey val="0"/>
          <c:showVal val="0"/>
          <c:showCatName val="0"/>
          <c:showSerName val="0"/>
          <c:showPercent val="0"/>
          <c:showBubbleSize val="0"/>
        </c:dLbls>
        <c:marker val="1"/>
        <c:smooth val="0"/>
        <c:axId val="158113328"/>
        <c:axId val="159394912"/>
      </c:lineChart>
      <c:catAx>
        <c:axId val="15921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214576"/>
        <c:crosses val="autoZero"/>
        <c:auto val="1"/>
        <c:lblAlgn val="ctr"/>
        <c:lblOffset val="100"/>
        <c:noMultiLvlLbl val="0"/>
      </c:catAx>
      <c:valAx>
        <c:axId val="159214576"/>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214016"/>
        <c:crosses val="autoZero"/>
        <c:crossBetween val="between"/>
      </c:valAx>
      <c:valAx>
        <c:axId val="1593949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8113328"/>
        <c:crosses val="max"/>
        <c:crossBetween val="between"/>
      </c:valAx>
      <c:catAx>
        <c:axId val="158113328"/>
        <c:scaling>
          <c:orientation val="minMax"/>
        </c:scaling>
        <c:delete val="1"/>
        <c:axPos val="b"/>
        <c:numFmt formatCode="General" sourceLinked="1"/>
        <c:majorTickMark val="out"/>
        <c:minorTickMark val="none"/>
        <c:tickLblPos val="nextTo"/>
        <c:crossAx val="15939491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(2)!Pivot-taulukko6</c:name>
    <c:fmtId val="63"/>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Osallisuus</a:t>
            </a:r>
            <a:r>
              <a:rPr lang="fi-FI" sz="2200" b="1" baseline="0" dirty="0"/>
              <a:t> ja vaikuttaminen</a:t>
            </a:r>
            <a:endParaRPr lang="fi-FI" sz="22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(2)'!$E$64</c:f>
              <c:strCache>
                <c:ptCount val="1"/>
                <c:pt idx="0">
                  <c:v>Kaikkien koulujen keskiarvo</c:v>
                </c:pt>
              </c:strCache>
            </c:strRef>
          </c:tx>
          <c:spPr>
            <a:solidFill>
              <a:schemeClr val="accent2"/>
            </a:solidFill>
            <a:ln>
              <a:noFill/>
            </a:ln>
            <a:effectLst/>
          </c:spPr>
          <c:invertIfNegative val="0"/>
          <c:cat>
            <c:multiLvlStrRef>
              <c:f>'Keskiarvotaulukko (2)'!$C$65:$C$71</c:f>
              <c:multiLvlStrCache>
                <c:ptCount val="4"/>
                <c:lvl>
                  <c:pt idx="0">
                    <c:v>Huoltajat</c:v>
                  </c:pt>
                  <c:pt idx="1">
                    <c:v>Henkilökunta</c:v>
                  </c:pt>
                  <c:pt idx="2">
                    <c:v>Oppilaat 1-4</c:v>
                  </c:pt>
                  <c:pt idx="3">
                    <c:v>Oppilaat 5-9</c:v>
                  </c:pt>
                </c:lvl>
                <c:lvl>
                  <c:pt idx="0">
                    <c:v>LAPSENI KOULUN TOIMINTAKULTTUURI ON AVOIN JA VUOROVAIKUTTEINEN SEKÄ OSALLISUUTEEN KANNUSTAVA.</c:v>
                  </c:pt>
                  <c:pt idx="1">
                    <c:v>KOULUMME TOIMINTAKULTTUURI ON AVOIN JA VUOROVAIKUTTEINEN SEKÄ OSALLISUUTEEN KANNUSTAVA.</c:v>
                  </c:pt>
                </c:lvl>
              </c:multiLvlStrCache>
            </c:multiLvlStrRef>
          </c:cat>
          <c:val>
            <c:numRef>
              <c:f>'Keskiarvotaulukko (2)'!$E$65:$E$71</c:f>
              <c:numCache>
                <c:formatCode>#,##0.00</c:formatCode>
                <c:ptCount val="4"/>
                <c:pt idx="0">
                  <c:v>2.9592202554335647</c:v>
                </c:pt>
                <c:pt idx="1">
                  <c:v>2.9741913282863042</c:v>
                </c:pt>
                <c:pt idx="2">
                  <c:v>3.3834970982014596</c:v>
                </c:pt>
                <c:pt idx="3">
                  <c:v>2.7862075445107344</c:v>
                </c:pt>
              </c:numCache>
            </c:numRef>
          </c:val>
        </c:ser>
        <c:dLbls>
          <c:showLegendKey val="0"/>
          <c:showVal val="0"/>
          <c:showCatName val="0"/>
          <c:showSerName val="0"/>
          <c:showPercent val="0"/>
          <c:showBubbleSize val="0"/>
        </c:dLbls>
        <c:gapWidth val="219"/>
        <c:axId val="159399392"/>
        <c:axId val="159399952"/>
      </c:barChart>
      <c:lineChart>
        <c:grouping val="standard"/>
        <c:varyColors val="0"/>
        <c:ser>
          <c:idx val="0"/>
          <c:order val="0"/>
          <c:tx>
            <c:strRef>
              <c:f>'Keskiarvotaulukko (2)'!$D$64</c:f>
              <c:strCache>
                <c:ptCount val="1"/>
                <c:pt idx="0">
                  <c:v>Vastaajien lukumäärä</c:v>
                </c:pt>
              </c:strCache>
            </c:strRef>
          </c:tx>
          <c:spPr>
            <a:ln w="28575" cap="rnd">
              <a:solidFill>
                <a:schemeClr val="accent1"/>
              </a:solidFill>
              <a:round/>
            </a:ln>
            <a:effectLst/>
          </c:spPr>
          <c:marker>
            <c:symbol val="none"/>
          </c:marker>
          <c:cat>
            <c:multiLvlStrRef>
              <c:f>'Keskiarvotaulukko (2)'!$C$65:$C$71</c:f>
              <c:multiLvlStrCache>
                <c:ptCount val="4"/>
                <c:lvl>
                  <c:pt idx="0">
                    <c:v>Huoltajat</c:v>
                  </c:pt>
                  <c:pt idx="1">
                    <c:v>Henkilökunta</c:v>
                  </c:pt>
                  <c:pt idx="2">
                    <c:v>Oppilaat 1-4</c:v>
                  </c:pt>
                  <c:pt idx="3">
                    <c:v>Oppilaat 5-9</c:v>
                  </c:pt>
                </c:lvl>
                <c:lvl>
                  <c:pt idx="0">
                    <c:v>LAPSENI KOULUN TOIMINTAKULTTUURI ON AVOIN JA VUOROVAIKUTTEINEN SEKÄ OSALLISUUTEEN KANNUSTAVA.</c:v>
                  </c:pt>
                  <c:pt idx="1">
                    <c:v>KOULUMME TOIMINTAKULTTUURI ON AVOIN JA VUOROVAIKUTTEINEN SEKÄ OSALLISUUTEEN KANNUSTAVA.</c:v>
                  </c:pt>
                </c:lvl>
              </c:multiLvlStrCache>
            </c:multiLvlStrRef>
          </c:cat>
          <c:val>
            <c:numRef>
              <c:f>'Keskiarvotaulukko (2)'!$D$65:$D$71</c:f>
              <c:numCache>
                <c:formatCode>#,##0</c:formatCode>
                <c:ptCount val="4"/>
                <c:pt idx="0">
                  <c:v>2526</c:v>
                </c:pt>
                <c:pt idx="1">
                  <c:v>903</c:v>
                </c:pt>
                <c:pt idx="2">
                  <c:v>4155</c:v>
                </c:pt>
                <c:pt idx="3">
                  <c:v>5028</c:v>
                </c:pt>
              </c:numCache>
            </c:numRef>
          </c:val>
          <c:smooth val="0"/>
        </c:ser>
        <c:dLbls>
          <c:showLegendKey val="0"/>
          <c:showVal val="0"/>
          <c:showCatName val="0"/>
          <c:showSerName val="0"/>
          <c:showPercent val="0"/>
          <c:showBubbleSize val="0"/>
        </c:dLbls>
        <c:marker val="1"/>
        <c:smooth val="0"/>
        <c:axId val="159401072"/>
        <c:axId val="159400512"/>
      </c:lineChart>
      <c:catAx>
        <c:axId val="15939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399952"/>
        <c:crosses val="autoZero"/>
        <c:auto val="1"/>
        <c:lblAlgn val="ctr"/>
        <c:lblOffset val="100"/>
        <c:noMultiLvlLbl val="0"/>
      </c:catAx>
      <c:valAx>
        <c:axId val="15939995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399392"/>
        <c:crosses val="autoZero"/>
        <c:crossBetween val="between"/>
      </c:valAx>
      <c:valAx>
        <c:axId val="1594005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401072"/>
        <c:crosses val="max"/>
        <c:crossBetween val="between"/>
      </c:valAx>
      <c:catAx>
        <c:axId val="159401072"/>
        <c:scaling>
          <c:orientation val="minMax"/>
        </c:scaling>
        <c:delete val="1"/>
        <c:axPos val="b"/>
        <c:numFmt formatCode="General" sourceLinked="1"/>
        <c:majorTickMark val="out"/>
        <c:minorTickMark val="none"/>
        <c:tickLblPos val="nextTo"/>
        <c:crossAx val="15940051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(2)!Pivot-taulukko7</c:name>
    <c:fmtId val="67"/>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Kodin</a:t>
            </a:r>
            <a:r>
              <a:rPr lang="fi-FI" sz="2200" b="1" baseline="0" dirty="0"/>
              <a:t> ja koulun yhteistyö</a:t>
            </a:r>
            <a:endParaRPr lang="fi-FI" sz="22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(2)'!$E$73</c:f>
              <c:strCache>
                <c:ptCount val="1"/>
                <c:pt idx="0">
                  <c:v>Kaikkien koulujen keskiarvo</c:v>
                </c:pt>
              </c:strCache>
            </c:strRef>
          </c:tx>
          <c:spPr>
            <a:solidFill>
              <a:schemeClr val="accent2"/>
            </a:solidFill>
            <a:ln>
              <a:noFill/>
            </a:ln>
            <a:effectLst/>
          </c:spPr>
          <c:invertIfNegative val="0"/>
          <c:cat>
            <c:multiLvlStrRef>
              <c:f>'Keskiarvotaulukko (2)'!$C$74:$C$81</c:f>
              <c:multiLvlStrCache>
                <c:ptCount val="4"/>
                <c:lvl>
                  <c:pt idx="0">
                    <c:v>Huoltajat</c:v>
                  </c:pt>
                  <c:pt idx="1">
                    <c:v>Henkilökunta</c:v>
                  </c:pt>
                  <c:pt idx="2">
                    <c:v>Oppilaat 1-4</c:v>
                  </c:pt>
                  <c:pt idx="3">
                    <c:v>Oppilaat 5-9</c:v>
                  </c:pt>
                </c:lvl>
                <c:lvl>
                  <c:pt idx="0">
                    <c:v>KODIN JA KOULUN YHTEISTYÖ TUKEE LAPSENI KASVUA JA OPPIMISTA.</c:v>
                  </c:pt>
                  <c:pt idx="1">
                    <c:v>KODIN JA KOULUN YHTEISTYÖ TUKEE OPPILAAN KASVUA JA OPPIMISTA.</c:v>
                  </c:pt>
                  <c:pt idx="2">
                    <c:v>KODIN JA KOULUN YHTEISTYÖ TUKEE KASVUANI JA OPPIMISTANI.</c:v>
                  </c:pt>
                </c:lvl>
              </c:multiLvlStrCache>
            </c:multiLvlStrRef>
          </c:cat>
          <c:val>
            <c:numRef>
              <c:f>'Keskiarvotaulukko (2)'!$E$74:$E$81</c:f>
              <c:numCache>
                <c:formatCode>#,##0.00</c:formatCode>
                <c:ptCount val="4"/>
                <c:pt idx="0">
                  <c:v>2.8911244665098859</c:v>
                </c:pt>
                <c:pt idx="1">
                  <c:v>3.1565656565656566</c:v>
                </c:pt>
                <c:pt idx="2">
                  <c:v>3.5690973243163775</c:v>
                </c:pt>
                <c:pt idx="3">
                  <c:v>2.8968352853227013</c:v>
                </c:pt>
              </c:numCache>
            </c:numRef>
          </c:val>
        </c:ser>
        <c:dLbls>
          <c:showLegendKey val="0"/>
          <c:showVal val="0"/>
          <c:showCatName val="0"/>
          <c:showSerName val="0"/>
          <c:showPercent val="0"/>
          <c:showBubbleSize val="0"/>
        </c:dLbls>
        <c:gapWidth val="219"/>
        <c:axId val="159597968"/>
        <c:axId val="159598528"/>
      </c:barChart>
      <c:lineChart>
        <c:grouping val="standard"/>
        <c:varyColors val="0"/>
        <c:ser>
          <c:idx val="0"/>
          <c:order val="0"/>
          <c:tx>
            <c:strRef>
              <c:f>'Keskiarvotaulukko (2)'!$D$73</c:f>
              <c:strCache>
                <c:ptCount val="1"/>
                <c:pt idx="0">
                  <c:v>Vastaajien lukumäärä</c:v>
                </c:pt>
              </c:strCache>
            </c:strRef>
          </c:tx>
          <c:spPr>
            <a:ln w="28575" cap="rnd">
              <a:solidFill>
                <a:schemeClr val="accent1"/>
              </a:solidFill>
              <a:round/>
            </a:ln>
            <a:effectLst/>
          </c:spPr>
          <c:marker>
            <c:symbol val="none"/>
          </c:marker>
          <c:cat>
            <c:multiLvlStrRef>
              <c:f>'Keskiarvotaulukko (2)'!$C$74:$C$81</c:f>
              <c:multiLvlStrCache>
                <c:ptCount val="4"/>
                <c:lvl>
                  <c:pt idx="0">
                    <c:v>Huoltajat</c:v>
                  </c:pt>
                  <c:pt idx="1">
                    <c:v>Henkilökunta</c:v>
                  </c:pt>
                  <c:pt idx="2">
                    <c:v>Oppilaat 1-4</c:v>
                  </c:pt>
                  <c:pt idx="3">
                    <c:v>Oppilaat 5-9</c:v>
                  </c:pt>
                </c:lvl>
                <c:lvl>
                  <c:pt idx="0">
                    <c:v>KODIN JA KOULUN YHTEISTYÖ TUKEE LAPSENI KASVUA JA OPPIMISTA.</c:v>
                  </c:pt>
                  <c:pt idx="1">
                    <c:v>KODIN JA KOULUN YHTEISTYÖ TUKEE OPPILAAN KASVUA JA OPPIMISTA.</c:v>
                  </c:pt>
                  <c:pt idx="2">
                    <c:v>KODIN JA KOULUN YHTEISTYÖ TUKEE KASVUANI JA OPPIMISTANI.</c:v>
                  </c:pt>
                </c:lvl>
              </c:multiLvlStrCache>
            </c:multiLvlStrRef>
          </c:cat>
          <c:val>
            <c:numRef>
              <c:f>'Keskiarvotaulukko (2)'!$D$74:$D$81</c:f>
              <c:numCache>
                <c:formatCode>#,##0</c:formatCode>
                <c:ptCount val="4"/>
                <c:pt idx="0">
                  <c:v>2529</c:v>
                </c:pt>
                <c:pt idx="1">
                  <c:v>905</c:v>
                </c:pt>
                <c:pt idx="2">
                  <c:v>4110</c:v>
                </c:pt>
                <c:pt idx="3">
                  <c:v>5003</c:v>
                </c:pt>
              </c:numCache>
            </c:numRef>
          </c:val>
          <c:smooth val="0"/>
        </c:ser>
        <c:dLbls>
          <c:showLegendKey val="0"/>
          <c:showVal val="0"/>
          <c:showCatName val="0"/>
          <c:showSerName val="0"/>
          <c:showPercent val="0"/>
          <c:showBubbleSize val="0"/>
        </c:dLbls>
        <c:marker val="1"/>
        <c:smooth val="0"/>
        <c:axId val="159599648"/>
        <c:axId val="159599088"/>
      </c:lineChart>
      <c:catAx>
        <c:axId val="15959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598528"/>
        <c:crosses val="autoZero"/>
        <c:auto val="1"/>
        <c:lblAlgn val="ctr"/>
        <c:lblOffset val="100"/>
        <c:noMultiLvlLbl val="0"/>
      </c:catAx>
      <c:valAx>
        <c:axId val="15959852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597968"/>
        <c:crosses val="autoZero"/>
        <c:crossBetween val="between"/>
      </c:valAx>
      <c:valAx>
        <c:axId val="1595990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599648"/>
        <c:crosses val="max"/>
        <c:crossBetween val="between"/>
      </c:valAx>
      <c:catAx>
        <c:axId val="159599648"/>
        <c:scaling>
          <c:orientation val="minMax"/>
        </c:scaling>
        <c:delete val="1"/>
        <c:axPos val="b"/>
        <c:numFmt formatCode="General" sourceLinked="1"/>
        <c:majorTickMark val="out"/>
        <c:minorTickMark val="none"/>
        <c:tickLblPos val="nextTo"/>
        <c:crossAx val="1595990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[Laatukyselyn_graafit.xlsx]Keskiarvotaulukko (2)!Pivot-taulukko8</c:name>
    <c:fmtId val="76"/>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200" b="1" dirty="0"/>
              <a:t>Harrastetoiminta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w="28575" cap="rnd">
            <a:solidFill>
              <a:schemeClr val="accent1"/>
            </a:solidFill>
            <a:round/>
          </a:ln>
          <a:effectLst/>
        </c:spPr>
        <c:marker>
          <c:symbol val="none"/>
        </c:marker>
      </c:pivotFmt>
    </c:pivotFmts>
    <c:plotArea>
      <c:layout/>
      <c:barChart>
        <c:barDir val="col"/>
        <c:grouping val="clustered"/>
        <c:varyColors val="0"/>
        <c:ser>
          <c:idx val="1"/>
          <c:order val="1"/>
          <c:tx>
            <c:strRef>
              <c:f>'Keskiarvotaulukko (2)'!$E$83</c:f>
              <c:strCache>
                <c:ptCount val="1"/>
                <c:pt idx="0">
                  <c:v>Kaikkien koulujen keskiarvo</c:v>
                </c:pt>
              </c:strCache>
            </c:strRef>
          </c:tx>
          <c:spPr>
            <a:solidFill>
              <a:schemeClr val="accent2"/>
            </a:solidFill>
            <a:ln>
              <a:noFill/>
            </a:ln>
            <a:effectLst/>
          </c:spPr>
          <c:invertIfNegative val="0"/>
          <c:cat>
            <c:multiLvlStrRef>
              <c:f>'Keskiarvotaulukko (2)'!$C$84:$C$90</c:f>
              <c:multiLvlStrCache>
                <c:ptCount val="4"/>
                <c:lvl>
                  <c:pt idx="0">
                    <c:v>Huoltajat</c:v>
                  </c:pt>
                  <c:pt idx="1">
                    <c:v>Henkilökunta</c:v>
                  </c:pt>
                  <c:pt idx="2">
                    <c:v>Oppilaat 1-4</c:v>
                  </c:pt>
                  <c:pt idx="3">
                    <c:v>Oppilaat 5-9</c:v>
                  </c:pt>
                </c:lvl>
                <c:lvl>
                  <c:pt idx="0">
                    <c:v>LAPSENI KOULUN HARRASTETOIMINTA TUKEE OPPILAAN MONIPUOLISTA KASVUA JA KEHITYSTÄ.</c:v>
                  </c:pt>
                  <c:pt idx="1">
                    <c:v>KOULUMME HARRASTETOIMINTA TUKEE OPPILAAN MONIPUOLISTA KASVUA JA KEHITYSTÄ.</c:v>
                  </c:pt>
                </c:lvl>
              </c:multiLvlStrCache>
            </c:multiLvlStrRef>
          </c:cat>
          <c:val>
            <c:numRef>
              <c:f>'Keskiarvotaulukko (2)'!$E$84:$E$90</c:f>
              <c:numCache>
                <c:formatCode>#,##0.00</c:formatCode>
                <c:ptCount val="4"/>
                <c:pt idx="0">
                  <c:v>2.4847841472045293</c:v>
                </c:pt>
                <c:pt idx="1">
                  <c:v>2.8281566509115463</c:v>
                </c:pt>
                <c:pt idx="2">
                  <c:v>2.7493416561006536</c:v>
                </c:pt>
                <c:pt idx="3">
                  <c:v>2.1875657795820178</c:v>
                </c:pt>
              </c:numCache>
            </c:numRef>
          </c:val>
        </c:ser>
        <c:dLbls>
          <c:showLegendKey val="0"/>
          <c:showVal val="0"/>
          <c:showCatName val="0"/>
          <c:showSerName val="0"/>
          <c:showPercent val="0"/>
          <c:showBubbleSize val="0"/>
        </c:dLbls>
        <c:gapWidth val="219"/>
        <c:axId val="159602448"/>
        <c:axId val="159603008"/>
      </c:barChart>
      <c:lineChart>
        <c:grouping val="standard"/>
        <c:varyColors val="0"/>
        <c:ser>
          <c:idx val="0"/>
          <c:order val="0"/>
          <c:tx>
            <c:strRef>
              <c:f>'Keskiarvotaulukko (2)'!$D$83</c:f>
              <c:strCache>
                <c:ptCount val="1"/>
                <c:pt idx="0">
                  <c:v>Vastaajien lukumäärä</c:v>
                </c:pt>
              </c:strCache>
            </c:strRef>
          </c:tx>
          <c:spPr>
            <a:ln w="28575" cap="rnd">
              <a:solidFill>
                <a:schemeClr val="accent1"/>
              </a:solidFill>
              <a:round/>
            </a:ln>
            <a:effectLst/>
          </c:spPr>
          <c:marker>
            <c:symbol val="none"/>
          </c:marker>
          <c:cat>
            <c:multiLvlStrRef>
              <c:f>'Keskiarvotaulukko (2)'!$C$84:$C$90</c:f>
              <c:multiLvlStrCache>
                <c:ptCount val="4"/>
                <c:lvl>
                  <c:pt idx="0">
                    <c:v>Huoltajat</c:v>
                  </c:pt>
                  <c:pt idx="1">
                    <c:v>Henkilökunta</c:v>
                  </c:pt>
                  <c:pt idx="2">
                    <c:v>Oppilaat 1-4</c:v>
                  </c:pt>
                  <c:pt idx="3">
                    <c:v>Oppilaat 5-9</c:v>
                  </c:pt>
                </c:lvl>
                <c:lvl>
                  <c:pt idx="0">
                    <c:v>LAPSENI KOULUN HARRASTETOIMINTA TUKEE OPPILAAN MONIPUOLISTA KASVUA JA KEHITYSTÄ.</c:v>
                  </c:pt>
                  <c:pt idx="1">
                    <c:v>KOULUMME HARRASTETOIMINTA TUKEE OPPILAAN MONIPUOLISTA KASVUA JA KEHITYSTÄ.</c:v>
                  </c:pt>
                </c:lvl>
              </c:multiLvlStrCache>
            </c:multiLvlStrRef>
          </c:cat>
          <c:val>
            <c:numRef>
              <c:f>'Keskiarvotaulukko (2)'!$D$84:$D$90</c:f>
              <c:numCache>
                <c:formatCode>#,##0</c:formatCode>
                <c:ptCount val="4"/>
                <c:pt idx="0">
                  <c:v>2528</c:v>
                </c:pt>
                <c:pt idx="1">
                  <c:v>905</c:v>
                </c:pt>
                <c:pt idx="2">
                  <c:v>4153</c:v>
                </c:pt>
                <c:pt idx="3">
                  <c:v>5026</c:v>
                </c:pt>
              </c:numCache>
            </c:numRef>
          </c:val>
          <c:smooth val="0"/>
        </c:ser>
        <c:dLbls>
          <c:showLegendKey val="0"/>
          <c:showVal val="0"/>
          <c:showCatName val="0"/>
          <c:showSerName val="0"/>
          <c:showPercent val="0"/>
          <c:showBubbleSize val="0"/>
        </c:dLbls>
        <c:marker val="1"/>
        <c:smooth val="0"/>
        <c:axId val="159798064"/>
        <c:axId val="159603568"/>
      </c:lineChart>
      <c:catAx>
        <c:axId val="1596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603008"/>
        <c:crosses val="autoZero"/>
        <c:auto val="1"/>
        <c:lblAlgn val="ctr"/>
        <c:lblOffset val="100"/>
        <c:noMultiLvlLbl val="0"/>
      </c:catAx>
      <c:valAx>
        <c:axId val="15960300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602448"/>
        <c:crosses val="autoZero"/>
        <c:crossBetween val="between"/>
      </c:valAx>
      <c:valAx>
        <c:axId val="1596035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9798064"/>
        <c:crosses val="max"/>
        <c:crossBetween val="between"/>
      </c:valAx>
      <c:catAx>
        <c:axId val="159798064"/>
        <c:scaling>
          <c:orientation val="minMax"/>
        </c:scaling>
        <c:delete val="1"/>
        <c:axPos val="b"/>
        <c:numFmt formatCode="General" sourceLinked="1"/>
        <c:majorTickMark val="out"/>
        <c:minorTickMark val="none"/>
        <c:tickLblPos val="nextTo"/>
        <c:crossAx val="159603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0.34265</cdr:x>
      <cdr:y>0.10621</cdr:y>
    </cdr:from>
    <cdr:to>
      <cdr:x>0.366</cdr:x>
      <cdr:y>0.16279</cdr:y>
    </cdr:to>
    <cdr:sp macro="" textlink="">
      <cdr:nvSpPr>
        <cdr:cNvPr id="2" name="Tekstiruutu 1"/>
        <cdr:cNvSpPr txBox="1"/>
      </cdr:nvSpPr>
      <cdr:spPr>
        <a:xfrm xmlns:a="http://schemas.openxmlformats.org/drawingml/2006/main">
          <a:off x="3023399" y="507706"/>
          <a:ext cx="206062"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fi-FI"/>
          </a:p>
        </p:txBody>
      </p:sp>
      <p:sp>
        <p:nvSpPr>
          <p:cNvPr id="3" name="Date Placeholder 2"/>
          <p:cNvSpPr>
            <a:spLocks noGrp="1"/>
          </p:cNvSpPr>
          <p:nvPr>
            <p:ph type="dt" sz="quarter" idx="1"/>
          </p:nvPr>
        </p:nvSpPr>
        <p:spPr>
          <a:xfrm>
            <a:off x="3809079" y="0"/>
            <a:ext cx="2914015" cy="488712"/>
          </a:xfrm>
          <a:prstGeom prst="rect">
            <a:avLst/>
          </a:prstGeom>
        </p:spPr>
        <p:txBody>
          <a:bodyPr vert="horz" lIns="91861" tIns="45930" rIns="91861" bIns="45930" rtlCol="0"/>
          <a:lstStyle>
            <a:lvl1pPr algn="r">
              <a:defRPr sz="1200"/>
            </a:lvl1pPr>
          </a:lstStyle>
          <a:p>
            <a:fld id="{7F21B35D-A554-1C46-A8D1-9D72DD41DD25}" type="datetimeFigureOut">
              <a:rPr lang="en-US" smtClean="0"/>
              <a:t>3/24/2017</a:t>
            </a:fld>
            <a:endParaRPr lang="fi-FI"/>
          </a:p>
        </p:txBody>
      </p:sp>
      <p:sp>
        <p:nvSpPr>
          <p:cNvPr id="4" name="Footer Placeholder 3"/>
          <p:cNvSpPr>
            <a:spLocks noGrp="1"/>
          </p:cNvSpPr>
          <p:nvPr>
            <p:ph type="ftr" sz="quarter" idx="2"/>
          </p:nvPr>
        </p:nvSpPr>
        <p:spPr>
          <a:xfrm>
            <a:off x="0" y="9283829"/>
            <a:ext cx="2914015" cy="488712"/>
          </a:xfrm>
          <a:prstGeom prst="rect">
            <a:avLst/>
          </a:prstGeom>
        </p:spPr>
        <p:txBody>
          <a:bodyPr vert="horz" lIns="91861" tIns="45930" rIns="91861" bIns="45930" rtlCol="0" anchor="b"/>
          <a:lstStyle>
            <a:lvl1pPr algn="l">
              <a:defRPr sz="1200"/>
            </a:lvl1pPr>
          </a:lstStyle>
          <a:p>
            <a:endParaRPr lang="fi-FI"/>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1861" tIns="45930" rIns="91861" bIns="4593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fi-FI"/>
          </a:p>
        </p:txBody>
      </p:sp>
      <p:sp>
        <p:nvSpPr>
          <p:cNvPr id="3" name="Päivämäärän paikkamerkki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C6FC1FEF-9929-489E-A9C2-C763F89843AA}" type="datetimeFigureOut">
              <a:rPr lang="fi-FI" smtClean="0"/>
              <a:t>24.3.2017</a:t>
            </a:fld>
            <a:endParaRPr lang="fi-FI"/>
          </a:p>
        </p:txBody>
      </p:sp>
      <p:sp>
        <p:nvSpPr>
          <p:cNvPr id="4" name="Dian kuvan paikkamerkki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fi-FI"/>
          </a:p>
        </p:txBody>
      </p:sp>
      <p:sp>
        <p:nvSpPr>
          <p:cNvPr id="5" name="Huomautusten paikkamerkki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fi-FI"/>
          </a:p>
        </p:txBody>
      </p:sp>
      <p:sp>
        <p:nvSpPr>
          <p:cNvPr id="7" name="Dian numeron paikkamerkki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7B99AF04-7E67-46AB-BA88-8CDB214FB60E}" type="slidenum">
              <a:rPr lang="fi-FI" smtClean="0"/>
              <a:t>‹#›</a:t>
            </a:fld>
            <a:endParaRPr lang="fi-FI"/>
          </a:p>
        </p:txBody>
      </p:sp>
    </p:spTree>
    <p:extLst>
      <p:ext uri="{BB962C8B-B14F-4D97-AF65-F5344CB8AC3E}">
        <p14:creationId xmlns:p14="http://schemas.microsoft.com/office/powerpoint/2010/main" val="17150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B99AF04-7E67-46AB-BA88-8CDB214FB60E}" type="slidenum">
              <a:rPr lang="fi-FI" smtClean="0"/>
              <a:t>7</a:t>
            </a:fld>
            <a:endParaRPr lang="fi-FI"/>
          </a:p>
        </p:txBody>
      </p:sp>
    </p:spTree>
    <p:extLst>
      <p:ext uri="{BB962C8B-B14F-4D97-AF65-F5344CB8AC3E}">
        <p14:creationId xmlns:p14="http://schemas.microsoft.com/office/powerpoint/2010/main" val="529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Tree>
    <p:extLst>
      <p:ext uri="{BB962C8B-B14F-4D97-AF65-F5344CB8AC3E}">
        <p14:creationId xmlns:p14="http://schemas.microsoft.com/office/powerpoint/2010/main" val="2689678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4767263"/>
            <a:ext cx="2057400" cy="273844"/>
          </a:xfrm>
          <a:prstGeom prst="rect">
            <a:avLst/>
          </a:prstGeom>
        </p:spPr>
        <p:txBody>
          <a:bodyPr/>
          <a:lstStyle/>
          <a:p>
            <a:fld id="{E37BA514-23FC-4FB6-A1E1-C6AEFEE00DF5}" type="datetimeFigureOut">
              <a:rPr lang="fi-FI" smtClean="0"/>
              <a:t>24.3.2017</a:t>
            </a:fld>
            <a:endParaRPr lang="fi-FI"/>
          </a:p>
        </p:txBody>
      </p:sp>
      <p:sp>
        <p:nvSpPr>
          <p:cNvPr id="3" name="Alatunnisteen paikkamerkki 2"/>
          <p:cNvSpPr>
            <a:spLocks noGrp="1"/>
          </p:cNvSpPr>
          <p:nvPr>
            <p:ph type="ftr" sz="quarter" idx="11"/>
          </p:nvPr>
        </p:nvSpPr>
        <p:spPr>
          <a:xfrm>
            <a:off x="3028950" y="4767263"/>
            <a:ext cx="3086100" cy="273844"/>
          </a:xfrm>
          <a:prstGeom prst="rect">
            <a:avLst/>
          </a:prstGeom>
        </p:spPr>
        <p:txBody>
          <a:bodyPr/>
          <a:lstStyle/>
          <a:p>
            <a:endParaRPr lang="fi-FI"/>
          </a:p>
        </p:txBody>
      </p:sp>
      <p:sp>
        <p:nvSpPr>
          <p:cNvPr id="4" name="Dian numeron paikkamerkki 3"/>
          <p:cNvSpPr>
            <a:spLocks noGrp="1"/>
          </p:cNvSpPr>
          <p:nvPr>
            <p:ph type="sldNum" sz="quarter" idx="12"/>
          </p:nvPr>
        </p:nvSpPr>
        <p:spPr>
          <a:xfrm>
            <a:off x="6457950" y="4767263"/>
            <a:ext cx="2057400" cy="273844"/>
          </a:xfrm>
          <a:prstGeom prst="rect">
            <a:avLst/>
          </a:prstGeom>
        </p:spPr>
        <p:txBody>
          <a:bodyPr/>
          <a:lstStyle/>
          <a:p>
            <a:fld id="{F5003459-C209-4560-B440-49D73EEA4A9E}" type="slidenum">
              <a:rPr lang="fi-FI" smtClean="0"/>
              <a:t>‹#›</a:t>
            </a:fld>
            <a:endParaRPr lang="fi-FI"/>
          </a:p>
        </p:txBody>
      </p:sp>
    </p:spTree>
    <p:extLst>
      <p:ext uri="{BB962C8B-B14F-4D97-AF65-F5344CB8AC3E}">
        <p14:creationId xmlns:p14="http://schemas.microsoft.com/office/powerpoint/2010/main" val="16954141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Tree>
    <p:extLst>
      <p:ext uri="{BB962C8B-B14F-4D97-AF65-F5344CB8AC3E}">
        <p14:creationId xmlns:p14="http://schemas.microsoft.com/office/powerpoint/2010/main" val="1566299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621159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4767263"/>
            <a:ext cx="2057400" cy="273844"/>
          </a:xfrm>
          <a:prstGeom prst="rect">
            <a:avLst/>
          </a:prstGeom>
        </p:spPr>
        <p:txBody>
          <a:bodyPr/>
          <a:lstStyle/>
          <a:p>
            <a:fld id="{E37BA514-23FC-4FB6-A1E1-C6AEFEE00DF5}" type="datetimeFigureOut">
              <a:rPr lang="fi-FI" smtClean="0"/>
              <a:t>24.3.2017</a:t>
            </a:fld>
            <a:endParaRPr lang="fi-FI"/>
          </a:p>
        </p:txBody>
      </p:sp>
      <p:sp>
        <p:nvSpPr>
          <p:cNvPr id="3" name="Alatunnisteen paikkamerkki 2"/>
          <p:cNvSpPr>
            <a:spLocks noGrp="1"/>
          </p:cNvSpPr>
          <p:nvPr>
            <p:ph type="ftr" sz="quarter" idx="11"/>
          </p:nvPr>
        </p:nvSpPr>
        <p:spPr>
          <a:xfrm>
            <a:off x="3028950" y="4767263"/>
            <a:ext cx="3086100" cy="273844"/>
          </a:xfrm>
          <a:prstGeom prst="rect">
            <a:avLst/>
          </a:prstGeom>
        </p:spPr>
        <p:txBody>
          <a:bodyPr/>
          <a:lstStyle/>
          <a:p>
            <a:endParaRPr lang="fi-FI"/>
          </a:p>
        </p:txBody>
      </p:sp>
      <p:sp>
        <p:nvSpPr>
          <p:cNvPr id="4" name="Dian numeron paikkamerkki 3"/>
          <p:cNvSpPr>
            <a:spLocks noGrp="1"/>
          </p:cNvSpPr>
          <p:nvPr>
            <p:ph type="sldNum" sz="quarter" idx="12"/>
          </p:nvPr>
        </p:nvSpPr>
        <p:spPr>
          <a:xfrm>
            <a:off x="6457950" y="4767263"/>
            <a:ext cx="2057400" cy="273844"/>
          </a:xfrm>
          <a:prstGeom prst="rect">
            <a:avLst/>
          </a:prstGeom>
        </p:spPr>
        <p:txBody>
          <a:bodyPr/>
          <a:lstStyle/>
          <a:p>
            <a:fld id="{F5003459-C209-4560-B440-49D73EEA4A9E}" type="slidenum">
              <a:rPr lang="fi-FI" smtClean="0"/>
              <a:t>‹#›</a:t>
            </a:fld>
            <a:endParaRPr lang="fi-FI"/>
          </a:p>
        </p:txBody>
      </p:sp>
    </p:spTree>
    <p:extLst>
      <p:ext uri="{BB962C8B-B14F-4D97-AF65-F5344CB8AC3E}">
        <p14:creationId xmlns:p14="http://schemas.microsoft.com/office/powerpoint/2010/main" val="3220811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9526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628650" y="4767263"/>
            <a:ext cx="2057400" cy="273844"/>
          </a:xfrm>
          <a:prstGeom prst="rect">
            <a:avLst/>
          </a:prstGeom>
        </p:spPr>
        <p:txBody>
          <a:bodyPr/>
          <a:lstStyle/>
          <a:p>
            <a:fld id="{2F0687C6-651D-4342-BEBA-7468F0CE9F68}" type="datetimeFigureOut">
              <a:rPr lang="fi-FI" smtClean="0"/>
              <a:t>24.3.2017</a:t>
            </a:fld>
            <a:endParaRPr lang="fi-FI"/>
          </a:p>
        </p:txBody>
      </p:sp>
      <p:sp>
        <p:nvSpPr>
          <p:cNvPr id="5" name="Alatunnisteen paikkamerkki 4"/>
          <p:cNvSpPr>
            <a:spLocks noGrp="1"/>
          </p:cNvSpPr>
          <p:nvPr>
            <p:ph type="ftr" sz="quarter" idx="11"/>
          </p:nvPr>
        </p:nvSpPr>
        <p:spPr>
          <a:xfrm>
            <a:off x="3028950" y="4767263"/>
            <a:ext cx="3086100" cy="273844"/>
          </a:xfrm>
          <a:prstGeom prst="rect">
            <a:avLst/>
          </a:prstGeom>
        </p:spPr>
        <p:txBody>
          <a:bodyPr/>
          <a:lstStyle/>
          <a:p>
            <a:endParaRPr lang="fi-FI"/>
          </a:p>
        </p:txBody>
      </p:sp>
      <p:sp>
        <p:nvSpPr>
          <p:cNvPr id="6" name="Dian numeron paikkamerkki 5"/>
          <p:cNvSpPr>
            <a:spLocks noGrp="1"/>
          </p:cNvSpPr>
          <p:nvPr>
            <p:ph type="sldNum" sz="quarter" idx="12"/>
          </p:nvPr>
        </p:nvSpPr>
        <p:spPr>
          <a:xfrm>
            <a:off x="6457950" y="4767263"/>
            <a:ext cx="2057400" cy="273844"/>
          </a:xfrm>
          <a:prstGeom prst="rect">
            <a:avLst/>
          </a:prstGeom>
        </p:spPr>
        <p:txBody>
          <a:bodyPr/>
          <a:lstStyle/>
          <a:p>
            <a:fld id="{1285D3A0-F1CD-41CE-9ECD-7999AF4AB1EB}" type="slidenum">
              <a:rPr lang="fi-FI" smtClean="0"/>
              <a:t>‹#›</a:t>
            </a:fld>
            <a:endParaRPr lang="fi-FI"/>
          </a:p>
        </p:txBody>
      </p:sp>
    </p:spTree>
    <p:extLst>
      <p:ext uri="{BB962C8B-B14F-4D97-AF65-F5344CB8AC3E}">
        <p14:creationId xmlns:p14="http://schemas.microsoft.com/office/powerpoint/2010/main" val="122005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 id="2147483693" r:id="rId3"/>
    <p:sldLayoutId id="2147483696" r:id="rId4"/>
    <p:sldLayoutId id="2147483698" r:id="rId5"/>
    <p:sldLayoutId id="2147483699" r:id="rId6"/>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 id="2147483692" r:id="rId8"/>
    <p:sldLayoutId id="2147483700" r:id="rId9"/>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van paikkamerkki 3"/>
          <p:cNvSpPr>
            <a:spLocks noGrp="1"/>
          </p:cNvSpPr>
          <p:nvPr>
            <p:ph type="pic" sz="quarter" idx="10"/>
          </p:nvPr>
        </p:nvSpPr>
        <p:spPr/>
      </p:sp>
      <p:sp>
        <p:nvSpPr>
          <p:cNvPr id="3" name="Title 2"/>
          <p:cNvSpPr>
            <a:spLocks noGrp="1"/>
          </p:cNvSpPr>
          <p:nvPr>
            <p:ph type="title"/>
          </p:nvPr>
        </p:nvSpPr>
        <p:spPr/>
        <p:txBody>
          <a:bodyPr/>
          <a:lstStyle/>
          <a:p>
            <a:pPr algn="ctr"/>
            <a:r>
              <a:rPr lang="fi-FI" sz="3600" dirty="0" smtClean="0"/>
              <a:t>Perusopetuksen laatukysely 2017 </a:t>
            </a:r>
            <a:r>
              <a:rPr lang="fi-FI" sz="3200" dirty="0"/>
              <a:t/>
            </a:r>
            <a:br>
              <a:rPr lang="fi-FI" sz="3200" dirty="0"/>
            </a:br>
            <a:r>
              <a:rPr lang="fi-FI" sz="2800" dirty="0" smtClean="0"/>
              <a:t/>
            </a:r>
            <a:br>
              <a:rPr lang="fi-FI" sz="2800" dirty="0" smtClean="0"/>
            </a:br>
            <a:endParaRPr lang="fi-FI" sz="2800"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p:cNvGraphicFramePr>
            <a:graphicFrameLocks/>
          </p:cNvGraphicFramePr>
          <p:nvPr>
            <p:extLst>
              <p:ext uri="{D42A27DB-BD31-4B8C-83A1-F6EECF244321}">
                <p14:modId xmlns:p14="http://schemas.microsoft.com/office/powerpoint/2010/main" val="3445211365"/>
              </p:ext>
            </p:extLst>
          </p:nvPr>
        </p:nvGraphicFramePr>
        <p:xfrm>
          <a:off x="303376" y="114834"/>
          <a:ext cx="8276602" cy="446571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uora yhdysviiva 6"/>
          <p:cNvCxnSpPr/>
          <p:nvPr/>
        </p:nvCxnSpPr>
        <p:spPr>
          <a:xfrm flipV="1">
            <a:off x="2221905" y="1681034"/>
            <a:ext cx="5337844" cy="170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917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p:cNvGraphicFramePr>
            <a:graphicFrameLocks/>
          </p:cNvGraphicFramePr>
          <p:nvPr>
            <p:extLst>
              <p:ext uri="{D42A27DB-BD31-4B8C-83A1-F6EECF244321}">
                <p14:modId xmlns:p14="http://schemas.microsoft.com/office/powerpoint/2010/main" val="357269893"/>
              </p:ext>
            </p:extLst>
          </p:nvPr>
        </p:nvGraphicFramePr>
        <p:xfrm>
          <a:off x="679390" y="201799"/>
          <a:ext cx="8028000" cy="433249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2632108" y="1587028"/>
            <a:ext cx="510839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2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p:cNvGraphicFramePr>
            <a:graphicFrameLocks/>
          </p:cNvGraphicFramePr>
          <p:nvPr>
            <p:extLst>
              <p:ext uri="{D42A27DB-BD31-4B8C-83A1-F6EECF244321}">
                <p14:modId xmlns:p14="http://schemas.microsoft.com/office/powerpoint/2010/main" val="4023114825"/>
              </p:ext>
            </p:extLst>
          </p:nvPr>
        </p:nvGraphicFramePr>
        <p:xfrm>
          <a:off x="548640" y="231175"/>
          <a:ext cx="8235250" cy="471919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flipV="1">
            <a:off x="2530548" y="1826118"/>
            <a:ext cx="5523268" cy="15759"/>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4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a:graphicFrameLocks/>
          </p:cNvGraphicFramePr>
          <p:nvPr>
            <p:extLst>
              <p:ext uri="{D42A27DB-BD31-4B8C-83A1-F6EECF244321}">
                <p14:modId xmlns:p14="http://schemas.microsoft.com/office/powerpoint/2010/main" val="2908462836"/>
              </p:ext>
            </p:extLst>
          </p:nvPr>
        </p:nvGraphicFramePr>
        <p:xfrm>
          <a:off x="286284" y="227023"/>
          <a:ext cx="8028000" cy="429872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uora yhdysviiva 2"/>
          <p:cNvCxnSpPr/>
          <p:nvPr/>
        </p:nvCxnSpPr>
        <p:spPr>
          <a:xfrm>
            <a:off x="2256089" y="1587031"/>
            <a:ext cx="525049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92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03255" y="170268"/>
            <a:ext cx="7447729" cy="699989"/>
          </a:xfrm>
        </p:spPr>
        <p:txBody>
          <a:bodyPr/>
          <a:lstStyle/>
          <a:p>
            <a:r>
              <a:rPr lang="fi-FI" sz="2400" dirty="0" smtClean="0"/>
              <a:t>TOP5 Henkilökunta, kaikki väittämät, skaala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3478674582"/>
              </p:ext>
            </p:extLst>
          </p:nvPr>
        </p:nvGraphicFramePr>
        <p:xfrm>
          <a:off x="542333" y="1078360"/>
          <a:ext cx="7652969" cy="2633760"/>
        </p:xfrm>
        <a:graphic>
          <a:graphicData uri="http://schemas.openxmlformats.org/drawingml/2006/table">
            <a:tbl>
              <a:tblPr firstRow="1" bandRow="1">
                <a:tableStyleId>{B301B821-A1FF-4177-AEE7-76D212191A09}</a:tableStyleId>
              </a:tblPr>
              <a:tblGrid>
                <a:gridCol w="3890632"/>
                <a:gridCol w="3762337"/>
              </a:tblGrid>
              <a:tr h="342027">
                <a:tc>
                  <a:txBody>
                    <a:bodyPr/>
                    <a:lstStyle/>
                    <a:p>
                      <a:pPr marL="0" indent="0" algn="ctr"/>
                      <a:r>
                        <a:rPr lang="fi-FI" dirty="0" smtClean="0"/>
                        <a:t>Plussat</a:t>
                      </a:r>
                      <a:r>
                        <a:rPr lang="fi-FI" baseline="0" dirty="0" smtClean="0"/>
                        <a:t> (ka)</a:t>
                      </a:r>
                      <a:endParaRPr lang="fi-FI" dirty="0"/>
                    </a:p>
                  </a:txBody>
                  <a:tcPr/>
                </a:tc>
                <a:tc>
                  <a:txBody>
                    <a:bodyPr/>
                    <a:lstStyle/>
                    <a:p>
                      <a:pPr algn="ctr"/>
                      <a:r>
                        <a:rPr lang="fi-FI" dirty="0" smtClean="0"/>
                        <a:t>Miinukset</a:t>
                      </a:r>
                      <a:r>
                        <a:rPr lang="fi-FI" baseline="0" dirty="0" smtClean="0"/>
                        <a:t> (ka</a:t>
                      </a:r>
                      <a:r>
                        <a:rPr lang="fi-FI" dirty="0" smtClean="0"/>
                        <a:t>)</a:t>
                      </a:r>
                      <a:endParaRPr lang="fi-FI" dirty="0"/>
                    </a:p>
                  </a:txBody>
                  <a:tcPr/>
                </a:tc>
              </a:tr>
              <a:tr h="2268000">
                <a:tc>
                  <a:txBody>
                    <a:bodyPr/>
                    <a:lstStyle/>
                    <a:p>
                      <a:pPr marL="628650" lvl="1" indent="-171450">
                        <a:buFont typeface="Arial" panose="020B0604020202020204" pitchFamily="34" charset="0"/>
                        <a:buChar char="•"/>
                      </a:pPr>
                      <a:r>
                        <a:rPr lang="fi-FI" sz="1200" dirty="0" smtClean="0"/>
                        <a:t>Ymmärrän </a:t>
                      </a:r>
                      <a:r>
                        <a:rPr lang="fi-FI" sz="1200" dirty="0" err="1" smtClean="0"/>
                        <a:t>opsin</a:t>
                      </a:r>
                      <a:r>
                        <a:rPr lang="fi-FI" sz="1200" dirty="0" smtClean="0"/>
                        <a:t> merkityksen työssäni. 3,63</a:t>
                      </a:r>
                    </a:p>
                    <a:p>
                      <a:pPr marL="628650" lvl="1" indent="-171450">
                        <a:buFont typeface="Arial" panose="020B0604020202020204" pitchFamily="34" charset="0"/>
                        <a:buChar char="•"/>
                      </a:pPr>
                      <a:r>
                        <a:rPr lang="fi-FI" sz="1200" dirty="0" smtClean="0"/>
                        <a:t>Ymmärrän lukuvuosisuunnitelman merkityksen työssäni. 3,60</a:t>
                      </a:r>
                    </a:p>
                    <a:p>
                      <a:pPr marL="628650" lvl="1" indent="-171450">
                        <a:buFont typeface="Arial" panose="020B0604020202020204" pitchFamily="34" charset="0"/>
                        <a:buChar char="•"/>
                      </a:pPr>
                      <a:r>
                        <a:rPr lang="fi-FI" sz="1200" dirty="0" smtClean="0"/>
                        <a:t>Koulumme oppilaskunnan hallitus toimii aktiivisesti. 3,54</a:t>
                      </a:r>
                    </a:p>
                    <a:p>
                      <a:pPr marL="628650" lvl="1" indent="-171450">
                        <a:buFont typeface="Arial" panose="020B0604020202020204" pitchFamily="34" charset="0"/>
                        <a:buChar char="•"/>
                      </a:pPr>
                      <a:r>
                        <a:rPr lang="fi-FI" sz="1200" dirty="0" smtClean="0"/>
                        <a:t>Koulumme on aloitteellinen ja aktiivinen osapuoli kodin ja koulun yhteistyössä. 3,44</a:t>
                      </a:r>
                    </a:p>
                    <a:p>
                      <a:pPr marL="628650" lvl="1" indent="-171450">
                        <a:buFont typeface="Arial" panose="020B0604020202020204" pitchFamily="34" charset="0"/>
                        <a:buChar char="•"/>
                      </a:pPr>
                      <a:r>
                        <a:rPr lang="fi-FI" sz="1200" dirty="0" smtClean="0"/>
                        <a:t>Koulumme toiminnassa on keskeistä kannustaa oppilasta aktiiviseksi toimijaksi.  3,43</a:t>
                      </a:r>
                    </a:p>
                    <a:p>
                      <a:endParaRPr lang="fi-FI" dirty="0"/>
                    </a:p>
                  </a:txBody>
                  <a:tcPr/>
                </a:tc>
                <a:tc>
                  <a:txBody>
                    <a:bodyPr/>
                    <a:lstStyle/>
                    <a:p>
                      <a:pPr marL="628650" lvl="1" indent="-171450">
                        <a:buFont typeface="Arial" panose="020B0604020202020204" pitchFamily="34" charset="0"/>
                        <a:buChar char="•"/>
                      </a:pPr>
                      <a:r>
                        <a:rPr lang="fi-FI" sz="1200" dirty="0" smtClean="0"/>
                        <a:t>Huoltajat osallistuvat koulun lukuvuosisuunnitelmatyöhön. 2,20</a:t>
                      </a:r>
                    </a:p>
                    <a:p>
                      <a:pPr marL="628650" lvl="1" indent="-171450">
                        <a:buFont typeface="Arial" panose="020B0604020202020204" pitchFamily="34" charset="0"/>
                        <a:buChar char="•"/>
                      </a:pPr>
                      <a:r>
                        <a:rPr lang="fi-FI" sz="1200" dirty="0" smtClean="0"/>
                        <a:t>Huoltajat osallistuvat koulun opetussuunnitelmatyöhön. 2,31</a:t>
                      </a:r>
                    </a:p>
                    <a:p>
                      <a:pPr marL="628650" lvl="1" indent="-171450">
                        <a:buFont typeface="Arial" panose="020B0604020202020204" pitchFamily="34" charset="0"/>
                        <a:buChar char="•"/>
                      </a:pPr>
                      <a:r>
                        <a:rPr lang="fi-FI" sz="1200" dirty="0" smtClean="0"/>
                        <a:t>Huoltajat osallistuvat aktiivisesti koulumme toimintaan. 2,52</a:t>
                      </a:r>
                    </a:p>
                    <a:p>
                      <a:pPr marL="628650" lvl="1" indent="-171450">
                        <a:buFont typeface="Arial" panose="020B0604020202020204" pitchFamily="34" charset="0"/>
                        <a:buChar char="•"/>
                      </a:pPr>
                      <a:r>
                        <a:rPr lang="fi-FI" sz="1200" dirty="0" smtClean="0"/>
                        <a:t>Oppilaat osallistuvat koulun opetussuunnitelmatyöhön. 2,57</a:t>
                      </a:r>
                    </a:p>
                    <a:p>
                      <a:pPr marL="628650" lvl="1" indent="-171450">
                        <a:buFont typeface="Arial" panose="020B0604020202020204" pitchFamily="34" charset="0"/>
                        <a:buChar char="•"/>
                      </a:pPr>
                      <a:r>
                        <a:rPr lang="fi-FI" sz="1200" dirty="0" smtClean="0"/>
                        <a:t>Koulumme ryhmäkoot edistävät oppimista. 2,58</a:t>
                      </a:r>
                    </a:p>
                    <a:p>
                      <a:endParaRPr lang="fi-FI" dirty="0"/>
                    </a:p>
                  </a:txBody>
                  <a:tcPr/>
                </a:tc>
              </a:tr>
            </a:tbl>
          </a:graphicData>
        </a:graphic>
      </p:graphicFrame>
      <p:sp>
        <p:nvSpPr>
          <p:cNvPr id="5" name="Tekstiruutu 4"/>
          <p:cNvSpPr txBox="1"/>
          <p:nvPr/>
        </p:nvSpPr>
        <p:spPr>
          <a:xfrm>
            <a:off x="542333" y="4269066"/>
            <a:ext cx="7652969" cy="646331"/>
          </a:xfrm>
          <a:prstGeom prst="rect">
            <a:avLst/>
          </a:prstGeom>
          <a:solidFill>
            <a:schemeClr val="bg1"/>
          </a:solidFill>
          <a:ln w="38100">
            <a:solidFill>
              <a:schemeClr val="accent1"/>
            </a:solidFill>
          </a:ln>
        </p:spPr>
        <p:txBody>
          <a:bodyPr wrap="square" rtlCol="0">
            <a:spAutoFit/>
          </a:bodyPr>
          <a:lstStyle/>
          <a:p>
            <a:r>
              <a:rPr lang="fi-FI" sz="1200" dirty="0" smtClean="0"/>
              <a:t>Henkilökunta ymmärtää </a:t>
            </a:r>
            <a:r>
              <a:rPr lang="fi-FI" sz="1200" dirty="0" err="1" smtClean="0"/>
              <a:t>opsin</a:t>
            </a:r>
            <a:r>
              <a:rPr lang="fi-FI" sz="1200" dirty="0" smtClean="0"/>
              <a:t> ja lukuvuosisuunnitelman merkityksen työssään. He kokevat koulun aktiiviseksi osallisuuden edistäjäksi. Huoltajilta ja oppilailta toivotaan lisää aktiivisuutta sekä koulun ryhmäkokoja pienemmiksi.</a:t>
            </a:r>
            <a:endParaRPr lang="fi-FI" sz="1200" dirty="0"/>
          </a:p>
        </p:txBody>
      </p:sp>
      <p:sp>
        <p:nvSpPr>
          <p:cNvPr id="7" name="Nuoli oikealle 6"/>
          <p:cNvSpPr/>
          <p:nvPr/>
        </p:nvSpPr>
        <p:spPr>
          <a:xfrm rot="5400000">
            <a:off x="4096612" y="3728805"/>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171074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17109" y="170268"/>
            <a:ext cx="7560000" cy="750438"/>
          </a:xfrm>
        </p:spPr>
        <p:txBody>
          <a:bodyPr/>
          <a:lstStyle/>
          <a:p>
            <a:r>
              <a:rPr lang="fi-FI" sz="2400" dirty="0" smtClean="0"/>
              <a:t>TOP5 Huoltajat, kaikki väittämät, skaala 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1409905825"/>
              </p:ext>
            </p:extLst>
          </p:nvPr>
        </p:nvGraphicFramePr>
        <p:xfrm>
          <a:off x="548640" y="1078360"/>
          <a:ext cx="7598978" cy="2651760"/>
        </p:xfrm>
        <a:graphic>
          <a:graphicData uri="http://schemas.openxmlformats.org/drawingml/2006/table">
            <a:tbl>
              <a:tblPr firstRow="1" bandRow="1">
                <a:tableStyleId>{B301B821-A1FF-4177-AEE7-76D212191A09}</a:tableStyleId>
              </a:tblPr>
              <a:tblGrid>
                <a:gridCol w="3882478"/>
                <a:gridCol w="3716500"/>
              </a:tblGrid>
              <a:tr h="356668">
                <a:tc>
                  <a:txBody>
                    <a:bodyPr/>
                    <a:lstStyle/>
                    <a:p>
                      <a:pPr algn="ctr"/>
                      <a:r>
                        <a:rPr lang="fi-FI" dirty="0" smtClean="0"/>
                        <a:t>Plussat (ka)</a:t>
                      </a:r>
                      <a:endParaRPr lang="fi-FI" dirty="0"/>
                    </a:p>
                  </a:txBody>
                  <a:tcPr/>
                </a:tc>
                <a:tc>
                  <a:txBody>
                    <a:bodyPr/>
                    <a:lstStyle/>
                    <a:p>
                      <a:pPr algn="ctr"/>
                      <a:r>
                        <a:rPr lang="fi-FI" dirty="0" smtClean="0"/>
                        <a:t>Miinukset (ka)</a:t>
                      </a:r>
                      <a:endParaRPr lang="fi-FI" dirty="0"/>
                    </a:p>
                  </a:txBody>
                  <a:tcPr/>
                </a:tc>
              </a:tr>
              <a:tr h="2229175">
                <a:tc>
                  <a:txBody>
                    <a:bodyPr/>
                    <a:lstStyle/>
                    <a:p>
                      <a:pPr marL="628650" lvl="1" indent="-171450">
                        <a:buFont typeface="Arial" panose="020B0604020202020204" pitchFamily="34" charset="0"/>
                        <a:buChar char="•"/>
                      </a:pPr>
                      <a:r>
                        <a:rPr lang="fi-FI" sz="1200" dirty="0" smtClean="0"/>
                        <a:t>Ymmärrän opetussuunnitelman merkityksen koulutyössä. 3,39</a:t>
                      </a:r>
                    </a:p>
                    <a:p>
                      <a:pPr marL="628650" lvl="1" indent="-171450">
                        <a:buFont typeface="Arial" panose="020B0604020202020204" pitchFamily="34" charset="0"/>
                        <a:buChar char="•"/>
                      </a:pPr>
                      <a:r>
                        <a:rPr lang="fi-FI" sz="1200" dirty="0" smtClean="0"/>
                        <a:t>Lapseni koulun toiminnassa on keskeistä kannustaa oppilasta aktiiviseksi toimijaksi. 3,36</a:t>
                      </a:r>
                    </a:p>
                    <a:p>
                      <a:pPr marL="628650" lvl="1" indent="-171450">
                        <a:buFont typeface="Arial" panose="020B0604020202020204" pitchFamily="34" charset="0"/>
                        <a:buChar char="•"/>
                      </a:pPr>
                      <a:r>
                        <a:rPr lang="fi-FI" sz="1200" dirty="0" smtClean="0"/>
                        <a:t>Koulun yhteistyö kanssani on arvostavaa ja keskustelevaa. 3,36</a:t>
                      </a:r>
                    </a:p>
                    <a:p>
                      <a:pPr marL="628650" lvl="1" indent="-171450">
                        <a:buFont typeface="Arial" panose="020B0604020202020204" pitchFamily="34" charset="0"/>
                        <a:buChar char="•"/>
                      </a:pPr>
                      <a:r>
                        <a:rPr lang="fi-FI" sz="1200" dirty="0" err="1" smtClean="0"/>
                        <a:t>Wilman</a:t>
                      </a:r>
                      <a:r>
                        <a:rPr lang="fi-FI" sz="1200" dirty="0" smtClean="0"/>
                        <a:t> käyttö yhteistyön välineenä tukee lapseni oppimista ja koulunkäyntiä myönteisellä tavalla. 3,31</a:t>
                      </a:r>
                    </a:p>
                    <a:p>
                      <a:pPr marL="628650" lvl="1" indent="-171450">
                        <a:buFont typeface="Arial" panose="020B0604020202020204" pitchFamily="34" charset="0"/>
                        <a:buChar char="•"/>
                      </a:pPr>
                      <a:r>
                        <a:rPr lang="fi-FI" sz="1200" dirty="0" smtClean="0"/>
                        <a:t>Ymmärrän lukuvuosisuunnitelman merkityksen koulutyössä. 3,30</a:t>
                      </a:r>
                    </a:p>
                  </a:txBody>
                  <a:tcPr/>
                </a:tc>
                <a:tc>
                  <a:txBody>
                    <a:bodyPr/>
                    <a:lstStyle/>
                    <a:p>
                      <a:pPr marL="628650" lvl="1" indent="-171450">
                        <a:buFont typeface="Arial" panose="020B0604020202020204" pitchFamily="34" charset="0"/>
                        <a:buChar char="•"/>
                      </a:pPr>
                      <a:r>
                        <a:rPr lang="fi-FI" sz="1200" dirty="0" smtClean="0"/>
                        <a:t>Lapseni on ollut mukana suunnittelemassa koulun harrastetoimintaa. 1,72</a:t>
                      </a:r>
                    </a:p>
                    <a:p>
                      <a:pPr marL="628650" lvl="1" indent="-171450">
                        <a:buFont typeface="Arial" panose="020B0604020202020204" pitchFamily="34" charset="0"/>
                        <a:buChar char="•"/>
                      </a:pPr>
                      <a:r>
                        <a:rPr lang="fi-FI" sz="1200" dirty="0" smtClean="0"/>
                        <a:t>Osallistun aktiivisesti vanhempainfoorumin ja/tai –yhdistyksen toimintaan. 1,96</a:t>
                      </a:r>
                    </a:p>
                    <a:p>
                      <a:pPr marL="628650" lvl="1" indent="-171450">
                        <a:buFont typeface="Arial" panose="020B0604020202020204" pitchFamily="34" charset="0"/>
                        <a:buChar char="•"/>
                      </a:pPr>
                      <a:r>
                        <a:rPr lang="fi-FI" sz="1200" dirty="0" smtClean="0"/>
                        <a:t>Lapseni osallistuu koulun harrastetoimintaan. 1,99</a:t>
                      </a:r>
                    </a:p>
                    <a:p>
                      <a:pPr marL="628650" lvl="1" indent="-171450">
                        <a:buFont typeface="Arial" panose="020B0604020202020204" pitchFamily="34" charset="0"/>
                        <a:buChar char="•"/>
                      </a:pPr>
                      <a:r>
                        <a:rPr lang="fi-FI" sz="1200" dirty="0" smtClean="0"/>
                        <a:t>Minulla on mahdollisuus olla mukana lukuvuosisuunnitelmatyössä. 2,20</a:t>
                      </a:r>
                    </a:p>
                    <a:p>
                      <a:pPr marL="628650" lvl="1" indent="-171450">
                        <a:buFont typeface="Arial" panose="020B0604020202020204" pitchFamily="34" charset="0"/>
                        <a:buChar char="•"/>
                      </a:pPr>
                      <a:r>
                        <a:rPr lang="fi-FI" sz="1200" dirty="0" smtClean="0"/>
                        <a:t>Minulla on mahdollisuus olla mukana opetussuunnitelmatyössä. 2,31</a:t>
                      </a:r>
                    </a:p>
                  </a:txBody>
                  <a:tcPr/>
                </a:tc>
              </a:tr>
            </a:tbl>
          </a:graphicData>
        </a:graphic>
      </p:graphicFrame>
      <p:sp>
        <p:nvSpPr>
          <p:cNvPr id="5" name="Tekstiruutu 4"/>
          <p:cNvSpPr txBox="1"/>
          <p:nvPr/>
        </p:nvSpPr>
        <p:spPr>
          <a:xfrm>
            <a:off x="504495" y="4256688"/>
            <a:ext cx="7643123" cy="646331"/>
          </a:xfrm>
          <a:prstGeom prst="rect">
            <a:avLst/>
          </a:prstGeom>
          <a:solidFill>
            <a:schemeClr val="bg1"/>
          </a:solidFill>
          <a:ln w="38100">
            <a:solidFill>
              <a:schemeClr val="accent1"/>
            </a:solidFill>
          </a:ln>
        </p:spPr>
        <p:txBody>
          <a:bodyPr wrap="square" rtlCol="0">
            <a:spAutoFit/>
          </a:bodyPr>
          <a:lstStyle/>
          <a:p>
            <a:r>
              <a:rPr lang="fi-FI" sz="1200" dirty="0" smtClean="0"/>
              <a:t>Huoltajat ymmärtävät </a:t>
            </a:r>
            <a:r>
              <a:rPr lang="fi-FI" sz="1200" dirty="0" err="1" smtClean="0"/>
              <a:t>opsin</a:t>
            </a:r>
            <a:r>
              <a:rPr lang="fi-FI" sz="1200" dirty="0" smtClean="0"/>
              <a:t> ja lukuvuosisuunnitelman merkityksen. He kokevat yhteistyön koulun kanssa toimivaksi. Lapsen osallistuminen harrastetoimintaan ja oma osallistuminen vanhempainyhdistyksen toimintaan arvioidaan kuitenkin vähäiseksi kuten mahdollisuudet koulun toiminnan suunnittelutyöhönkin.</a:t>
            </a:r>
            <a:endParaRPr lang="fi-FI" sz="1200" dirty="0"/>
          </a:p>
        </p:txBody>
      </p:sp>
      <p:sp>
        <p:nvSpPr>
          <p:cNvPr id="8" name="Nuoli oikealle 7"/>
          <p:cNvSpPr/>
          <p:nvPr/>
        </p:nvSpPr>
        <p:spPr>
          <a:xfrm rot="5400000">
            <a:off x="4128057" y="3734300"/>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189351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23173" y="170268"/>
            <a:ext cx="8192903" cy="699989"/>
          </a:xfrm>
        </p:spPr>
        <p:txBody>
          <a:bodyPr/>
          <a:lstStyle/>
          <a:p>
            <a:r>
              <a:rPr lang="fi-FI" sz="2400" dirty="0" smtClean="0"/>
              <a:t>TOP5 Oppilaat 1-4 </a:t>
            </a:r>
            <a:r>
              <a:rPr lang="fi-FI" sz="2400" dirty="0" err="1" smtClean="0"/>
              <a:t>lk</a:t>
            </a:r>
            <a:r>
              <a:rPr lang="fi-FI" sz="2400" dirty="0" smtClean="0"/>
              <a:t>, kaikki väittämät, skaala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3236646587"/>
              </p:ext>
            </p:extLst>
          </p:nvPr>
        </p:nvGraphicFramePr>
        <p:xfrm>
          <a:off x="623174" y="1027912"/>
          <a:ext cx="7560000" cy="2628799"/>
        </p:xfrm>
        <a:graphic>
          <a:graphicData uri="http://schemas.openxmlformats.org/drawingml/2006/table">
            <a:tbl>
              <a:tblPr firstRow="1" bandRow="1">
                <a:tableStyleId>{B301B821-A1FF-4177-AEE7-76D212191A09}</a:tableStyleId>
              </a:tblPr>
              <a:tblGrid>
                <a:gridCol w="3937165"/>
                <a:gridCol w="3622835"/>
              </a:tblGrid>
              <a:tr h="364961">
                <a:tc>
                  <a:txBody>
                    <a:bodyPr/>
                    <a:lstStyle/>
                    <a:p>
                      <a:pPr algn="ctr"/>
                      <a:r>
                        <a:rPr lang="fi-FI" dirty="0" smtClean="0"/>
                        <a:t>Plussat (ka)</a:t>
                      </a:r>
                      <a:endParaRPr lang="fi-FI" dirty="0"/>
                    </a:p>
                  </a:txBody>
                  <a:tcPr/>
                </a:tc>
                <a:tc>
                  <a:txBody>
                    <a:bodyPr/>
                    <a:lstStyle/>
                    <a:p>
                      <a:pPr algn="ctr"/>
                      <a:r>
                        <a:rPr lang="fi-FI" dirty="0" smtClean="0"/>
                        <a:t>Miinukset</a:t>
                      </a:r>
                      <a:r>
                        <a:rPr lang="fi-FI" baseline="0" dirty="0" smtClean="0"/>
                        <a:t> (ka)</a:t>
                      </a:r>
                      <a:endParaRPr lang="fi-FI" dirty="0"/>
                    </a:p>
                  </a:txBody>
                  <a:tcPr/>
                </a:tc>
              </a:tr>
              <a:tr h="2263039">
                <a:tc>
                  <a:txBody>
                    <a:bodyPr/>
                    <a:lstStyle/>
                    <a:p>
                      <a:pPr marL="628650" lvl="1" indent="-171450">
                        <a:buFont typeface="Arial" panose="020B0604020202020204" pitchFamily="34" charset="0"/>
                        <a:buChar char="•"/>
                      </a:pPr>
                      <a:r>
                        <a:rPr lang="fi-FI" sz="1200" dirty="0" smtClean="0"/>
                        <a:t>Minua autetaan koulussa, kun tarvitsen apua. 3,66</a:t>
                      </a:r>
                    </a:p>
                    <a:p>
                      <a:pPr marL="628650" lvl="1" indent="-171450">
                        <a:buFont typeface="Arial" panose="020B0604020202020204" pitchFamily="34" charset="0"/>
                        <a:buChar char="•"/>
                      </a:pPr>
                      <a:r>
                        <a:rPr lang="fi-FI" sz="1200" dirty="0" smtClean="0"/>
                        <a:t>Tunnen oloni koulussa turvalliseksi. 3,66</a:t>
                      </a:r>
                    </a:p>
                    <a:p>
                      <a:pPr marL="628650" lvl="1" indent="-171450">
                        <a:buFont typeface="Arial" panose="020B0604020202020204" pitchFamily="34" charset="0"/>
                        <a:buChar char="•"/>
                      </a:pPr>
                      <a:r>
                        <a:rPr lang="fi-FI" sz="1200" dirty="0" smtClean="0"/>
                        <a:t>Koulun aikuiset puuttuvat kiusaamiseen. 3,63</a:t>
                      </a:r>
                    </a:p>
                    <a:p>
                      <a:pPr marL="628650" lvl="1" indent="-171450">
                        <a:buFont typeface="Arial" panose="020B0604020202020204" pitchFamily="34" charset="0"/>
                        <a:buChar char="•"/>
                      </a:pPr>
                      <a:r>
                        <a:rPr lang="fi-FI" sz="1200" dirty="0" smtClean="0"/>
                        <a:t>Koulussa on hyvät työvälineet ja materiaalit. 3,61</a:t>
                      </a:r>
                    </a:p>
                    <a:p>
                      <a:pPr marL="628650" lvl="1" indent="-171450">
                        <a:buFont typeface="Arial" panose="020B0604020202020204" pitchFamily="34" charset="0"/>
                        <a:buChar char="•"/>
                      </a:pPr>
                      <a:r>
                        <a:rPr lang="fi-FI" sz="1200" dirty="0" smtClean="0"/>
                        <a:t>Pääsen terveydenhoitajalle tarvittaessa. 3,59</a:t>
                      </a:r>
                    </a:p>
                    <a:p>
                      <a:endParaRPr lang="fi-FI" dirty="0"/>
                    </a:p>
                  </a:txBody>
                  <a:tcPr/>
                </a:tc>
                <a:tc>
                  <a:txBody>
                    <a:bodyPr/>
                    <a:lstStyle/>
                    <a:p>
                      <a:pPr marL="628650" lvl="1" indent="-171450">
                        <a:buFont typeface="Arial" panose="020B0604020202020204" pitchFamily="34" charset="0"/>
                        <a:buChar char="•"/>
                      </a:pPr>
                      <a:r>
                        <a:rPr lang="fi-FI" sz="1200" dirty="0" smtClean="0"/>
                        <a:t>Olen ollut mukana suunnittelemassa kerhotoimintaa. 1,91</a:t>
                      </a:r>
                    </a:p>
                    <a:p>
                      <a:pPr marL="628650" lvl="1" indent="-171450">
                        <a:buFont typeface="Arial" panose="020B0604020202020204" pitchFamily="34" charset="0"/>
                        <a:buChar char="•"/>
                      </a:pPr>
                      <a:r>
                        <a:rPr lang="fi-FI" sz="1200" dirty="0" smtClean="0"/>
                        <a:t>Opettaja on kertonut, mitä kasvatuskeskustelu tarkoittaa. 2,63</a:t>
                      </a:r>
                    </a:p>
                    <a:p>
                      <a:pPr marL="628650" lvl="1" indent="-171450">
                        <a:buFont typeface="Arial" panose="020B0604020202020204" pitchFamily="34" charset="0"/>
                        <a:buChar char="•"/>
                      </a:pPr>
                      <a:r>
                        <a:rPr lang="fi-FI" sz="1200" dirty="0" smtClean="0"/>
                        <a:t>Oppitunneilla on hyvä tehdä töitä, koska on tarpeeksi rauhallista. 2,84</a:t>
                      </a:r>
                    </a:p>
                    <a:p>
                      <a:pPr marL="628650" lvl="1" indent="-171450">
                        <a:buFont typeface="Arial" panose="020B0604020202020204" pitchFamily="34" charset="0"/>
                        <a:buChar char="•"/>
                      </a:pPr>
                      <a:r>
                        <a:rPr lang="fi-FI" sz="1200" dirty="0" smtClean="0"/>
                        <a:t>Osallistun mielelläni kerhotoimintaan. 2,93</a:t>
                      </a:r>
                    </a:p>
                    <a:p>
                      <a:pPr marL="628650" lvl="1" indent="-171450">
                        <a:buFont typeface="Arial" panose="020B0604020202020204" pitchFamily="34" charset="0"/>
                        <a:buChar char="•"/>
                      </a:pPr>
                      <a:r>
                        <a:rPr lang="fi-FI" sz="1200" dirty="0" smtClean="0"/>
                        <a:t>Suunnittelemme tai toteutamme yhdessä koko koulun toimintaa. 3,00</a:t>
                      </a:r>
                    </a:p>
                    <a:p>
                      <a:endParaRPr lang="fi-FI" dirty="0"/>
                    </a:p>
                  </a:txBody>
                  <a:tcPr/>
                </a:tc>
              </a:tr>
            </a:tbl>
          </a:graphicData>
        </a:graphic>
      </p:graphicFrame>
      <p:sp>
        <p:nvSpPr>
          <p:cNvPr id="6" name="Tekstiruutu 5"/>
          <p:cNvSpPr txBox="1"/>
          <p:nvPr/>
        </p:nvSpPr>
        <p:spPr>
          <a:xfrm>
            <a:off x="623174" y="4162098"/>
            <a:ext cx="7646402" cy="646331"/>
          </a:xfrm>
          <a:prstGeom prst="rect">
            <a:avLst/>
          </a:prstGeom>
          <a:solidFill>
            <a:schemeClr val="bg1"/>
          </a:solidFill>
          <a:ln w="38100">
            <a:solidFill>
              <a:schemeClr val="accent1"/>
            </a:solidFill>
          </a:ln>
        </p:spPr>
        <p:txBody>
          <a:bodyPr wrap="square" rtlCol="0">
            <a:spAutoFit/>
          </a:bodyPr>
          <a:lstStyle/>
          <a:p>
            <a:r>
              <a:rPr lang="fi-FI" sz="1200" dirty="0" smtClean="0"/>
              <a:t>Oppilaat kokevat saavansa koulussa apua, olonsa turvalliseksi ja aikuisten puuttuvan kiusaamiseen. Työvälineet ja materiaalit arvioidaan hyviksi. Koulun kerhotoiminnan suunnitteluun osallistuminen on kuitenkin vähäistä eikä koko koulun toimintaakaan suunnitella kovin paljon yhdessä. Työrauha voisi olla parempi. </a:t>
            </a:r>
            <a:endParaRPr lang="fi-FI" dirty="0"/>
          </a:p>
        </p:txBody>
      </p:sp>
      <p:sp>
        <p:nvSpPr>
          <p:cNvPr id="7" name="Nuoli oikealle 6"/>
          <p:cNvSpPr/>
          <p:nvPr/>
        </p:nvSpPr>
        <p:spPr>
          <a:xfrm rot="5400000">
            <a:off x="4260194" y="3670964"/>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2892191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36028" y="170268"/>
            <a:ext cx="7572612" cy="699989"/>
          </a:xfrm>
        </p:spPr>
        <p:txBody>
          <a:bodyPr/>
          <a:lstStyle/>
          <a:p>
            <a:r>
              <a:rPr lang="fi-FI" sz="2400" dirty="0" smtClean="0"/>
              <a:t>TOP5 Oppilaat 5-9 </a:t>
            </a:r>
            <a:r>
              <a:rPr lang="fi-FI" sz="2400" dirty="0" err="1" smtClean="0"/>
              <a:t>lk</a:t>
            </a:r>
            <a:r>
              <a:rPr lang="fi-FI" sz="2400" dirty="0" smtClean="0"/>
              <a:t>, kaikki väittämät, skaala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2322269427"/>
              </p:ext>
            </p:extLst>
          </p:nvPr>
        </p:nvGraphicFramePr>
        <p:xfrm>
          <a:off x="536028" y="1007272"/>
          <a:ext cx="7572612" cy="2633760"/>
        </p:xfrm>
        <a:graphic>
          <a:graphicData uri="http://schemas.openxmlformats.org/drawingml/2006/table">
            <a:tbl>
              <a:tblPr firstRow="1" bandRow="1">
                <a:tableStyleId>{B301B821-A1FF-4177-AEE7-76D212191A09}</a:tableStyleId>
              </a:tblPr>
              <a:tblGrid>
                <a:gridCol w="3903542"/>
                <a:gridCol w="3669070"/>
              </a:tblGrid>
              <a:tr h="0">
                <a:tc>
                  <a:txBody>
                    <a:bodyPr/>
                    <a:lstStyle/>
                    <a:p>
                      <a:pPr algn="ctr"/>
                      <a:r>
                        <a:rPr lang="fi-FI" dirty="0" smtClean="0"/>
                        <a:t>Plussat (ka)</a:t>
                      </a:r>
                      <a:endParaRPr lang="fi-FI" dirty="0"/>
                    </a:p>
                  </a:txBody>
                  <a:tcPr/>
                </a:tc>
                <a:tc>
                  <a:txBody>
                    <a:bodyPr/>
                    <a:lstStyle/>
                    <a:p>
                      <a:pPr algn="ctr"/>
                      <a:r>
                        <a:rPr lang="fi-FI" dirty="0" smtClean="0"/>
                        <a:t>Miinukset</a:t>
                      </a:r>
                      <a:r>
                        <a:rPr lang="fi-FI" baseline="0" dirty="0" smtClean="0"/>
                        <a:t> (ka</a:t>
                      </a:r>
                      <a:r>
                        <a:rPr lang="fi-FI" dirty="0" smtClean="0"/>
                        <a:t>)</a:t>
                      </a:r>
                      <a:endParaRPr lang="fi-FI" dirty="0"/>
                    </a:p>
                  </a:txBody>
                  <a:tcPr/>
                </a:tc>
              </a:tr>
              <a:tr h="2268000">
                <a:tc>
                  <a:txBody>
                    <a:bodyPr/>
                    <a:lstStyle/>
                    <a:p>
                      <a:pPr marL="628650" lvl="1" indent="-171450">
                        <a:buFont typeface="Arial" panose="020B0604020202020204" pitchFamily="34" charset="0"/>
                        <a:buChar char="•"/>
                      </a:pPr>
                      <a:r>
                        <a:rPr lang="fi-FI" sz="1200" dirty="0" smtClean="0"/>
                        <a:t>Tunnen oloni koulussa turvalliseksi. 3,39</a:t>
                      </a:r>
                    </a:p>
                    <a:p>
                      <a:pPr marL="628650" lvl="1" indent="-171450">
                        <a:buFont typeface="Arial" panose="020B0604020202020204" pitchFamily="34" charset="0"/>
                        <a:buChar char="•"/>
                      </a:pPr>
                      <a:r>
                        <a:rPr lang="fi-FI" sz="1200" dirty="0" smtClean="0"/>
                        <a:t>Oppitunneilla on sopiva määrä oppilaita. 3,33</a:t>
                      </a:r>
                    </a:p>
                    <a:p>
                      <a:pPr marL="628650" lvl="1" indent="-171450">
                        <a:buFont typeface="Arial" panose="020B0604020202020204" pitchFamily="34" charset="0"/>
                        <a:buChar char="•"/>
                      </a:pPr>
                      <a:r>
                        <a:rPr lang="fi-FI" sz="1200" dirty="0" smtClean="0"/>
                        <a:t>Saan koulussa apua tarvittaessa. 3,32</a:t>
                      </a:r>
                    </a:p>
                    <a:p>
                      <a:pPr marL="628650" lvl="1" indent="-171450">
                        <a:buFont typeface="Arial" panose="020B0604020202020204" pitchFamily="34" charset="0"/>
                        <a:buChar char="•"/>
                      </a:pPr>
                      <a:r>
                        <a:rPr lang="fi-FI" sz="1200" dirty="0" smtClean="0"/>
                        <a:t>Pääsen koulupsykologille tai koulukuraattorille tarvittaessa. 3,32</a:t>
                      </a:r>
                    </a:p>
                    <a:p>
                      <a:pPr marL="628650" lvl="1" indent="-171450">
                        <a:buFont typeface="Arial" panose="020B0604020202020204" pitchFamily="34" charset="0"/>
                        <a:buChar char="•"/>
                      </a:pPr>
                      <a:r>
                        <a:rPr lang="fi-FI" sz="1200" dirty="0" smtClean="0"/>
                        <a:t>Opettajat kertovat minulle oppimisen arvioinnista. 3,26</a:t>
                      </a:r>
                    </a:p>
                    <a:p>
                      <a:endParaRPr lang="fi-FI" dirty="0"/>
                    </a:p>
                  </a:txBody>
                  <a:tcPr/>
                </a:tc>
                <a:tc>
                  <a:txBody>
                    <a:bodyPr/>
                    <a:lstStyle/>
                    <a:p>
                      <a:pPr marL="628650" lvl="1" indent="-171450">
                        <a:buFont typeface="Arial" panose="020B0604020202020204" pitchFamily="34" charset="0"/>
                        <a:buChar char="•"/>
                      </a:pPr>
                      <a:r>
                        <a:rPr lang="fi-FI" sz="1200" dirty="0" smtClean="0"/>
                        <a:t>Olen ollut mukana suunnittelemassa kerhotoimintaa. 1,54</a:t>
                      </a:r>
                    </a:p>
                    <a:p>
                      <a:pPr marL="628650" lvl="1" indent="-171450">
                        <a:buFont typeface="Arial" panose="020B0604020202020204" pitchFamily="34" charset="0"/>
                        <a:buChar char="•"/>
                      </a:pPr>
                      <a:r>
                        <a:rPr lang="fi-FI" sz="1200" dirty="0" smtClean="0"/>
                        <a:t>Minulla on mahdollisuus vaikuttaa koulumme lukuvuosisuunnitelman sisältöön. 2,01</a:t>
                      </a:r>
                    </a:p>
                    <a:p>
                      <a:pPr marL="628650" lvl="1" indent="-171450">
                        <a:buFont typeface="Arial" panose="020B0604020202020204" pitchFamily="34" charset="0"/>
                        <a:buChar char="•"/>
                      </a:pPr>
                      <a:r>
                        <a:rPr lang="fi-FI" sz="1200" dirty="0" smtClean="0"/>
                        <a:t>Minulla on mahdollisuus vaikuttaa koulumme opetussuunnitelman sisältöön. 2,05</a:t>
                      </a:r>
                    </a:p>
                    <a:p>
                      <a:pPr marL="628650" lvl="1" indent="-171450">
                        <a:buFont typeface="Arial" panose="020B0604020202020204" pitchFamily="34" charset="0"/>
                        <a:buChar char="•"/>
                      </a:pPr>
                      <a:r>
                        <a:rPr lang="fi-FI" sz="1200" dirty="0" smtClean="0"/>
                        <a:t>Osallistun mielelläni kerhotoimintaan. 2,14</a:t>
                      </a:r>
                    </a:p>
                    <a:p>
                      <a:pPr marL="628650" lvl="1" indent="-171450">
                        <a:buFont typeface="Arial" panose="020B0604020202020204" pitchFamily="34" charset="0"/>
                        <a:buChar char="•"/>
                      </a:pPr>
                      <a:r>
                        <a:rPr lang="fi-FI" sz="1200" dirty="0" smtClean="0"/>
                        <a:t>Suunnittelemme ja toteutamme yhdessä koko koulun toimintaa. 2,52</a:t>
                      </a:r>
                    </a:p>
                  </a:txBody>
                  <a:tcPr/>
                </a:tc>
              </a:tr>
            </a:tbl>
          </a:graphicData>
        </a:graphic>
      </p:graphicFrame>
      <p:sp>
        <p:nvSpPr>
          <p:cNvPr id="8" name="Tekstiruutu 7"/>
          <p:cNvSpPr txBox="1"/>
          <p:nvPr/>
        </p:nvSpPr>
        <p:spPr>
          <a:xfrm>
            <a:off x="536028" y="4186378"/>
            <a:ext cx="7624205" cy="646331"/>
          </a:xfrm>
          <a:prstGeom prst="rect">
            <a:avLst/>
          </a:prstGeom>
          <a:solidFill>
            <a:schemeClr val="bg1"/>
          </a:solidFill>
          <a:ln w="38100">
            <a:solidFill>
              <a:schemeClr val="accent1"/>
            </a:solidFill>
          </a:ln>
        </p:spPr>
        <p:txBody>
          <a:bodyPr wrap="square" rtlCol="0">
            <a:spAutoFit/>
          </a:bodyPr>
          <a:lstStyle/>
          <a:p>
            <a:r>
              <a:rPr lang="fi-FI" sz="1200" dirty="0" smtClean="0"/>
              <a:t>Oppilaat kokevat koulun turvalliseksi ja ryhmäkoot sopiviksi. Apua saadaan tarvittaessa. Koulupsykologi- ja kuraattoripalvelut ovat myös saatavilla. Mahdollisuudet osallistua koulun suunnittelutyöhön arvioidaan sen sijaan vähäisiksi, samoin osallistuminen kerhotoimintaan.</a:t>
            </a:r>
            <a:endParaRPr lang="fi-FI" dirty="0"/>
          </a:p>
        </p:txBody>
      </p:sp>
      <p:sp>
        <p:nvSpPr>
          <p:cNvPr id="6" name="Nuoli oikealle 5"/>
          <p:cNvSpPr/>
          <p:nvPr/>
        </p:nvSpPr>
        <p:spPr>
          <a:xfrm rot="5400000">
            <a:off x="4255147" y="3653134"/>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304257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9721" y="2011679"/>
            <a:ext cx="7768141" cy="1778351"/>
          </a:xfrm>
        </p:spPr>
        <p:txBody>
          <a:bodyPr/>
          <a:lstStyle/>
          <a:p>
            <a:pPr marL="0" indent="0">
              <a:buNone/>
            </a:pPr>
            <a:endParaRPr lang="fi-FI" sz="1600" dirty="0" smtClean="0">
              <a:solidFill>
                <a:srgbClr val="FF0000"/>
              </a:solidFill>
            </a:endParaRPr>
          </a:p>
          <a:p>
            <a:endParaRPr lang="fi-FI" sz="1600" dirty="0"/>
          </a:p>
        </p:txBody>
      </p:sp>
      <p:sp>
        <p:nvSpPr>
          <p:cNvPr id="3" name="Title Placeholder 2"/>
          <p:cNvSpPr>
            <a:spLocks noGrp="1"/>
          </p:cNvSpPr>
          <p:nvPr>
            <p:ph type="title"/>
          </p:nvPr>
        </p:nvSpPr>
        <p:spPr>
          <a:xfrm>
            <a:off x="646134" y="283780"/>
            <a:ext cx="7614019" cy="832420"/>
          </a:xfrm>
        </p:spPr>
        <p:txBody>
          <a:bodyPr/>
          <a:lstStyle/>
          <a:p>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a:t/>
            </a:r>
            <a:br>
              <a:rPr lang="fi-FI" sz="2400" dirty="0"/>
            </a:br>
            <a:r>
              <a:rPr lang="fi-FI" sz="2400" dirty="0" smtClean="0"/>
              <a:t/>
            </a:r>
            <a:br>
              <a:rPr lang="fi-FI" sz="2400" dirty="0" smtClean="0"/>
            </a:br>
            <a:r>
              <a:rPr lang="fi-FI" sz="2400" dirty="0"/>
              <a:t/>
            </a:r>
            <a:br>
              <a:rPr lang="fi-FI" sz="2400" dirty="0"/>
            </a:br>
            <a:r>
              <a:rPr lang="fi-FI" sz="2400" dirty="0" smtClean="0"/>
              <a:t/>
            </a:r>
            <a:br>
              <a:rPr lang="fi-FI" sz="2400" dirty="0" smtClean="0"/>
            </a:br>
            <a:r>
              <a:rPr lang="fi-FI" sz="2400" dirty="0" smtClean="0"/>
              <a:t/>
            </a:r>
            <a:br>
              <a:rPr lang="fi-FI" sz="2400" dirty="0" smtClean="0"/>
            </a:br>
            <a:r>
              <a:rPr lang="fi-FI" sz="2400" dirty="0" smtClean="0"/>
              <a:t>FIILISMITTARIT: Arvioi kouluarvosanalla 4-10, miten hyvin viihdyt koulussa.</a:t>
            </a:r>
            <a:endParaRPr lang="fi-FI" sz="2400" noProof="0" dirty="0"/>
          </a:p>
        </p:txBody>
      </p:sp>
      <p:sp>
        <p:nvSpPr>
          <p:cNvPr id="4" name="Tekstiruutu 3"/>
          <p:cNvSpPr txBox="1"/>
          <p:nvPr/>
        </p:nvSpPr>
        <p:spPr>
          <a:xfrm>
            <a:off x="695083" y="4474192"/>
            <a:ext cx="7543251" cy="276999"/>
          </a:xfrm>
          <a:prstGeom prst="rect">
            <a:avLst/>
          </a:prstGeom>
          <a:solidFill>
            <a:schemeClr val="bg1"/>
          </a:solidFill>
          <a:ln w="38100">
            <a:solidFill>
              <a:schemeClr val="accent1"/>
            </a:solidFill>
          </a:ln>
        </p:spPr>
        <p:txBody>
          <a:bodyPr wrap="square" rtlCol="0">
            <a:spAutoFit/>
          </a:bodyPr>
          <a:lstStyle/>
          <a:p>
            <a:r>
              <a:rPr lang="fi-FI" sz="1200" dirty="0" smtClean="0"/>
              <a:t>1.-4. –luokkalaiset viihtyvät koulussa selvästi paremmin kuin 5.-9. –luokkalaiset.</a:t>
            </a:r>
            <a:endParaRPr lang="fi-FI" sz="1200" dirty="0"/>
          </a:p>
        </p:txBody>
      </p:sp>
      <p:graphicFrame>
        <p:nvGraphicFramePr>
          <p:cNvPr id="5" name="Kaavio 4"/>
          <p:cNvGraphicFramePr>
            <a:graphicFrameLocks/>
          </p:cNvGraphicFramePr>
          <p:nvPr>
            <p:extLst>
              <p:ext uri="{D42A27DB-BD31-4B8C-83A1-F6EECF244321}">
                <p14:modId xmlns:p14="http://schemas.microsoft.com/office/powerpoint/2010/main" val="75585070"/>
              </p:ext>
            </p:extLst>
          </p:nvPr>
        </p:nvGraphicFramePr>
        <p:xfrm>
          <a:off x="678335" y="1436086"/>
          <a:ext cx="7560000" cy="2353944"/>
        </p:xfrm>
        <a:graphic>
          <a:graphicData uri="http://schemas.openxmlformats.org/drawingml/2006/chart">
            <c:chart xmlns:c="http://schemas.openxmlformats.org/drawingml/2006/chart" xmlns:r="http://schemas.openxmlformats.org/officeDocument/2006/relationships" r:id="rId2"/>
          </a:graphicData>
        </a:graphic>
      </p:graphicFrame>
      <p:sp>
        <p:nvSpPr>
          <p:cNvPr id="7" name="Nuoli oikealle 6"/>
          <p:cNvSpPr/>
          <p:nvPr/>
        </p:nvSpPr>
        <p:spPr>
          <a:xfrm rot="5400000">
            <a:off x="4255144" y="3804793"/>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42159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2463403" y="2121012"/>
            <a:ext cx="6031310" cy="2238551"/>
          </a:xfrm>
        </p:spPr>
        <p:txBody>
          <a:bodyPr/>
          <a:lstStyle/>
          <a:p>
            <a:r>
              <a:rPr lang="fi-FI" dirty="0" smtClean="0"/>
              <a:t>Yksittäisten vastaajien avoimia kommentteja</a:t>
            </a:r>
            <a:endParaRPr lang="fi-FI" dirty="0"/>
          </a:p>
        </p:txBody>
      </p:sp>
      <p:sp>
        <p:nvSpPr>
          <p:cNvPr id="5" name="Tekstin paikkamerkki 4"/>
          <p:cNvSpPr>
            <a:spLocks noGrp="1"/>
          </p:cNvSpPr>
          <p:nvPr>
            <p:ph type="body" sz="quarter" idx="10"/>
          </p:nvPr>
        </p:nvSpPr>
        <p:spPr/>
        <p:txBody>
          <a:bodyPr/>
          <a:lstStyle/>
          <a:p>
            <a:r>
              <a:rPr lang="fi-FI" dirty="0" smtClean="0"/>
              <a:t>3.</a:t>
            </a:r>
            <a:endParaRPr lang="fi-FI" dirty="0"/>
          </a:p>
        </p:txBody>
      </p:sp>
    </p:spTree>
    <p:extLst>
      <p:ext uri="{BB962C8B-B14F-4D97-AF65-F5344CB8AC3E}">
        <p14:creationId xmlns:p14="http://schemas.microsoft.com/office/powerpoint/2010/main" val="73596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K</a:t>
            </a:r>
            <a:r>
              <a:rPr lang="fi-FI" dirty="0" smtClean="0"/>
              <a:t>yselyn taustatietoja</a:t>
            </a:r>
            <a:endParaRPr lang="fi-FI" noProof="0" dirty="0"/>
          </a:p>
        </p:txBody>
      </p:sp>
      <p:sp>
        <p:nvSpPr>
          <p:cNvPr id="3" name="Text Placeholder 2"/>
          <p:cNvSpPr>
            <a:spLocks noGrp="1"/>
          </p:cNvSpPr>
          <p:nvPr>
            <p:ph type="body" sz="quarter" idx="10"/>
          </p:nvPr>
        </p:nvSpPr>
        <p:spPr/>
        <p:txBody>
          <a:bodyPr/>
          <a:lstStyle/>
          <a:p>
            <a:r>
              <a:rPr lang="fi-FI" noProof="0" dirty="0"/>
              <a:t>1</a:t>
            </a:r>
            <a:r>
              <a:rPr lang="fi-FI" noProof="0" dirty="0" smtClean="0"/>
              <a:t>.</a:t>
            </a:r>
            <a:endParaRPr lang="fi-FI" noProof="0" dirty="0"/>
          </a:p>
        </p:txBody>
      </p:sp>
    </p:spTree>
    <p:extLst>
      <p:ext uri="{BB962C8B-B14F-4D97-AF65-F5344CB8AC3E}">
        <p14:creationId xmlns:p14="http://schemas.microsoft.com/office/powerpoint/2010/main" val="58454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ulukko 8"/>
          <p:cNvGraphicFramePr>
            <a:graphicFrameLocks noGrp="1"/>
          </p:cNvGraphicFramePr>
          <p:nvPr>
            <p:extLst>
              <p:ext uri="{D42A27DB-BD31-4B8C-83A1-F6EECF244321}">
                <p14:modId xmlns:p14="http://schemas.microsoft.com/office/powerpoint/2010/main" val="1685493924"/>
              </p:ext>
            </p:extLst>
          </p:nvPr>
        </p:nvGraphicFramePr>
        <p:xfrm>
          <a:off x="673191" y="1482088"/>
          <a:ext cx="7560000" cy="2662611"/>
        </p:xfrm>
        <a:graphic>
          <a:graphicData uri="http://schemas.openxmlformats.org/drawingml/2006/table">
            <a:tbl>
              <a:tblPr firstRow="1" bandRow="1">
                <a:tableStyleId>{B301B821-A1FF-4177-AEE7-76D212191A09}</a:tableStyleId>
              </a:tblPr>
              <a:tblGrid>
                <a:gridCol w="2812471"/>
                <a:gridCol w="2000738"/>
                <a:gridCol w="2746791"/>
              </a:tblGrid>
              <a:tr h="342661">
                <a:tc>
                  <a:txBody>
                    <a:bodyPr/>
                    <a:lstStyle/>
                    <a:p>
                      <a:r>
                        <a:rPr lang="fi-FI" sz="1600" dirty="0" smtClean="0"/>
                        <a:t>Vastaajaryhmät</a:t>
                      </a:r>
                      <a:endParaRPr lang="fi-FI" sz="1600" dirty="0"/>
                    </a:p>
                  </a:txBody>
                  <a:tcPr/>
                </a:tc>
                <a:tc>
                  <a:txBody>
                    <a:bodyPr/>
                    <a:lstStyle/>
                    <a:p>
                      <a:pPr algn="ctr"/>
                      <a:r>
                        <a:rPr lang="fi-FI" sz="1600" baseline="0" dirty="0" smtClean="0"/>
                        <a:t>Sanallisen palautteen määrä</a:t>
                      </a:r>
                      <a:endParaRPr lang="fi-FI" sz="1600" dirty="0"/>
                    </a:p>
                  </a:txBody>
                  <a:tcPr/>
                </a:tc>
                <a:tc>
                  <a:txBody>
                    <a:bodyPr/>
                    <a:lstStyle/>
                    <a:p>
                      <a:pPr algn="ctr"/>
                      <a:r>
                        <a:rPr lang="fi-FI" sz="1600" dirty="0" smtClean="0"/>
                        <a:t>Kuinka monta prosenttia</a:t>
                      </a:r>
                      <a:r>
                        <a:rPr lang="fi-FI" sz="1600" baseline="0" dirty="0" smtClean="0"/>
                        <a:t> vastaajista antoi myös sanallista palautetta?</a:t>
                      </a:r>
                      <a:endParaRPr lang="fi-FI" sz="1600" dirty="0"/>
                    </a:p>
                  </a:txBody>
                  <a:tcPr/>
                </a:tc>
              </a:tr>
              <a:tr h="389697">
                <a:tc>
                  <a:txBody>
                    <a:bodyPr/>
                    <a:lstStyle/>
                    <a:p>
                      <a:r>
                        <a:rPr lang="fi-FI" sz="1600" dirty="0" smtClean="0"/>
                        <a:t>Henkilökunta</a:t>
                      </a:r>
                      <a:endParaRPr lang="fi-FI" sz="1600" dirty="0"/>
                    </a:p>
                  </a:txBody>
                  <a:tcPr/>
                </a:tc>
                <a:tc>
                  <a:txBody>
                    <a:bodyPr/>
                    <a:lstStyle/>
                    <a:p>
                      <a:pPr algn="ctr"/>
                      <a:r>
                        <a:rPr lang="fi-FI" sz="1600" dirty="0" smtClean="0"/>
                        <a:t>94</a:t>
                      </a:r>
                      <a:endParaRPr lang="fi-FI" sz="1600" dirty="0"/>
                    </a:p>
                  </a:txBody>
                  <a:tcPr/>
                </a:tc>
                <a:tc>
                  <a:txBody>
                    <a:bodyPr/>
                    <a:lstStyle/>
                    <a:p>
                      <a:pPr algn="ctr"/>
                      <a:r>
                        <a:rPr lang="fi-FI" sz="1200" dirty="0" smtClean="0"/>
                        <a:t>10 %</a:t>
                      </a:r>
                      <a:endParaRPr lang="fi-FI" sz="1200" dirty="0"/>
                    </a:p>
                  </a:txBody>
                  <a:tcPr/>
                </a:tc>
              </a:tr>
              <a:tr h="297696">
                <a:tc>
                  <a:txBody>
                    <a:bodyPr/>
                    <a:lstStyle/>
                    <a:p>
                      <a:r>
                        <a:rPr lang="fi-FI" sz="1600" dirty="0" smtClean="0"/>
                        <a:t>Huoltajat</a:t>
                      </a:r>
                      <a:endParaRPr lang="fi-FI" sz="1600" dirty="0"/>
                    </a:p>
                  </a:txBody>
                  <a:tcPr/>
                </a:tc>
                <a:tc>
                  <a:txBody>
                    <a:bodyPr/>
                    <a:lstStyle/>
                    <a:p>
                      <a:pPr algn="ctr"/>
                      <a:r>
                        <a:rPr lang="fi-FI" sz="1600" dirty="0" smtClean="0"/>
                        <a:t>579</a:t>
                      </a:r>
                      <a:endParaRPr lang="fi-FI" sz="1600" dirty="0"/>
                    </a:p>
                  </a:txBody>
                  <a:tcPr/>
                </a:tc>
                <a:tc>
                  <a:txBody>
                    <a:bodyPr/>
                    <a:lstStyle/>
                    <a:p>
                      <a:pPr algn="ctr"/>
                      <a:r>
                        <a:rPr lang="fi-FI" sz="1200" dirty="0" smtClean="0"/>
                        <a:t>22 %</a:t>
                      </a:r>
                      <a:endParaRPr lang="fi-FI" sz="1200" dirty="0"/>
                    </a:p>
                  </a:txBody>
                  <a:tcPr/>
                </a:tc>
              </a:tr>
              <a:tr h="389697">
                <a:tc>
                  <a:txBody>
                    <a:bodyPr/>
                    <a:lstStyle/>
                    <a:p>
                      <a:r>
                        <a:rPr lang="fi-FI" sz="1600" dirty="0" smtClean="0"/>
                        <a:t>Oppilaat 1.-4.</a:t>
                      </a:r>
                      <a:r>
                        <a:rPr lang="fi-FI" sz="1600" baseline="0" dirty="0" smtClean="0"/>
                        <a:t> </a:t>
                      </a:r>
                      <a:r>
                        <a:rPr lang="fi-FI" sz="1600" baseline="0" dirty="0" err="1" smtClean="0"/>
                        <a:t>lk</a:t>
                      </a:r>
                      <a:endParaRPr lang="fi-FI" sz="1600" dirty="0"/>
                    </a:p>
                  </a:txBody>
                  <a:tcPr/>
                </a:tc>
                <a:tc>
                  <a:txBody>
                    <a:bodyPr/>
                    <a:lstStyle/>
                    <a:p>
                      <a:pPr algn="ctr"/>
                      <a:r>
                        <a:rPr lang="fi-FI" sz="1600" dirty="0" smtClean="0"/>
                        <a:t>2028</a:t>
                      </a:r>
                      <a:endParaRPr lang="fi-FI" sz="1600" dirty="0"/>
                    </a:p>
                  </a:txBody>
                  <a:tcPr/>
                </a:tc>
                <a:tc>
                  <a:txBody>
                    <a:bodyPr/>
                    <a:lstStyle/>
                    <a:p>
                      <a:pPr algn="ctr"/>
                      <a:r>
                        <a:rPr lang="fi-FI" sz="1200" dirty="0" smtClean="0"/>
                        <a:t>48 %</a:t>
                      </a:r>
                      <a:endParaRPr lang="fi-FI" sz="1200" dirty="0"/>
                    </a:p>
                  </a:txBody>
                  <a:tcPr/>
                </a:tc>
              </a:tr>
              <a:tr h="389697">
                <a:tc>
                  <a:txBody>
                    <a:bodyPr/>
                    <a:lstStyle/>
                    <a:p>
                      <a:r>
                        <a:rPr lang="fi-FI" sz="1600" dirty="0" smtClean="0"/>
                        <a:t>Oppilaat 5.-9.</a:t>
                      </a:r>
                      <a:r>
                        <a:rPr lang="fi-FI" sz="1600" baseline="0" dirty="0" smtClean="0"/>
                        <a:t> </a:t>
                      </a:r>
                      <a:r>
                        <a:rPr lang="fi-FI" sz="1600" baseline="0" dirty="0" err="1" smtClean="0"/>
                        <a:t>lk</a:t>
                      </a:r>
                      <a:endParaRPr lang="fi-FI" sz="1600" dirty="0"/>
                    </a:p>
                  </a:txBody>
                  <a:tcPr/>
                </a:tc>
                <a:tc>
                  <a:txBody>
                    <a:bodyPr/>
                    <a:lstStyle/>
                    <a:p>
                      <a:pPr algn="ctr"/>
                      <a:r>
                        <a:rPr lang="fi-FI" sz="1600" dirty="0" smtClean="0"/>
                        <a:t>2805</a:t>
                      </a:r>
                      <a:endParaRPr lang="fi-FI" sz="1600" dirty="0"/>
                    </a:p>
                  </a:txBody>
                  <a:tcPr/>
                </a:tc>
                <a:tc>
                  <a:txBody>
                    <a:bodyPr/>
                    <a:lstStyle/>
                    <a:p>
                      <a:pPr algn="ctr"/>
                      <a:r>
                        <a:rPr lang="fi-FI" sz="1200" dirty="0" smtClean="0"/>
                        <a:t>55 %</a:t>
                      </a:r>
                      <a:endParaRPr lang="fi-FI" sz="1200" dirty="0"/>
                    </a:p>
                  </a:txBody>
                  <a:tcPr/>
                </a:tc>
              </a:tr>
              <a:tr h="297696">
                <a:tc>
                  <a:txBody>
                    <a:bodyPr/>
                    <a:lstStyle/>
                    <a:p>
                      <a:r>
                        <a:rPr lang="fi-FI" sz="1600" dirty="0" smtClean="0"/>
                        <a:t>Yhteensä</a:t>
                      </a:r>
                      <a:endParaRPr lang="fi-FI" sz="1600" dirty="0"/>
                    </a:p>
                  </a:txBody>
                  <a:tcPr/>
                </a:tc>
                <a:tc>
                  <a:txBody>
                    <a:bodyPr/>
                    <a:lstStyle/>
                    <a:p>
                      <a:pPr algn="ctr"/>
                      <a:r>
                        <a:rPr lang="fi-FI" sz="1600" dirty="0" smtClean="0"/>
                        <a:t>5506</a:t>
                      </a:r>
                      <a:endParaRPr lang="fi-FI" sz="1600" dirty="0"/>
                    </a:p>
                  </a:txBody>
                  <a:tcPr/>
                </a:tc>
                <a:tc>
                  <a:txBody>
                    <a:bodyPr/>
                    <a:lstStyle/>
                    <a:p>
                      <a:pPr algn="ctr"/>
                      <a:r>
                        <a:rPr lang="fi-FI" sz="1200" dirty="0" smtClean="0"/>
                        <a:t>43 % </a:t>
                      </a:r>
                      <a:endParaRPr lang="fi-FI" sz="1200" dirty="0"/>
                    </a:p>
                  </a:txBody>
                  <a:tcPr/>
                </a:tc>
              </a:tr>
            </a:tbl>
          </a:graphicData>
        </a:graphic>
      </p:graphicFrame>
      <p:sp>
        <p:nvSpPr>
          <p:cNvPr id="4" name="Otsikko 1"/>
          <p:cNvSpPr txBox="1">
            <a:spLocks/>
          </p:cNvSpPr>
          <p:nvPr/>
        </p:nvSpPr>
        <p:spPr>
          <a:xfrm>
            <a:off x="467833" y="138224"/>
            <a:ext cx="8187069" cy="712382"/>
          </a:xfrm>
          <a:prstGeom prst="rect">
            <a:avLst/>
          </a:prstGeom>
        </p:spPr>
        <p:txBody>
          <a:bodyPr vert="horz" wrap="square" lIns="0" tIns="0" rIns="91440" bIns="0" rtlCol="0" anchor="ctr">
            <a:noAutofit/>
          </a:bodyPr>
          <a:lst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a:lstStyle>
          <a:p>
            <a:r>
              <a:rPr lang="fi-FI" sz="2400" dirty="0" smtClean="0">
                <a:latin typeface="Arial" panose="020B0604020202020204" pitchFamily="34" charset="0"/>
                <a:ea typeface="Verdana" panose="020B0604030504040204" pitchFamily="34" charset="0"/>
                <a:cs typeface="Arial" panose="020B0604020202020204" pitchFamily="34" charset="0"/>
              </a:rPr>
              <a:t>Sanallinen palaute lukuina</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3448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vert="horz" lIns="91440" tIns="45720" rIns="91440" bIns="45720" rtlCol="0">
            <a:noAutofit/>
          </a:bodyPr>
          <a:lstStyle/>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Pidemmän aikavälin suunnittelu olisi tervetullutta. Esimerkiksi keväällä olisi hyvä tietää syksyn lukujärjestykset/opetettavat aineet/luokka.</a:t>
            </a:r>
          </a:p>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Voisiko vähän aikaa toteuttaa vallalla olevia käytänteitä eikä ihan koko ajan kehittää </a:t>
            </a:r>
            <a:r>
              <a:rPr lang="fi-FI" sz="1600" dirty="0" smtClean="0">
                <a:latin typeface="Arial" panose="020B0604020202020204" pitchFamily="34" charset="0"/>
                <a:ea typeface="Verdana" panose="020B0604030504040204" pitchFamily="34" charset="0"/>
                <a:cs typeface="Arial" panose="020B0604020202020204" pitchFamily="34" charset="0"/>
              </a:rPr>
              <a:t>uutta. Siis </a:t>
            </a:r>
            <a:r>
              <a:rPr lang="fi-FI" sz="1600" dirty="0">
                <a:latin typeface="Arial" panose="020B0604020202020204" pitchFamily="34" charset="0"/>
                <a:ea typeface="Verdana" panose="020B0604030504040204" pitchFamily="34" charset="0"/>
                <a:cs typeface="Arial" panose="020B0604020202020204" pitchFamily="34" charset="0"/>
              </a:rPr>
              <a:t>työrauhaa!</a:t>
            </a:r>
          </a:p>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Oppilaille enemmän profiloitumista perusasioiden opiskeluun/oppimiseen 	(vrt. </a:t>
            </a:r>
            <a:r>
              <a:rPr lang="fi-FI" sz="1600" dirty="0" err="1">
                <a:latin typeface="Arial" panose="020B0604020202020204" pitchFamily="34" charset="0"/>
                <a:ea typeface="Verdana" panose="020B0604030504040204" pitchFamily="34" charset="0"/>
                <a:cs typeface="Arial" panose="020B0604020202020204" pitchFamily="34" charset="0"/>
              </a:rPr>
              <a:t>PERUS-koulu</a:t>
            </a:r>
            <a:r>
              <a:rPr lang="fi-FI" sz="1600" dirty="0">
                <a:latin typeface="Arial" panose="020B0604020202020204" pitchFamily="34" charset="0"/>
                <a:ea typeface="Verdana" panose="020B0604030504040204" pitchFamily="34" charset="0"/>
                <a:cs typeface="Arial" panose="020B0604020202020204" pitchFamily="34" charset="0"/>
              </a:rPr>
              <a:t>).</a:t>
            </a:r>
          </a:p>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Vanhempien pitäisi ehkä useammin olla fyysisesti läsnä, jos halutaan heidän aidosti osallistuvan suunnitteluun ja arviointiin. Pelkkä Wilman kautta tapahtuva kommunikointi sekä puhelut ovat vain raapaisu... Kodin ja koulun -päivät ovat yhteistä mukavaa puuhastelua, mutta niissä suunnittelu ja "oikean opiskelun" miettiminen jää pieneksi.</a:t>
            </a:r>
          </a:p>
          <a:p>
            <a:pPr marL="361950" indent="-361950" algn="l">
              <a:buFont typeface="Arial" panose="020B0604020202020204" pitchFamily="34" charset="0"/>
              <a:buChar char="•"/>
            </a:pPr>
            <a:endParaRPr lang="fi-FI" sz="1600" dirty="0">
              <a:latin typeface="Arial" panose="020B0604020202020204" pitchFamily="34" charset="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sanallisesta palautteesta/ Henkilökunta (1/2)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9315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Ehdottaisin, että pedagogista täydennyskoulutusta olisi jatkuvasti saatavilla, ja että siihen osallistuisivat kaikki työyhteisön jäsenet.</a:t>
            </a:r>
          </a:p>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Lisää asioiden tekemistä yhdessä, päämäärätietoisuuden lisäämistä.</a:t>
            </a:r>
          </a:p>
          <a:p>
            <a:pPr marL="361950" indent="-361950" algn="l">
              <a:buFont typeface="Arial" panose="020B0604020202020204" pitchFamily="34" charset="0"/>
              <a:buChar char="•"/>
            </a:pPr>
            <a:r>
              <a:rPr lang="fi-FI" sz="1600" dirty="0">
                <a:latin typeface="Arial" panose="020B0604020202020204" pitchFamily="34" charset="0"/>
                <a:ea typeface="Verdana" panose="020B0604030504040204" pitchFamily="34" charset="0"/>
                <a:cs typeface="Arial" panose="020B0604020202020204" pitchFamily="34" charset="0"/>
              </a:rPr>
              <a:t>Jos kysellään, saadaan tuloksia kyselyn pohjalta. On turha haaskata aikaa kyselyihin, jos epäkohtiin ei pyritä saamaan muutosta.</a:t>
            </a:r>
          </a:p>
          <a:p>
            <a:pPr marL="361950" indent="-361950" algn="l">
              <a:buFont typeface="Arial" panose="020B0604020202020204" pitchFamily="34" charset="0"/>
              <a:buChar char="•"/>
            </a:pPr>
            <a:r>
              <a:rPr lang="fi-FI" sz="1600" dirty="0" err="1">
                <a:latin typeface="Arial" panose="020B0604020202020204" pitchFamily="34" charset="0"/>
                <a:ea typeface="Verdana" panose="020B0604030504040204" pitchFamily="34" charset="0"/>
                <a:cs typeface="Arial" panose="020B0604020202020204" pitchFamily="34" charset="0"/>
              </a:rPr>
              <a:t>Ops:n</a:t>
            </a:r>
            <a:r>
              <a:rPr lang="fi-FI" sz="1600" dirty="0">
                <a:latin typeface="Arial" panose="020B0604020202020204" pitchFamily="34" charset="0"/>
                <a:ea typeface="Verdana" panose="020B0604030504040204" pitchFamily="34" charset="0"/>
                <a:cs typeface="Arial" panose="020B0604020202020204" pitchFamily="34" charset="0"/>
              </a:rPr>
              <a:t> suosittelemat periaatteet edellyttävät opettajien vieläkin tehokkaampaa suunnittelua. Tähän pitäisi jostakin saada aikaa työpäivän aikana silloin tällöin, esim. kerran lukukaudessa.</a:t>
            </a:r>
          </a:p>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I första hand behöver vi tilläggsutrymmen dvs ett nytt skolhus.</a:t>
            </a:r>
            <a:endParaRPr lang="fi-FI" sz="1600" dirty="0">
              <a:latin typeface="Arial" panose="020B0604020202020204" pitchFamily="34" charset="0"/>
              <a:ea typeface="Verdana" panose="020B0604030504040204" pitchFamily="34" charset="0"/>
              <a:cs typeface="Arial" panose="020B0604020202020204" pitchFamily="34" charset="0"/>
            </a:endParaRPr>
          </a:p>
          <a:p>
            <a:pPr marL="361950" indent="-361950" algn="l"/>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a:latin typeface="Arial" panose="020B0604020202020204" pitchFamily="34" charset="0"/>
                <a:ea typeface="Verdana" panose="020B0604030504040204" pitchFamily="34" charset="0"/>
                <a:cs typeface="Arial" panose="020B0604020202020204" pitchFamily="34" charset="0"/>
              </a:rPr>
              <a:t>Poimintoja sanallisesta palautteesta/ Henkilökunta (2/2)</a:t>
            </a:r>
          </a:p>
        </p:txBody>
      </p:sp>
    </p:spTree>
    <p:extLst>
      <p:ext uri="{BB962C8B-B14F-4D97-AF65-F5344CB8AC3E}">
        <p14:creationId xmlns:p14="http://schemas.microsoft.com/office/powerpoint/2010/main" val="1461956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382773" y="1063251"/>
            <a:ext cx="8272130" cy="363634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Jos lapsella on haasteita, huoltajan pitää saada riittävää tietoa ja ennen kaikkea ajoissa. </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Opettajien toivoisi olevan tavattavissa virka-aikana.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Koulun ja kodin välinen yhteistyö ja tiedonkulku on hyvin paljon kiinni opettajasta, ei niinkään koulusta.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The </a:t>
            </a:r>
            <a:r>
              <a:rPr lang="fi-FI" sz="1600" dirty="0" err="1">
                <a:ea typeface="Verdana" panose="020B0604030504040204" pitchFamily="34" charset="0"/>
                <a:cs typeface="Arial" panose="020B0604020202020204" pitchFamily="34" charset="0"/>
              </a:rPr>
              <a:t>school</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could</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ask</a:t>
            </a:r>
            <a:r>
              <a:rPr lang="fi-FI" sz="1600" dirty="0">
                <a:ea typeface="Verdana" panose="020B0604030504040204" pitchFamily="34" charset="0"/>
                <a:cs typeface="Arial" panose="020B0604020202020204" pitchFamily="34" charset="0"/>
              </a:rPr>
              <a:t> for feedback on the </a:t>
            </a:r>
            <a:r>
              <a:rPr lang="fi-FI" sz="1600" dirty="0" err="1">
                <a:ea typeface="Verdana" panose="020B0604030504040204" pitchFamily="34" charset="0"/>
                <a:cs typeface="Arial" panose="020B0604020202020204" pitchFamily="34" charset="0"/>
              </a:rPr>
              <a:t>teachers</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once</a:t>
            </a:r>
            <a:r>
              <a:rPr lang="fi-FI" sz="1600" dirty="0">
                <a:ea typeface="Verdana" panose="020B0604030504040204" pitchFamily="34" charset="0"/>
                <a:cs typeface="Arial" panose="020B0604020202020204" pitchFamily="34" charset="0"/>
              </a:rPr>
              <a:t> a </a:t>
            </a:r>
            <a:r>
              <a:rPr lang="fi-FI" sz="1600" dirty="0" err="1">
                <a:ea typeface="Verdana" panose="020B0604030504040204" pitchFamily="34" charset="0"/>
                <a:cs typeface="Arial" panose="020B0604020202020204" pitchFamily="34" charset="0"/>
              </a:rPr>
              <a:t>year</a:t>
            </a:r>
            <a:r>
              <a:rPr lang="fi-FI" sz="1600" dirty="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Ehkä vanhemmat voisivat tutustua </a:t>
            </a:r>
            <a:r>
              <a:rPr lang="fi-FI" sz="1600" dirty="0" smtClean="0">
                <a:ea typeface="Verdana" panose="020B0604030504040204" pitchFamily="34" charset="0"/>
                <a:cs typeface="Arial" panose="020B0604020202020204" pitchFamily="34" charset="0"/>
              </a:rPr>
              <a:t>koulun arkeen </a:t>
            </a:r>
            <a:r>
              <a:rPr lang="fi-FI" sz="1600" dirty="0">
                <a:ea typeface="Verdana" panose="020B0604030504040204" pitchFamily="34" charset="0"/>
                <a:cs typeface="Arial" panose="020B0604020202020204" pitchFamily="34" charset="0"/>
              </a:rPr>
              <a:t>vaikka vuorotellen apuopettajan tms. roolissa?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Olisi hienoa jos koulun opettajien tiedotusta oppilaidensa vanhemmille ohjeistettaisiin tai valvottaisiin niin, ettei se ole yksittäisten opettajien päätettävissä</a:t>
            </a:r>
            <a:r>
              <a:rPr lang="fi-FI" sz="1600" dirty="0" smtClean="0">
                <a:ea typeface="Verdana" panose="020B0604030504040204" pitchFamily="34" charset="0"/>
                <a:cs typeface="Arial" panose="020B0604020202020204" pitchFamily="34" charset="0"/>
              </a:rPr>
              <a:t>.</a:t>
            </a: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a:t>
            </a:r>
            <a:r>
              <a:rPr lang="fi-FI" sz="2400" dirty="0" smtClean="0">
                <a:latin typeface="Arial" panose="020B0604020202020204" pitchFamily="34" charset="0"/>
                <a:ea typeface="Verdana" panose="020B0604030504040204" pitchFamily="34" charset="0"/>
                <a:cs typeface="Arial" panose="020B0604020202020204" pitchFamily="34" charset="0"/>
              </a:rPr>
              <a:t>Huoltajat (1/3)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84092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Olisi hyvä, jos koulussa olisi enemmän kerhoja.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Leikkimieltä kaipaan yläkouluun ja oppimisen iloa</a:t>
            </a:r>
            <a:r>
              <a:rPr lang="fi-FI"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smtClean="0">
                <a:ea typeface="Verdana" panose="020B0604030504040204" pitchFamily="34" charset="0"/>
                <a:cs typeface="Arial" panose="020B0604020202020204" pitchFamily="34" charset="0"/>
              </a:rPr>
              <a:t>Yksilö-/lapsikohtaiset vanhempainillat voisi ottaa takaisin käytäntöön.</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Kuukausittainen arviointi on erittäin hyvä väline pysyä ajan tasalla lapsen koulutilanteesta.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Arvioinnissa tulisi erottua osaaminen ja osallisuus tai sosiaalisuus tai tuntiaktiivisuus. Vaikuttaa siltä, että osallisuus korostuisi toisinaan osaamisen kustannuksella. Osaava passiivisuus ja osaamaton aktiivisuus ovat kaksi eri asiaa eikä jälkimmäistä tulisi palkita edellisen sijasta.</a:t>
            </a: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a:t>
            </a:r>
            <a:r>
              <a:rPr lang="fi-FI" sz="2400" dirty="0" smtClean="0">
                <a:latin typeface="Arial" panose="020B0604020202020204" pitchFamily="34" charset="0"/>
                <a:ea typeface="Verdana" panose="020B0604030504040204" pitchFamily="34" charset="0"/>
                <a:cs typeface="Arial" panose="020B0604020202020204" pitchFamily="34" charset="0"/>
              </a:rPr>
              <a:t>Huoltajat (2/3)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6092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fi-FI" sz="1600" dirty="0" smtClean="0">
                <a:ea typeface="Verdana" panose="020B0604030504040204" pitchFamily="34" charset="0"/>
                <a:cs typeface="Arial" panose="020B0604020202020204" pitchFamily="34" charset="0"/>
              </a:rPr>
              <a:t>Turhien </a:t>
            </a:r>
            <a:r>
              <a:rPr lang="fi-FI" sz="1600" dirty="0">
                <a:ea typeface="Verdana" panose="020B0604030504040204" pitchFamily="34" charset="0"/>
                <a:cs typeface="Arial" panose="020B0604020202020204" pitchFamily="34" charset="0"/>
              </a:rPr>
              <a:t>negatiivisten palautteiden lukeminen </a:t>
            </a:r>
            <a:r>
              <a:rPr lang="fi-FI" sz="1600" dirty="0" err="1">
                <a:ea typeface="Verdana" panose="020B0604030504040204" pitchFamily="34" charset="0"/>
                <a:cs typeface="Arial" panose="020B0604020202020204" pitchFamily="34" charset="0"/>
              </a:rPr>
              <a:t>Wilmasta</a:t>
            </a:r>
            <a:r>
              <a:rPr lang="fi-FI" sz="1600" dirty="0">
                <a:ea typeface="Verdana" panose="020B0604030504040204" pitchFamily="34" charset="0"/>
                <a:cs typeface="Arial" panose="020B0604020202020204" pitchFamily="34" charset="0"/>
              </a:rPr>
              <a:t> on masentavaa ja turhaa.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Mikäli koulu on hyvä työyhteisö opettajille, niin se heijastuu </a:t>
            </a:r>
            <a:r>
              <a:rPr lang="fi-FI" sz="1600" dirty="0" err="1">
                <a:ea typeface="Verdana" panose="020B0604030504040204" pitchFamily="34" charset="0"/>
                <a:cs typeface="Arial" panose="020B0604020202020204" pitchFamily="34" charset="0"/>
              </a:rPr>
              <a:t>oppijoihin</a:t>
            </a:r>
            <a:r>
              <a:rPr lang="fi-FI" sz="1600" dirty="0">
                <a:ea typeface="Verdana" panose="020B0604030504040204" pitchFamily="34" charset="0"/>
                <a:cs typeface="Arial" panose="020B0604020202020204" pitchFamily="34" charset="0"/>
              </a:rPr>
              <a:t>, heidän viihtymiseensä koulussa ja oppimiseen</a:t>
            </a:r>
            <a:r>
              <a:rPr lang="fi-FI"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err="1">
                <a:ea typeface="Verdana" panose="020B0604030504040204" pitchFamily="34" charset="0"/>
                <a:cs typeface="Arial" panose="020B0604020202020204" pitchFamily="34" charset="0"/>
              </a:rPr>
              <a:t>Öppen</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kommunikation</a:t>
            </a:r>
            <a:r>
              <a:rPr lang="fi-FI" sz="1600" dirty="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Mobiltelefonerna borde inte få användas under lektionerna.</a:t>
            </a:r>
            <a:r>
              <a:rPr lang="fi-FI" sz="1600" dirty="0">
                <a:ea typeface="Verdana" panose="020B0604030504040204" pitchFamily="34" charset="0"/>
                <a:cs typeface="Arial" panose="020B0604020202020204" pitchFamily="34" charset="0"/>
              </a:rPr>
              <a:t> </a:t>
            </a: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a:t>
            </a:r>
            <a:r>
              <a:rPr lang="fi-FI" sz="2400" dirty="0" smtClean="0">
                <a:latin typeface="Arial" panose="020B0604020202020204" pitchFamily="34" charset="0"/>
                <a:ea typeface="Verdana" panose="020B0604030504040204" pitchFamily="34" charset="0"/>
                <a:cs typeface="Arial" panose="020B0604020202020204" pitchFamily="34" charset="0"/>
              </a:rPr>
              <a:t>Huoltajat (3/3)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82774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a:t>
            </a:r>
            <a:r>
              <a:rPr lang="fi-FI" sz="1600" dirty="0" smtClean="0">
                <a:ea typeface="Verdana" panose="020B0604030504040204" pitchFamily="34" charset="0"/>
                <a:cs typeface="Arial" panose="020B0604020202020204" pitchFamily="34" charset="0"/>
              </a:rPr>
              <a:t>oulussa </a:t>
            </a:r>
            <a:r>
              <a:rPr lang="fi-FI" sz="1600" dirty="0">
                <a:ea typeface="Verdana" panose="020B0604030504040204" pitchFamily="34" charset="0"/>
                <a:cs typeface="Arial" panose="020B0604020202020204" pitchFamily="34" charset="0"/>
              </a:rPr>
              <a:t>olisi vähän </a:t>
            </a:r>
            <a:r>
              <a:rPr lang="fi-FI" sz="1600" dirty="0" smtClean="0">
                <a:ea typeface="Verdana" panose="020B0604030504040204" pitchFamily="34" charset="0"/>
                <a:cs typeface="Arial" panose="020B0604020202020204" pitchFamily="34" charset="0"/>
              </a:rPr>
              <a:t>rauhallisempaa.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E</a:t>
            </a:r>
            <a:r>
              <a:rPr lang="fi-FI" sz="1600" dirty="0" smtClean="0">
                <a:ea typeface="Verdana" panose="020B0604030504040204" pitchFamily="34" charset="0"/>
                <a:cs typeface="Arial" panose="020B0604020202020204" pitchFamily="34" charset="0"/>
              </a:rPr>
              <a:t>i kiusata.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a:t>
            </a:r>
            <a:r>
              <a:rPr lang="fi-FI" sz="1600" dirty="0" smtClean="0">
                <a:ea typeface="Verdana" panose="020B0604030504040204" pitchFamily="34" charset="0"/>
                <a:cs typeface="Arial" panose="020B0604020202020204" pitchFamily="34" charset="0"/>
              </a:rPr>
              <a:t>oulu </a:t>
            </a:r>
            <a:r>
              <a:rPr lang="fi-FI" sz="1600" dirty="0">
                <a:ea typeface="Verdana" panose="020B0604030504040204" pitchFamily="34" charset="0"/>
                <a:cs typeface="Arial" panose="020B0604020202020204" pitchFamily="34" charset="0"/>
              </a:rPr>
              <a:t>olisi 10 kertaa parempi jos saisi käyttää puhelinta </a:t>
            </a:r>
            <a:r>
              <a:rPr lang="fi-FI" sz="1600" dirty="0" smtClean="0">
                <a:ea typeface="Verdana" panose="020B0604030504040204" pitchFamily="34" charset="0"/>
                <a:cs typeface="Arial" panose="020B0604020202020204" pitchFamily="34" charset="0"/>
              </a:rPr>
              <a:t>välkällä.</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a:t>
            </a:r>
            <a:r>
              <a:rPr lang="fi-FI" sz="1600" dirty="0" smtClean="0">
                <a:ea typeface="Verdana" panose="020B0604030504040204" pitchFamily="34" charset="0"/>
                <a:cs typeface="Arial" panose="020B0604020202020204" pitchFamily="34" charset="0"/>
              </a:rPr>
              <a:t>annustettaisiin </a:t>
            </a:r>
            <a:r>
              <a:rPr lang="fi-FI" sz="1600" dirty="0">
                <a:ea typeface="Verdana" panose="020B0604030504040204" pitchFamily="34" charset="0"/>
                <a:cs typeface="Arial" panose="020B0604020202020204" pitchFamily="34" charset="0"/>
              </a:rPr>
              <a:t>oppilaita hieman paremmin muuten suunnilleen kaikki </a:t>
            </a:r>
            <a:r>
              <a:rPr lang="fi-FI" sz="1600" dirty="0" smtClean="0">
                <a:ea typeface="Verdana" panose="020B0604030504040204" pitchFamily="34" charset="0"/>
                <a:cs typeface="Arial" panose="020B0604020202020204" pitchFamily="34" charset="0"/>
              </a:rPr>
              <a:t>kondiksessa.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err="1">
                <a:ea typeface="Verdana" panose="020B0604030504040204" pitchFamily="34" charset="0"/>
                <a:cs typeface="Arial" panose="020B0604020202020204" pitchFamily="34" charset="0"/>
              </a:rPr>
              <a:t>B</a:t>
            </a:r>
            <a:r>
              <a:rPr lang="fi-FI" sz="1600" dirty="0" err="1" smtClean="0">
                <a:ea typeface="Verdana" panose="020B0604030504040204" pitchFamily="34" charset="0"/>
                <a:cs typeface="Arial" panose="020B0604020202020204" pitchFamily="34" charset="0"/>
              </a:rPr>
              <a:t>ättre</a:t>
            </a:r>
            <a:r>
              <a:rPr lang="fi-FI" sz="1600" dirty="0" smtClean="0">
                <a:ea typeface="Verdana" panose="020B0604030504040204" pitchFamily="34" charset="0"/>
                <a:cs typeface="Arial" panose="020B0604020202020204" pitchFamily="34" charset="0"/>
              </a:rPr>
              <a:t> </a:t>
            </a:r>
            <a:r>
              <a:rPr lang="fi-FI" sz="1600" dirty="0" err="1" smtClean="0">
                <a:ea typeface="Verdana" panose="020B0604030504040204" pitchFamily="34" charset="0"/>
                <a:cs typeface="Arial" panose="020B0604020202020204" pitchFamily="34" charset="0"/>
              </a:rPr>
              <a:t>gård</a:t>
            </a:r>
            <a:r>
              <a:rPr lang="fi-FI" sz="1600" dirty="0" smtClean="0">
                <a:ea typeface="Verdana" panose="020B0604030504040204" pitchFamily="34" charset="0"/>
                <a:cs typeface="Arial" panose="020B0604020202020204" pitchFamily="34" charset="0"/>
              </a:rPr>
              <a:t>.</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420986"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1.–</a:t>
            </a:r>
            <a:r>
              <a:rPr lang="fi-FI" sz="2400" dirty="0" smtClean="0">
                <a:latin typeface="Arial" panose="020B0604020202020204" pitchFamily="34" charset="0"/>
                <a:ea typeface="Verdana" panose="020B0604030504040204" pitchFamily="34" charset="0"/>
                <a:cs typeface="Arial" panose="020B0604020202020204" pitchFamily="34" charset="0"/>
              </a:rPr>
              <a:t>4.lk (1/2)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8461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R</a:t>
            </a:r>
            <a:r>
              <a:rPr lang="fi-FI" sz="1600" dirty="0" smtClean="0">
                <a:ea typeface="Verdana" panose="020B0604030504040204" pitchFamily="34" charset="0"/>
                <a:cs typeface="Arial" panose="020B0604020202020204" pitchFamily="34" charset="0"/>
              </a:rPr>
              <a:t>uoka </a:t>
            </a:r>
            <a:r>
              <a:rPr lang="fi-FI" sz="1600" dirty="0" err="1">
                <a:ea typeface="Verdana" panose="020B0604030504040204" pitchFamily="34" charset="0"/>
                <a:cs typeface="Arial" panose="020B0604020202020204" pitchFamily="34" charset="0"/>
              </a:rPr>
              <a:t>tuneilla</a:t>
            </a:r>
            <a:r>
              <a:rPr lang="fi-FI" sz="1600" dirty="0">
                <a:ea typeface="Verdana" panose="020B0604030504040204" pitchFamily="34" charset="0"/>
                <a:cs typeface="Arial" panose="020B0604020202020204" pitchFamily="34" charset="0"/>
              </a:rPr>
              <a:t> ruokajuomana </a:t>
            </a:r>
            <a:r>
              <a:rPr lang="fi-FI" sz="1600" dirty="0" smtClean="0">
                <a:ea typeface="Verdana" panose="020B0604030504040204" pitchFamily="34" charset="0"/>
                <a:cs typeface="Arial" panose="020B0604020202020204" pitchFamily="34" charset="0"/>
              </a:rPr>
              <a:t>kokista.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R</a:t>
            </a:r>
            <a:r>
              <a:rPr lang="fi-FI" sz="1600" dirty="0" smtClean="0">
                <a:ea typeface="Verdana" panose="020B0604030504040204" pitchFamily="34" charset="0"/>
                <a:cs typeface="Arial" panose="020B0604020202020204" pitchFamily="34" charset="0"/>
              </a:rPr>
              <a:t>uokalaan </a:t>
            </a:r>
            <a:r>
              <a:rPr lang="fi-FI" sz="1600" dirty="0" err="1">
                <a:ea typeface="Verdana" panose="020B0604030504040204" pitchFamily="34" charset="0"/>
                <a:cs typeface="Arial" panose="020B0604020202020204" pitchFamily="34" charset="0"/>
              </a:rPr>
              <a:t>mäkki</a:t>
            </a:r>
            <a:r>
              <a:rPr lang="fi-FI" sz="1600" dirty="0">
                <a:ea typeface="Verdana" panose="020B0604030504040204" pitchFamily="34" charset="0"/>
                <a:cs typeface="Arial" panose="020B0604020202020204" pitchFamily="34" charset="0"/>
              </a:rPr>
              <a:t> koulussa saa olla </a:t>
            </a:r>
            <a:r>
              <a:rPr lang="fi-FI" sz="1600" dirty="0" err="1" smtClean="0">
                <a:ea typeface="Verdana" panose="020B0604030504040204" pitchFamily="34" charset="0"/>
                <a:cs typeface="Arial" panose="020B0604020202020204" pitchFamily="34" charset="0"/>
              </a:rPr>
              <a:t>millon</a:t>
            </a:r>
            <a:r>
              <a:rPr lang="fi-FI" sz="1600" dirty="0" smtClean="0">
                <a:ea typeface="Verdana" panose="020B0604030504040204" pitchFamily="34" charset="0"/>
                <a:cs typeface="Arial" panose="020B0604020202020204" pitchFamily="34" charset="0"/>
              </a:rPr>
              <a:t> haluaa.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T</a:t>
            </a:r>
            <a:r>
              <a:rPr lang="fi-FI" sz="1600" dirty="0" smtClean="0">
                <a:ea typeface="Verdana" panose="020B0604030504040204" pitchFamily="34" charset="0"/>
                <a:cs typeface="Arial" panose="020B0604020202020204" pitchFamily="34" charset="0"/>
              </a:rPr>
              <a:t>unneilla </a:t>
            </a:r>
            <a:r>
              <a:rPr lang="fi-FI" sz="1600" dirty="0">
                <a:ea typeface="Verdana" panose="020B0604030504040204" pitchFamily="34" charset="0"/>
                <a:cs typeface="Arial" panose="020B0604020202020204" pitchFamily="34" charset="0"/>
              </a:rPr>
              <a:t>saa pelata </a:t>
            </a:r>
            <a:r>
              <a:rPr lang="fi-FI" sz="1600" dirty="0" err="1">
                <a:ea typeface="Verdana" panose="020B0604030504040204" pitchFamily="34" charset="0"/>
                <a:cs typeface="Arial" panose="020B0604020202020204" pitchFamily="34" charset="0"/>
              </a:rPr>
              <a:t>pleikkaa</a:t>
            </a:r>
            <a:r>
              <a:rPr lang="fi-FI" sz="1600" dirty="0">
                <a:ea typeface="Verdana" panose="020B0604030504040204" pitchFamily="34" charset="0"/>
                <a:cs typeface="Arial" panose="020B0604020202020204" pitchFamily="34" charset="0"/>
              </a:rPr>
              <a:t> ja tietokoneilla </a:t>
            </a:r>
            <a:r>
              <a:rPr lang="fi-FI" sz="1600" dirty="0" smtClean="0">
                <a:ea typeface="Verdana" panose="020B0604030504040204" pitchFamily="34" charset="0"/>
                <a:cs typeface="Arial" panose="020B0604020202020204" pitchFamily="34" charset="0"/>
              </a:rPr>
              <a:t>saa katsoa </a:t>
            </a:r>
            <a:r>
              <a:rPr lang="fi-FI" sz="1600" dirty="0">
                <a:ea typeface="Verdana" panose="020B0604030504040204" pitchFamily="34" charset="0"/>
                <a:cs typeface="Arial" panose="020B0604020202020204" pitchFamily="34" charset="0"/>
              </a:rPr>
              <a:t>elokusia kouluun koira tarha että saa rapsuttaa ja leikkiä koirien </a:t>
            </a:r>
            <a:r>
              <a:rPr lang="fi-FI" sz="1600" dirty="0" smtClean="0">
                <a:ea typeface="Verdana" panose="020B0604030504040204" pitchFamily="34" charset="0"/>
                <a:cs typeface="Arial" panose="020B0604020202020204" pitchFamily="34" charset="0"/>
              </a:rPr>
              <a:t>kanssa </a:t>
            </a:r>
            <a:r>
              <a:rPr lang="fi-FI" sz="1600" dirty="0">
                <a:ea typeface="Verdana" panose="020B0604030504040204" pitchFamily="34" charset="0"/>
                <a:cs typeface="Arial" panose="020B0604020202020204" pitchFamily="34" charset="0"/>
              </a:rPr>
              <a:t>SEON KEHITTÄVÄÄ!!!!!!!!!!!!!!!!!!!!!!!!!!!!!!!!!!!!!!!!!!!!!!!!!!!!!!!!!!!!!!!!!!!!!!!!!!!!!!!!!!!!!!!!!!!!!!!!!!!!!!!!!!!!!!!!!!!!!!!!!!!!!!!!!!!!!!!!!!!!!!!!!!!!!!!!!!!! JA SOTA PELIT OVAT KEHITTÄVIÄ !!!!!!!!!!!!!!!!!!!!!!!!!!!!!!!!!!!!!!!!!!!!!!!!!!!!!!!!!!!!!!!!!!!!!!!!!!!!!!!!!!!!!!!!!!!!!!!!!!!!!!!!!!!!!!!!!!!!!!!!!!!!!!!!!!!!!!!!!!!!!!!!!!!!!!!!!!!!!!!!!!!!!!!!!!!!!!!!!!!!!!!!!!!!!!!!!!!!!!!!!!!!!</a:t>
            </a: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1.–</a:t>
            </a:r>
            <a:r>
              <a:rPr lang="fi-FI" sz="2400" dirty="0" smtClean="0">
                <a:latin typeface="Arial" panose="020B0604020202020204" pitchFamily="34" charset="0"/>
                <a:ea typeface="Verdana" panose="020B0604030504040204" pitchFamily="34" charset="0"/>
                <a:cs typeface="Arial" panose="020B0604020202020204" pitchFamily="34" charset="0"/>
              </a:rPr>
              <a:t>4.lk (2/2)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pic>
        <p:nvPicPr>
          <p:cNvPr id="4" name="Kuva 3"/>
          <p:cNvPicPr>
            <a:picLocks noChangeAspect="1"/>
          </p:cNvPicPr>
          <p:nvPr/>
        </p:nvPicPr>
        <p:blipFill>
          <a:blip r:embed="rId2"/>
          <a:stretch>
            <a:fillRect/>
          </a:stretch>
        </p:blipFill>
        <p:spPr>
          <a:xfrm>
            <a:off x="7704640" y="3512346"/>
            <a:ext cx="886019" cy="1219500"/>
          </a:xfrm>
          <a:prstGeom prst="rect">
            <a:avLst/>
          </a:prstGeom>
        </p:spPr>
      </p:pic>
    </p:spTree>
    <p:extLst>
      <p:ext uri="{BB962C8B-B14F-4D97-AF65-F5344CB8AC3E}">
        <p14:creationId xmlns:p14="http://schemas.microsoft.com/office/powerpoint/2010/main" val="3907231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346558" cy="318625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Koulusta tulisi parempi, jos aikuiset puuttuisivat enemmän kiusaamiseen. Oppilaat ottaisivat uudet oppilaat iloisesti mukaan.</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On hyvä, että opettajat antavat positiivisia palautteita. Ne antavat luottamusta omaan työhön ja tekevät iloiseksi.</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Jos oppilaat olisivat oppitunnilla rauhallisia. Enempää en pyydä. Vain rauhaa.</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Opettajat olisivat tasa-arvoisempia ja kohtelisivat poikia sammalla tavalla, kuin tyttöjä.</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Oppilaita ei nähtäisi massana vaan yksilöinä. Kiusaajat kuriin. Erilaisuus </a:t>
            </a:r>
            <a:r>
              <a:rPr lang="fi-FI" sz="1600" dirty="0" smtClean="0">
                <a:ea typeface="Verdana" panose="020B0604030504040204" pitchFamily="34" charset="0"/>
                <a:cs typeface="Arial" panose="020B0604020202020204" pitchFamily="34" charset="0"/>
              </a:rPr>
              <a:t>hyväksyttäisiin.</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Kuunneltaisiin enemmän oppilaiden mielipiteitä ja otettaisiin huomioon, että joillakin oppilailla on ongelmia esim. masennus, ahdistus, syömishäiriö </a:t>
            </a:r>
            <a:r>
              <a:rPr lang="fi-FI" sz="1600" dirty="0" err="1">
                <a:ea typeface="Verdana" panose="020B0604030504040204" pitchFamily="34" charset="0"/>
                <a:cs typeface="Arial" panose="020B0604020202020204" pitchFamily="34" charset="0"/>
              </a:rPr>
              <a:t>jne</a:t>
            </a:r>
            <a:r>
              <a:rPr lang="fi-FI" sz="1600" dirty="0">
                <a:ea typeface="Verdana" panose="020B0604030504040204" pitchFamily="34" charset="0"/>
                <a:cs typeface="Arial" panose="020B0604020202020204" pitchFamily="34" charset="0"/>
              </a:rPr>
              <a:t>, ja autettaisiin heitä esim. ymmärrettäisiin, että ei pysty opiskelemaan kunnolla, ei pakoteta liikaa jne</a:t>
            </a:r>
            <a:r>
              <a:rPr lang="fi-FI" sz="1600" dirty="0" smtClean="0">
                <a:ea typeface="Verdana" panose="020B0604030504040204" pitchFamily="34" charset="0"/>
                <a:cs typeface="Arial" panose="020B0604020202020204" pitchFamily="34" charset="0"/>
              </a:rPr>
              <a:t>.</a:t>
            </a: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5.–9.lk </a:t>
            </a:r>
            <a:r>
              <a:rPr lang="fi-FI" sz="2400" dirty="0" smtClean="0">
                <a:latin typeface="Arial" panose="020B0604020202020204" pitchFamily="34" charset="0"/>
                <a:ea typeface="Verdana" panose="020B0604030504040204" pitchFamily="34" charset="0"/>
                <a:cs typeface="Arial" panose="020B0604020202020204" pitchFamily="34" charset="0"/>
              </a:rPr>
              <a:t>(1/2)</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410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Kun oppilaita kannustetaan ja he ajattelevat, että pystyn parempaan ja he pystyvät</a:t>
            </a:r>
            <a:r>
              <a:rPr lang="fi-FI"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smtClean="0">
                <a:ea typeface="Verdana" panose="020B0604030504040204" pitchFamily="34" charset="0"/>
                <a:cs typeface="Arial" panose="020B0604020202020204" pitchFamily="34" charset="0"/>
              </a:rPr>
              <a:t>Saisin </a:t>
            </a:r>
            <a:r>
              <a:rPr lang="fi-FI" sz="1600" dirty="0">
                <a:ea typeface="Verdana" panose="020B0604030504040204" pitchFamily="34" charset="0"/>
                <a:cs typeface="Arial" panose="020B0604020202020204" pitchFamily="34" charset="0"/>
              </a:rPr>
              <a:t>käyttää kännykkää välitunneilla. Saisi jäädä sisälle jos haluaa. Saisi käydä välitunneilla kaupassa jos on tarve.</a:t>
            </a:r>
          </a:p>
          <a:p>
            <a:pPr marL="342900" indent="-342900" algn="l">
              <a:lnSpc>
                <a:spcPct val="100000"/>
              </a:lnSpc>
              <a:buFont typeface="Arial" panose="020B0604020202020204" pitchFamily="34" charset="0"/>
              <a:buChar char="•"/>
            </a:pPr>
            <a:r>
              <a:rPr lang="fi-FI" sz="1600" dirty="0">
                <a:ea typeface="Verdana" panose="020B0604030504040204" pitchFamily="34" charset="0"/>
                <a:cs typeface="Arial" panose="020B0604020202020204" pitchFamily="34" charset="0"/>
              </a:rPr>
              <a:t>P</a:t>
            </a:r>
            <a:r>
              <a:rPr lang="fi-FI" sz="1600" dirty="0" smtClean="0">
                <a:ea typeface="Verdana" panose="020B0604030504040204" pitchFamily="34" charset="0"/>
                <a:cs typeface="Arial" panose="020B0604020202020204" pitchFamily="34" charset="0"/>
              </a:rPr>
              <a:t>arempaa ruokaa.</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Om man röstar om nåt och majoriteten har en åsikt bör den förverkligas.</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Lärarna borde berätta mer om vad och hur man bedöms och berätta för var och en hur det går för en och vad man kan förbättra.</a:t>
            </a:r>
          </a:p>
          <a:p>
            <a:pPr marL="342900" indent="-342900" algn="l">
              <a:lnSpc>
                <a:spcPct val="100000"/>
              </a:lnSpc>
              <a:buFont typeface="Arial" panose="020B0604020202020204" pitchFamily="34" charset="0"/>
              <a:buChar char="•"/>
            </a:pPr>
            <a:r>
              <a:rPr lang="en-US" sz="1600" dirty="0">
                <a:ea typeface="Verdana" panose="020B0604030504040204" pitchFamily="34" charset="0"/>
                <a:cs typeface="Arial" panose="020B0604020202020204" pitchFamily="34" charset="0"/>
              </a:rPr>
              <a:t>Never </a:t>
            </a:r>
            <a:r>
              <a:rPr lang="en-US" sz="1600" dirty="0" err="1">
                <a:ea typeface="Verdana" panose="020B0604030504040204" pitchFamily="34" charset="0"/>
                <a:cs typeface="Arial" panose="020B0604020202020204" pitchFamily="34" charset="0"/>
              </a:rPr>
              <a:t>gonna</a:t>
            </a:r>
            <a:r>
              <a:rPr lang="en-US" sz="1600" dirty="0">
                <a:ea typeface="Verdana" panose="020B0604030504040204" pitchFamily="34" charset="0"/>
                <a:cs typeface="Arial" panose="020B0604020202020204" pitchFamily="34" charset="0"/>
              </a:rPr>
              <a:t> give you up</a:t>
            </a:r>
          </a:p>
          <a:p>
            <a:pPr marL="342900" indent="-342900" algn="l">
              <a:lnSpc>
                <a:spcPct val="100000"/>
              </a:lnSpc>
              <a:buFont typeface="Arial" panose="020B0604020202020204" pitchFamily="34" charset="0"/>
              <a:buChar char="•"/>
            </a:pPr>
            <a:r>
              <a:rPr lang="en-US" sz="1600" dirty="0">
                <a:ea typeface="Verdana" panose="020B0604030504040204" pitchFamily="34" charset="0"/>
                <a:cs typeface="Arial" panose="020B0604020202020204" pitchFamily="34" charset="0"/>
              </a:rPr>
              <a:t>Never </a:t>
            </a:r>
            <a:r>
              <a:rPr lang="en-US" sz="1600" dirty="0" err="1">
                <a:ea typeface="Verdana" panose="020B0604030504040204" pitchFamily="34" charset="0"/>
                <a:cs typeface="Arial" panose="020B0604020202020204" pitchFamily="34" charset="0"/>
              </a:rPr>
              <a:t>gonna</a:t>
            </a:r>
            <a:r>
              <a:rPr lang="en-US" sz="1600" dirty="0">
                <a:ea typeface="Verdana" panose="020B0604030504040204" pitchFamily="34" charset="0"/>
                <a:cs typeface="Arial" panose="020B0604020202020204" pitchFamily="34" charset="0"/>
              </a:rPr>
              <a:t> let you down</a:t>
            </a:r>
          </a:p>
          <a:p>
            <a:pPr marL="342900" indent="-342900" algn="l">
              <a:lnSpc>
                <a:spcPct val="100000"/>
              </a:lnSpc>
              <a:buFont typeface="Arial" panose="020B0604020202020204" pitchFamily="34" charset="0"/>
              <a:buChar char="•"/>
            </a:pPr>
            <a:r>
              <a:rPr lang="en-US" sz="1600" dirty="0">
                <a:ea typeface="Verdana" panose="020B0604030504040204" pitchFamily="34" charset="0"/>
                <a:cs typeface="Arial" panose="020B0604020202020204" pitchFamily="34" charset="0"/>
              </a:rPr>
              <a:t>Never </a:t>
            </a:r>
            <a:r>
              <a:rPr lang="en-US" sz="1600" dirty="0" err="1">
                <a:ea typeface="Verdana" panose="020B0604030504040204" pitchFamily="34" charset="0"/>
                <a:cs typeface="Arial" panose="020B0604020202020204" pitchFamily="34" charset="0"/>
              </a:rPr>
              <a:t>gonna</a:t>
            </a:r>
            <a:r>
              <a:rPr lang="en-US" sz="1600" dirty="0">
                <a:ea typeface="Verdana" panose="020B0604030504040204" pitchFamily="34" charset="0"/>
                <a:cs typeface="Arial" panose="020B0604020202020204" pitchFamily="34" charset="0"/>
              </a:rPr>
              <a:t> run around and desert you</a:t>
            </a:r>
          </a:p>
          <a:p>
            <a:pPr algn="l">
              <a:lnSpc>
                <a:spcPct val="100000"/>
              </a:lnSpc>
            </a:pPr>
            <a:endParaRPr lang="fi-FI" sz="1600" dirty="0">
              <a:ea typeface="Verdana" panose="020B0604030504040204" pitchFamily="34" charset="0"/>
              <a:cs typeface="Verdana" panose="020B0604030504040204" pitchFamily="34" charset="0"/>
            </a:endParaRPr>
          </a:p>
          <a:p>
            <a:pPr algn="l">
              <a:lnSpc>
                <a:spcPct val="100000"/>
              </a:lnSpc>
            </a:pPr>
            <a:endParaRPr lang="fi-FI" sz="1600" dirty="0">
              <a:ea typeface="Verdana" panose="020B0604030504040204" pitchFamily="34" charset="0"/>
              <a:cs typeface="Verdana" panose="020B0604030504040204" pitchFamily="34" charset="0"/>
            </a:endParaRPr>
          </a:p>
          <a:p>
            <a:pPr algn="l">
              <a:lnSpc>
                <a:spcPct val="100000"/>
              </a:lnSpc>
            </a:pPr>
            <a:endParaRPr lang="fi-FI" sz="1600" dirty="0">
              <a:ea typeface="Verdana" panose="020B0604030504040204" pitchFamily="34" charset="0"/>
              <a:cs typeface="Verdana" panose="020B0604030504040204" pitchFamily="34" charset="0"/>
            </a:endParaRP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5.–9.lk </a:t>
            </a:r>
            <a:r>
              <a:rPr lang="fi-FI" sz="2400" dirty="0" smtClean="0">
                <a:latin typeface="Arial" panose="020B0604020202020204" pitchFamily="34" charset="0"/>
                <a:ea typeface="Verdana" panose="020B0604030504040204" pitchFamily="34" charset="0"/>
                <a:cs typeface="Arial" panose="020B0604020202020204" pitchFamily="34" charset="0"/>
              </a:rPr>
              <a:t>(2/2)</a:t>
            </a:r>
            <a:endParaRPr lang="fi-FI" sz="2400" dirty="0">
              <a:latin typeface="Arial" panose="020B0604020202020204" pitchFamily="34" charset="0"/>
              <a:ea typeface="Verdana" panose="020B0604030504040204" pitchFamily="34" charset="0"/>
              <a:cs typeface="Arial" panose="020B0604020202020204" pitchFamily="34" charset="0"/>
            </a:endParaRPr>
          </a:p>
        </p:txBody>
      </p:sp>
      <p:pic>
        <p:nvPicPr>
          <p:cNvPr id="4" name="Kuva 3"/>
          <p:cNvPicPr>
            <a:picLocks noChangeAspect="1"/>
          </p:cNvPicPr>
          <p:nvPr/>
        </p:nvPicPr>
        <p:blipFill>
          <a:blip r:embed="rId2"/>
          <a:stretch>
            <a:fillRect/>
          </a:stretch>
        </p:blipFill>
        <p:spPr>
          <a:xfrm>
            <a:off x="7454571" y="3321302"/>
            <a:ext cx="880954" cy="1182574"/>
          </a:xfrm>
          <a:prstGeom prst="rect">
            <a:avLst/>
          </a:prstGeom>
        </p:spPr>
      </p:pic>
    </p:spTree>
    <p:extLst>
      <p:ext uri="{BB962C8B-B14F-4D97-AF65-F5344CB8AC3E}">
        <p14:creationId xmlns:p14="http://schemas.microsoft.com/office/powerpoint/2010/main" val="282694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6028" y="1036709"/>
            <a:ext cx="7761837" cy="779479"/>
          </a:xfrm>
        </p:spPr>
        <p:txBody>
          <a:bodyPr/>
          <a:lstStyle/>
          <a:p>
            <a:pPr marL="0" indent="0">
              <a:buNone/>
            </a:pPr>
            <a:r>
              <a:rPr lang="fi-FI" sz="1800" dirty="0"/>
              <a:t>Perusopetuksen laatukyselyyn 2017 vastasi yhteensä </a:t>
            </a:r>
            <a:r>
              <a:rPr lang="fi-FI" sz="1800" dirty="0" smtClean="0"/>
              <a:t>12 699 henkilöä. </a:t>
            </a:r>
          </a:p>
          <a:p>
            <a:pPr marL="0" indent="0">
              <a:buNone/>
            </a:pPr>
            <a:r>
              <a:rPr lang="fi-FI" sz="1800" dirty="0" smtClean="0"/>
              <a:t>Kysely toteutettiin 17.1.–3.2.2017</a:t>
            </a:r>
            <a:r>
              <a:rPr lang="fi-FI" sz="1800" dirty="0"/>
              <a:t>. </a:t>
            </a:r>
            <a:endParaRPr lang="fi-FI" sz="1800" noProof="0" dirty="0" smtClean="0"/>
          </a:p>
        </p:txBody>
      </p:sp>
      <p:graphicFrame>
        <p:nvGraphicFramePr>
          <p:cNvPr id="6" name="Taulukko 5"/>
          <p:cNvGraphicFramePr>
            <a:graphicFrameLocks noGrp="1"/>
          </p:cNvGraphicFramePr>
          <p:nvPr>
            <p:extLst>
              <p:ext uri="{D42A27DB-BD31-4B8C-83A1-F6EECF244321}">
                <p14:modId xmlns:p14="http://schemas.microsoft.com/office/powerpoint/2010/main" val="1865799862"/>
              </p:ext>
            </p:extLst>
          </p:nvPr>
        </p:nvGraphicFramePr>
        <p:xfrm>
          <a:off x="592783" y="1986456"/>
          <a:ext cx="7560000" cy="2055574"/>
        </p:xfrm>
        <a:graphic>
          <a:graphicData uri="http://schemas.openxmlformats.org/drawingml/2006/table">
            <a:tbl>
              <a:tblPr firstRow="1" bandRow="1">
                <a:tableStyleId>{B301B821-A1FF-4177-AEE7-76D212191A09}</a:tableStyleId>
              </a:tblPr>
              <a:tblGrid>
                <a:gridCol w="3098563"/>
                <a:gridCol w="2350660"/>
                <a:gridCol w="2110777"/>
              </a:tblGrid>
              <a:tr h="321616">
                <a:tc>
                  <a:txBody>
                    <a:bodyPr/>
                    <a:lstStyle/>
                    <a:p>
                      <a:r>
                        <a:rPr lang="fi-FI" sz="1600" dirty="0" smtClean="0"/>
                        <a:t>Vastaajaryhmät</a:t>
                      </a:r>
                      <a:endParaRPr lang="fi-FI" sz="1600" dirty="0"/>
                    </a:p>
                  </a:txBody>
                  <a:tcPr/>
                </a:tc>
                <a:tc>
                  <a:txBody>
                    <a:bodyPr/>
                    <a:lstStyle/>
                    <a:p>
                      <a:pPr algn="ctr"/>
                      <a:r>
                        <a:rPr lang="fi-FI" sz="1600" baseline="0" dirty="0" smtClean="0"/>
                        <a:t>Vastanneet </a:t>
                      </a:r>
                      <a:endParaRPr lang="fi-FI"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smtClean="0"/>
                        <a:t>Vastaus%</a:t>
                      </a:r>
                    </a:p>
                  </a:txBody>
                  <a:tcPr/>
                </a:tc>
              </a:tr>
              <a:tr h="320207">
                <a:tc>
                  <a:txBody>
                    <a:bodyPr/>
                    <a:lstStyle/>
                    <a:p>
                      <a:r>
                        <a:rPr lang="fi-FI" sz="1600" dirty="0" smtClean="0"/>
                        <a:t>Henkilökunta</a:t>
                      </a:r>
                      <a:endParaRPr lang="fi-FI" sz="1600" dirty="0"/>
                    </a:p>
                  </a:txBody>
                  <a:tcPr/>
                </a:tc>
                <a:tc>
                  <a:txBody>
                    <a:bodyPr/>
                    <a:lstStyle/>
                    <a:p>
                      <a:pPr algn="ctr"/>
                      <a:r>
                        <a:rPr lang="fi-FI" sz="1600" dirty="0" smtClean="0">
                          <a:solidFill>
                            <a:schemeClr val="tx1"/>
                          </a:solidFill>
                        </a:rPr>
                        <a:t>907</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20207">
                <a:tc>
                  <a:txBody>
                    <a:bodyPr/>
                    <a:lstStyle/>
                    <a:p>
                      <a:r>
                        <a:rPr lang="fi-FI" sz="1600" dirty="0" smtClean="0"/>
                        <a:t>Huoltajat</a:t>
                      </a:r>
                      <a:endParaRPr lang="fi-FI" sz="1600" dirty="0"/>
                    </a:p>
                  </a:txBody>
                  <a:tcPr/>
                </a:tc>
                <a:tc>
                  <a:txBody>
                    <a:bodyPr/>
                    <a:lstStyle/>
                    <a:p>
                      <a:pPr algn="ctr"/>
                      <a:r>
                        <a:rPr lang="fi-FI" sz="1600" dirty="0" smtClean="0">
                          <a:solidFill>
                            <a:schemeClr val="tx1"/>
                          </a:solidFill>
                        </a:rPr>
                        <a:t>2535</a:t>
                      </a:r>
                      <a:endParaRPr lang="fi-FI" sz="1600" dirty="0">
                        <a:solidFill>
                          <a:schemeClr val="tx1"/>
                        </a:solidFill>
                      </a:endParaRPr>
                    </a:p>
                  </a:txBody>
                  <a:tcPr/>
                </a:tc>
                <a:tc>
                  <a:txBody>
                    <a:bodyPr/>
                    <a:lstStyle/>
                    <a:p>
                      <a:pPr algn="ctr"/>
                      <a:r>
                        <a:rPr lang="fi-FI" sz="1600" dirty="0" smtClean="0">
                          <a:solidFill>
                            <a:schemeClr val="tx1"/>
                          </a:solidFill>
                        </a:rPr>
                        <a:t>27</a:t>
                      </a:r>
                      <a:endParaRPr lang="fi-FI" sz="1600" dirty="0">
                        <a:solidFill>
                          <a:schemeClr val="tx1"/>
                        </a:solidFill>
                      </a:endParaRPr>
                    </a:p>
                  </a:txBody>
                  <a:tcPr/>
                </a:tc>
              </a:tr>
              <a:tr h="320207">
                <a:tc>
                  <a:txBody>
                    <a:bodyPr/>
                    <a:lstStyle/>
                    <a:p>
                      <a:r>
                        <a:rPr lang="fi-FI" sz="1600" dirty="0" smtClean="0"/>
                        <a:t>Oppilaat 1.-4.</a:t>
                      </a:r>
                      <a:r>
                        <a:rPr lang="fi-FI" sz="1600" baseline="0" dirty="0" smtClean="0"/>
                        <a:t> </a:t>
                      </a:r>
                      <a:r>
                        <a:rPr lang="fi-FI" sz="1600" baseline="0" dirty="0" err="1" smtClean="0"/>
                        <a:t>lk</a:t>
                      </a:r>
                      <a:endParaRPr lang="fi-FI" sz="1600" dirty="0"/>
                    </a:p>
                  </a:txBody>
                  <a:tcPr/>
                </a:tc>
                <a:tc>
                  <a:txBody>
                    <a:bodyPr/>
                    <a:lstStyle/>
                    <a:p>
                      <a:pPr algn="ctr"/>
                      <a:r>
                        <a:rPr lang="fi-FI" sz="1600" dirty="0" smtClean="0">
                          <a:solidFill>
                            <a:schemeClr val="tx1"/>
                          </a:solidFill>
                        </a:rPr>
                        <a:t>4195</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57227">
                <a:tc>
                  <a:txBody>
                    <a:bodyPr/>
                    <a:lstStyle/>
                    <a:p>
                      <a:r>
                        <a:rPr lang="fi-FI" sz="1600" dirty="0" smtClean="0"/>
                        <a:t>Oppilaat 5.-9.</a:t>
                      </a:r>
                      <a:r>
                        <a:rPr lang="fi-FI" sz="1600" baseline="0" dirty="0" smtClean="0"/>
                        <a:t> </a:t>
                      </a:r>
                      <a:r>
                        <a:rPr lang="fi-FI" sz="1600" baseline="0" dirty="0" err="1" smtClean="0"/>
                        <a:t>lk</a:t>
                      </a:r>
                      <a:endParaRPr lang="fi-FI" sz="1600" dirty="0"/>
                    </a:p>
                  </a:txBody>
                  <a:tcPr/>
                </a:tc>
                <a:tc>
                  <a:txBody>
                    <a:bodyPr/>
                    <a:lstStyle/>
                    <a:p>
                      <a:pPr algn="ctr"/>
                      <a:r>
                        <a:rPr lang="fi-FI" sz="1600" dirty="0" smtClean="0">
                          <a:solidFill>
                            <a:schemeClr val="tx1"/>
                          </a:solidFill>
                        </a:rPr>
                        <a:t>5062</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57227">
                <a:tc>
                  <a:txBody>
                    <a:bodyPr/>
                    <a:lstStyle/>
                    <a:p>
                      <a:r>
                        <a:rPr lang="fi-FI" sz="1600" dirty="0" smtClean="0">
                          <a:solidFill>
                            <a:schemeClr val="tx1"/>
                          </a:solidFill>
                        </a:rPr>
                        <a:t>Yhteensä</a:t>
                      </a:r>
                      <a:endParaRPr lang="fi-FI" sz="1600" dirty="0">
                        <a:solidFill>
                          <a:schemeClr val="tx1"/>
                        </a:solidFill>
                      </a:endParaRPr>
                    </a:p>
                  </a:txBody>
                  <a:tcPr/>
                </a:tc>
                <a:tc>
                  <a:txBody>
                    <a:bodyPr/>
                    <a:lstStyle/>
                    <a:p>
                      <a:pPr algn="ctr"/>
                      <a:r>
                        <a:rPr lang="fi-FI" sz="1600" dirty="0" smtClean="0">
                          <a:solidFill>
                            <a:schemeClr val="tx1"/>
                          </a:solidFill>
                        </a:rPr>
                        <a:t>12 699</a:t>
                      </a:r>
                      <a:endParaRPr lang="fi-FI" sz="1600" dirty="0">
                        <a:solidFill>
                          <a:schemeClr val="tx1"/>
                        </a:solidFill>
                      </a:endParaRPr>
                    </a:p>
                  </a:txBody>
                  <a:tcPr/>
                </a:tc>
                <a:tc>
                  <a:txBody>
                    <a:bodyPr/>
                    <a:lstStyle/>
                    <a:p>
                      <a:pPr algn="ctr"/>
                      <a:r>
                        <a:rPr lang="fi-FI" sz="1600" dirty="0" smtClean="0">
                          <a:solidFill>
                            <a:schemeClr val="tx1"/>
                          </a:solidFill>
                        </a:rPr>
                        <a:t>51</a:t>
                      </a:r>
                      <a:endParaRPr lang="fi-FI" sz="1600" dirty="0">
                        <a:solidFill>
                          <a:schemeClr val="tx1"/>
                        </a:solidFill>
                      </a:endParaRPr>
                    </a:p>
                  </a:txBody>
                  <a:tcPr/>
                </a:tc>
              </a:tr>
            </a:tbl>
          </a:graphicData>
        </a:graphic>
      </p:graphicFrame>
      <p:sp>
        <p:nvSpPr>
          <p:cNvPr id="5" name="Otsikko 1"/>
          <p:cNvSpPr txBox="1">
            <a:spLocks/>
          </p:cNvSpPr>
          <p:nvPr/>
        </p:nvSpPr>
        <p:spPr>
          <a:xfrm>
            <a:off x="467833" y="138224"/>
            <a:ext cx="8187069" cy="712382"/>
          </a:xfrm>
          <a:prstGeom prst="rect">
            <a:avLst/>
          </a:prstGeom>
        </p:spPr>
        <p:txBody>
          <a:bodyPr vert="horz" wrap="square" lIns="0" tIns="0" rIns="91440" bIns="0" rtlCol="0" anchor="ctr">
            <a:noAutofit/>
          </a:bodyPr>
          <a:lst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a:lstStyle>
          <a:p>
            <a:r>
              <a:rPr lang="fi-FI" sz="2400" dirty="0" smtClean="0">
                <a:latin typeface="Arial" panose="020B0604020202020204" pitchFamily="34" charset="0"/>
                <a:ea typeface="Verdana" panose="020B0604030504040204" pitchFamily="34" charset="0"/>
                <a:cs typeface="Arial" panose="020B0604020202020204" pitchFamily="34" charset="0"/>
              </a:rPr>
              <a:t>Kyselyyn vastanneet</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Kyselyn tulokset</a:t>
            </a:r>
            <a:endParaRPr lang="fi-FI" noProof="0" dirty="0"/>
          </a:p>
        </p:txBody>
      </p:sp>
      <p:sp>
        <p:nvSpPr>
          <p:cNvPr id="3" name="Text Placeholder 2"/>
          <p:cNvSpPr>
            <a:spLocks noGrp="1"/>
          </p:cNvSpPr>
          <p:nvPr>
            <p:ph type="body" sz="quarter" idx="10"/>
          </p:nvPr>
        </p:nvSpPr>
        <p:spPr/>
        <p:txBody>
          <a:bodyPr/>
          <a:lstStyle/>
          <a:p>
            <a:r>
              <a:rPr lang="fi-FI" dirty="0"/>
              <a:t>2</a:t>
            </a:r>
            <a:r>
              <a:rPr lang="fi-FI" noProof="0" dirty="0" smtClean="0"/>
              <a:t>.</a:t>
            </a:r>
            <a:endParaRPr lang="fi-FI" noProof="0" dirty="0"/>
          </a:p>
        </p:txBody>
      </p:sp>
    </p:spTree>
    <p:extLst>
      <p:ext uri="{BB962C8B-B14F-4D97-AF65-F5344CB8AC3E}">
        <p14:creationId xmlns:p14="http://schemas.microsoft.com/office/powerpoint/2010/main" val="60899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p:cNvGraphicFramePr>
            <a:graphicFrameLocks/>
          </p:cNvGraphicFramePr>
          <p:nvPr>
            <p:extLst>
              <p:ext uri="{D42A27DB-BD31-4B8C-83A1-F6EECF244321}">
                <p14:modId xmlns:p14="http://schemas.microsoft.com/office/powerpoint/2010/main" val="3932681580"/>
              </p:ext>
            </p:extLst>
          </p:nvPr>
        </p:nvGraphicFramePr>
        <p:xfrm>
          <a:off x="500186" y="289774"/>
          <a:ext cx="7866644" cy="466517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uora yhdysviiva 2"/>
          <p:cNvCxnSpPr/>
          <p:nvPr/>
        </p:nvCxnSpPr>
        <p:spPr>
          <a:xfrm flipV="1">
            <a:off x="2519916" y="2057453"/>
            <a:ext cx="4658550" cy="170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32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71038" y="281463"/>
            <a:ext cx="1898169" cy="400110"/>
          </a:xfrm>
          <a:prstGeom prst="rect">
            <a:avLst/>
          </a:prstGeom>
          <a:noFill/>
          <a:ln w="38100">
            <a:solidFill>
              <a:schemeClr val="accent1"/>
            </a:solidFill>
          </a:ln>
        </p:spPr>
        <p:txBody>
          <a:bodyPr wrap="square" rtlCol="0">
            <a:spAutoFit/>
          </a:bodyPr>
          <a:lstStyle/>
          <a:p>
            <a:r>
              <a:rPr lang="fi-FI" sz="1000" dirty="0" smtClean="0"/>
              <a:t>Onko 5.-9.- luokkalaisilla osallistumismahdollisuuksia?</a:t>
            </a:r>
            <a:endParaRPr lang="fi-FI" sz="1000" dirty="0"/>
          </a:p>
        </p:txBody>
      </p:sp>
      <p:graphicFrame>
        <p:nvGraphicFramePr>
          <p:cNvPr id="6" name="Kaavio 5"/>
          <p:cNvGraphicFramePr>
            <a:graphicFrameLocks/>
          </p:cNvGraphicFramePr>
          <p:nvPr>
            <p:extLst>
              <p:ext uri="{D42A27DB-BD31-4B8C-83A1-F6EECF244321}">
                <p14:modId xmlns:p14="http://schemas.microsoft.com/office/powerpoint/2010/main" val="354850552"/>
              </p:ext>
            </p:extLst>
          </p:nvPr>
        </p:nvGraphicFramePr>
        <p:xfrm>
          <a:off x="273714" y="127591"/>
          <a:ext cx="8678900" cy="488948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2367174" y="1954110"/>
            <a:ext cx="561787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13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p:cNvGraphicFramePr>
            <a:graphicFrameLocks/>
          </p:cNvGraphicFramePr>
          <p:nvPr>
            <p:extLst>
              <p:ext uri="{D42A27DB-BD31-4B8C-83A1-F6EECF244321}">
                <p14:modId xmlns:p14="http://schemas.microsoft.com/office/powerpoint/2010/main" val="1270136255"/>
              </p:ext>
            </p:extLst>
          </p:nvPr>
        </p:nvGraphicFramePr>
        <p:xfrm>
          <a:off x="157655" y="195982"/>
          <a:ext cx="8601783" cy="442016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2230451" y="1777127"/>
            <a:ext cx="552068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99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3806774773"/>
              </p:ext>
            </p:extLst>
          </p:nvPr>
        </p:nvGraphicFramePr>
        <p:xfrm>
          <a:off x="0" y="186472"/>
          <a:ext cx="8695348" cy="45511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123901" y="2106573"/>
            <a:ext cx="1289538" cy="1169551"/>
          </a:xfrm>
          <a:prstGeom prst="rect">
            <a:avLst/>
          </a:prstGeom>
          <a:noFill/>
          <a:ln w="38100">
            <a:solidFill>
              <a:schemeClr val="accent1"/>
            </a:solidFill>
          </a:ln>
        </p:spPr>
        <p:txBody>
          <a:bodyPr wrap="square" rtlCol="0">
            <a:spAutoFit/>
          </a:bodyPr>
          <a:lstStyle/>
          <a:p>
            <a:r>
              <a:rPr lang="fi-FI" sz="1000" dirty="0" smtClean="0"/>
              <a:t>Kokeeko henkilökunta resurssien vähäisyyden suurempana ongelmana kuin muut?</a:t>
            </a:r>
            <a:endParaRPr lang="fi-FI" sz="1000" dirty="0"/>
          </a:p>
        </p:txBody>
      </p:sp>
      <p:cxnSp>
        <p:nvCxnSpPr>
          <p:cNvPr id="6" name="Suora yhdysviiva 5"/>
          <p:cNvCxnSpPr/>
          <p:nvPr/>
        </p:nvCxnSpPr>
        <p:spPr>
          <a:xfrm flipV="1">
            <a:off x="2093715" y="1668116"/>
            <a:ext cx="5604257" cy="170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70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3918689534"/>
              </p:ext>
            </p:extLst>
          </p:nvPr>
        </p:nvGraphicFramePr>
        <p:xfrm>
          <a:off x="175631" y="157655"/>
          <a:ext cx="8430426" cy="4426721"/>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uora yhdysviiva 2"/>
          <p:cNvCxnSpPr/>
          <p:nvPr/>
        </p:nvCxnSpPr>
        <p:spPr>
          <a:xfrm flipV="1">
            <a:off x="2110807" y="1768581"/>
            <a:ext cx="5512737" cy="170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69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KU_PPT_16-9">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TURKU_PPT_16-9</Template>
  <TotalTime>6623</TotalTime>
  <Words>1378</Words>
  <Application>Microsoft Office PowerPoint</Application>
  <PresentationFormat>Näytössä katseltava esitys (16:9)</PresentationFormat>
  <Paragraphs>173</Paragraphs>
  <Slides>29</Slides>
  <Notes>1</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29</vt:i4>
      </vt:variant>
    </vt:vector>
  </HeadingPairs>
  <TitlesOfParts>
    <vt:vector size="37" baseType="lpstr">
      <vt:lpstr>Arial</vt:lpstr>
      <vt:lpstr>Calibri</vt:lpstr>
      <vt:lpstr>Courier New</vt:lpstr>
      <vt:lpstr>Lucida Grande</vt:lpstr>
      <vt:lpstr>Verdana</vt:lpstr>
      <vt:lpstr>TURKU_PPT_16-9</vt:lpstr>
      <vt:lpstr>Kuvalliset</vt:lpstr>
      <vt:lpstr>Värilliset</vt:lpstr>
      <vt:lpstr>Perusopetuksen laatukysely 2017   </vt:lpstr>
      <vt:lpstr>Kyselyn taustatietoja</vt:lpstr>
      <vt:lpstr>PowerPoint-esitys</vt:lpstr>
      <vt:lpstr>Kyselyn tulokset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TOP5 Henkilökunta, kaikki väittämät, skaala 1- 4</vt:lpstr>
      <vt:lpstr>TOP5 Huoltajat, kaikki väittämät, skaala 1- 4</vt:lpstr>
      <vt:lpstr>TOP5 Oppilaat 1-4 lk, kaikki väittämät, skaala 1- 4</vt:lpstr>
      <vt:lpstr>TOP5 Oppilaat 5-9 lk, kaikki väittämät, skaala 1- 4</vt:lpstr>
      <vt:lpstr>              FIILISMITTARIT: Arvioi kouluarvosanalla 4-10, miten hyvin viihdyt koulussa.</vt:lpstr>
      <vt:lpstr>Yksittäisten vastaajien avoimia kommentteja</vt:lpstr>
      <vt:lpstr>PowerPoint-esitys</vt:lpstr>
      <vt:lpstr>Poimintoja sanallisesta palautteesta/ Henkilökunta (1/2) </vt:lpstr>
      <vt:lpstr>Poimintoja sanallisesta palautteesta/ Henkilökunta (2/2)</vt:lpstr>
      <vt:lpstr>Poimintoja sanallisesta palautteesta/ Huoltajat (1/3) </vt:lpstr>
      <vt:lpstr>Poimintoja sanallisesta palautteesta/ Huoltajat (2/3) </vt:lpstr>
      <vt:lpstr>Poimintoja sanallisesta palautteesta/ Huoltajat (3/3) </vt:lpstr>
      <vt:lpstr>Poimintoja sanallisesta palautteesta/ Oppilaat 1.–4.lk (1/2) </vt:lpstr>
      <vt:lpstr>Poimintoja sanallisesta palautteesta/ Oppilaat 1.–4.lk (2/2) </vt:lpstr>
      <vt:lpstr>Poimintoja sanallisesta palautteesta/ Oppilaat 5.–9.lk (1/2)</vt:lpstr>
      <vt:lpstr>Poimintoja sanallisesta palautteesta/ Oppilaat 5.–9.lk (2/2)</vt:lpstr>
    </vt:vector>
  </TitlesOfParts>
  <Company>Turun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Isotalo Sari</dc:creator>
  <cp:lastModifiedBy>Skyttä Pirjo</cp:lastModifiedBy>
  <cp:revision>670</cp:revision>
  <cp:lastPrinted>2017-03-07T14:05:19Z</cp:lastPrinted>
  <dcterms:created xsi:type="dcterms:W3CDTF">2016-06-09T06:54:55Z</dcterms:created>
  <dcterms:modified xsi:type="dcterms:W3CDTF">2017-03-24T07:45:31Z</dcterms:modified>
</cp:coreProperties>
</file>