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6"/>
    <p:sldMasterId id="2147483655" r:id="rId7"/>
    <p:sldMasterId id="2147483692" r:id="rId8"/>
  </p:sldMasterIdLst>
  <p:notesMasterIdLst>
    <p:notesMasterId r:id="rId15"/>
  </p:notesMasterIdLst>
  <p:handoutMasterIdLst>
    <p:handoutMasterId r:id="rId16"/>
  </p:handoutMasterIdLst>
  <p:sldIdLst>
    <p:sldId id="329" r:id="rId9"/>
    <p:sldId id="336" r:id="rId10"/>
    <p:sldId id="335" r:id="rId11"/>
    <p:sldId id="332" r:id="rId12"/>
    <p:sldId id="333" r:id="rId13"/>
    <p:sldId id="33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99"/>
    <a:srgbClr val="000000"/>
    <a:srgbClr val="FFE7AD"/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0" autoAdjust="0"/>
    <p:restoredTop sz="99900" autoAdjust="0"/>
  </p:normalViewPr>
  <p:slideViewPr>
    <p:cSldViewPr snapToGrid="0" snapToObjects="1">
      <p:cViewPr varScale="1">
        <p:scale>
          <a:sx n="154" d="100"/>
          <a:sy n="154" d="100"/>
        </p:scale>
        <p:origin x="402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3/17/2017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36537-9502-4FF1-8997-97E3E13BFDA7}" type="datetimeFigureOut">
              <a:rPr lang="fi-FI" smtClean="0"/>
              <a:t>17.3.2017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02F4-8680-4AEC-8751-55B9188F31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2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2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5699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50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4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07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hf hdr="0" ftr="0"/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141305" y="705748"/>
            <a:ext cx="7639529" cy="4127450"/>
          </a:xfrm>
        </p:spPr>
        <p:txBody>
          <a:bodyPr/>
          <a:lstStyle/>
          <a:p>
            <a:r>
              <a:rPr lang="fi-FI" sz="1200" dirty="0" smtClean="0"/>
              <a:t>Taustaa:</a:t>
            </a:r>
          </a:p>
          <a:p>
            <a:pPr>
              <a:spcAft>
                <a:spcPts val="600"/>
              </a:spcAft>
            </a:pPr>
            <a:r>
              <a:rPr lang="fi-FI" sz="1200" dirty="0" smtClean="0"/>
              <a:t>Vuoden </a:t>
            </a:r>
            <a:r>
              <a:rPr lang="fi-FI" sz="1200" dirty="0"/>
              <a:t>2014 sisäilmatutkimuksen johdosta tehtiin seuraavat </a:t>
            </a:r>
            <a:r>
              <a:rPr lang="fi-FI" sz="1200" dirty="0" smtClean="0"/>
              <a:t>toimenpiteet</a:t>
            </a:r>
            <a:endParaRPr lang="fi-FI" sz="1200" dirty="0"/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i-FI" sz="1200" dirty="0"/>
              <a:t>•	Sähkökeskuksessa olevat läpiviennit tiivistettiin, lisäksi eteistilan lattiarakenteet </a:t>
            </a:r>
            <a:r>
              <a:rPr lang="fi-FI" sz="1200" dirty="0" smtClean="0"/>
              <a:t>tiivistettiin</a:t>
            </a:r>
            <a:r>
              <a:rPr lang="fi-FI" sz="1200" dirty="0"/>
              <a:t>. 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i-FI" sz="1200" dirty="0"/>
              <a:t>•	Eteistilaan asennettiin koneellinen </a:t>
            </a:r>
            <a:r>
              <a:rPr lang="fi-FI" sz="1200" dirty="0" smtClean="0"/>
              <a:t>poisto  </a:t>
            </a:r>
            <a:endParaRPr lang="fi-FI" sz="1200" dirty="0"/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i-FI" sz="1200" dirty="0"/>
              <a:t>•	Eteistilan alakattolevyt uusittiin.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i-FI" sz="1200" dirty="0"/>
              <a:t>•	Alapohjan riittävä tuulettuvuus </a:t>
            </a:r>
            <a:r>
              <a:rPr lang="fi-FI" sz="1200" dirty="0" smtClean="0"/>
              <a:t>tarkastettiin</a:t>
            </a:r>
            <a:endParaRPr lang="fi-FI" sz="1200" dirty="0"/>
          </a:p>
          <a:p>
            <a:pPr>
              <a:lnSpc>
                <a:spcPts val="1400"/>
              </a:lnSpc>
            </a:pPr>
            <a:r>
              <a:rPr lang="fi-FI" sz="1200" dirty="0"/>
              <a:t>Syksyllä 2015 terveydenhoitajan tilassa ja sen lähiympäristössä havaittiin paikallinen </a:t>
            </a:r>
            <a:r>
              <a:rPr lang="fi-FI" sz="1200" dirty="0" smtClean="0"/>
              <a:t>kosteusvaurio lattiarakenteessa</a:t>
            </a:r>
            <a:r>
              <a:rPr lang="fi-FI" sz="1200" dirty="0"/>
              <a:t>. Kostuneet materiaalit purettiin ja korvattiin uusilla. </a:t>
            </a:r>
            <a:endParaRPr lang="fi-FI" sz="1200" dirty="0" smtClean="0"/>
          </a:p>
          <a:p>
            <a:pPr>
              <a:lnSpc>
                <a:spcPts val="1400"/>
              </a:lnSpc>
            </a:pPr>
            <a:r>
              <a:rPr lang="fi-FI" sz="1200" dirty="0" smtClean="0"/>
              <a:t>Rakennuksesta </a:t>
            </a:r>
            <a:r>
              <a:rPr lang="fi-FI" sz="1200" dirty="0"/>
              <a:t>on tullut syksyn 2016 aikana kolme sisäilmailmoitusta, jonka seurauksena Ilmanvaihdon toimivuus ja käyntiajat on tarkastettu vuoden vaihteessa 2016-2017. Ilmanvaihto toimii suunnitellusti</a:t>
            </a:r>
            <a:r>
              <a:rPr lang="fi-FI" sz="1200" dirty="0" smtClean="0"/>
              <a:t>.</a:t>
            </a:r>
            <a:endParaRPr lang="fi-FI" sz="1200" dirty="0"/>
          </a:p>
          <a:p>
            <a:pPr>
              <a:lnSpc>
                <a:spcPts val="1400"/>
              </a:lnSpc>
            </a:pPr>
            <a:r>
              <a:rPr lang="fi-FI" sz="1200" dirty="0"/>
              <a:t>Kohteen asioita käsiteltiin sisäilmapienryhmässä 10.2.2017. Ympäristöterveydenhuollon edustajan </a:t>
            </a:r>
            <a:r>
              <a:rPr lang="fi-FI" sz="1200" dirty="0" smtClean="0"/>
              <a:t>näkemys </a:t>
            </a:r>
            <a:r>
              <a:rPr lang="fi-FI" sz="1200" dirty="0"/>
              <a:t>tilanteeseen oli, että Ylikylästä pitäisi luopua. Samalla päätettiin tehostaa tilojen käyttöä pääkoulussa, Kukolassa ja Paavo-hallin katsomotilassa ja miettiä esiopetuksen ja iltapäivätoiminnan toteuttamista </a:t>
            </a:r>
            <a:r>
              <a:rPr lang="fi-FI" sz="1200" dirty="0" smtClean="0"/>
              <a:t>jatkossa.</a:t>
            </a:r>
            <a:endParaRPr lang="fi-FI" sz="1400" dirty="0"/>
          </a:p>
          <a:p>
            <a:pPr>
              <a:lnSpc>
                <a:spcPts val="1400"/>
              </a:lnSpc>
            </a:pPr>
            <a:r>
              <a:rPr lang="fi-FI" sz="1200" dirty="0"/>
              <a:t>Uutta sisäilmatutkimusta ei rakennukseen lähdetty tekemään, koska päätettiin luopua tiloista. Tällä hetkellä ei ole tiedossa että rakennuksessa olisi selkeitä korjausta vaativia vaurioita</a:t>
            </a:r>
            <a:r>
              <a:rPr lang="fi-FI" sz="1400" dirty="0"/>
              <a:t>. </a:t>
            </a: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lvl="1" indent="0">
              <a:buNone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75311" y="7230"/>
            <a:ext cx="7946268" cy="748904"/>
          </a:xfrm>
        </p:spPr>
        <p:txBody>
          <a:bodyPr/>
          <a:lstStyle/>
          <a:p>
            <a:r>
              <a:rPr lang="fi-FI" dirty="0" smtClean="0"/>
              <a:t>Wäinö Aaltosen koulun Ylikylä-rakennus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089424" y="568066"/>
            <a:ext cx="7639529" cy="412745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Sisäilmatyöryhmän pöytäkirjojen satoa syksystä 2016</a:t>
            </a:r>
            <a:r>
              <a:rPr lang="fi-FI" sz="1200" dirty="0" smtClean="0"/>
              <a:t>: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Elokuu 2016 maininta: </a:t>
            </a:r>
            <a:r>
              <a:rPr lang="fi-FI" sz="1200" dirty="0" err="1"/>
              <a:t>Wäino</a:t>
            </a:r>
            <a:r>
              <a:rPr lang="fi-FI" sz="1200" dirty="0"/>
              <a:t> Aaltosen koulu</a:t>
            </a:r>
          </a:p>
          <a:p>
            <a:pPr marL="825750" lvl="2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Pöytäkirja </a:t>
            </a:r>
            <a:r>
              <a:rPr lang="fi-FI" sz="1200" dirty="0" smtClean="0"/>
              <a:t>24.8.2016:</a:t>
            </a:r>
          </a:p>
          <a:p>
            <a:pPr marL="1185750" lvl="3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 smtClean="0"/>
              <a:t>kirjaston </a:t>
            </a:r>
            <a:r>
              <a:rPr lang="fi-FI" sz="1200" dirty="0"/>
              <a:t>tiloista tullut ilmoitus, käynti paikan </a:t>
            </a:r>
            <a:r>
              <a:rPr lang="fi-FI" sz="1200" dirty="0" smtClean="0"/>
              <a:t>päällä</a:t>
            </a:r>
          </a:p>
          <a:p>
            <a:pPr marL="285750" lvl="1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Syyskuu 2016 koulusta ei </a:t>
            </a:r>
            <a:r>
              <a:rPr lang="fi-FI" sz="1200" dirty="0" smtClean="0"/>
              <a:t>mainintaa</a:t>
            </a:r>
          </a:p>
          <a:p>
            <a:pPr marL="285750" lvl="1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Lokakuu 2016 koulusta ei </a:t>
            </a:r>
            <a:r>
              <a:rPr lang="fi-FI" sz="1200" dirty="0" smtClean="0"/>
              <a:t>mainintaa</a:t>
            </a:r>
          </a:p>
          <a:p>
            <a:pPr marL="285750" lvl="1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Marraskuu 2016 koulusta ei mainintaa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 smtClean="0"/>
              <a:t>Joulukuu </a:t>
            </a:r>
            <a:r>
              <a:rPr lang="fi-FI" sz="1200" dirty="0"/>
              <a:t>2016 koulusta ei </a:t>
            </a:r>
            <a:r>
              <a:rPr lang="fi-FI" sz="1200" dirty="0" smtClean="0"/>
              <a:t>mainintaa</a:t>
            </a:r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Tammikuu 2017 maininta: </a:t>
            </a:r>
            <a:r>
              <a:rPr lang="fi-FI" sz="1200" dirty="0" err="1"/>
              <a:t>Wäino</a:t>
            </a:r>
            <a:r>
              <a:rPr lang="fi-FI" sz="1200" dirty="0"/>
              <a:t> Aaltosen </a:t>
            </a:r>
            <a:r>
              <a:rPr lang="fi-FI" sz="1200" dirty="0" smtClean="0"/>
              <a:t>koulu</a:t>
            </a:r>
          </a:p>
          <a:p>
            <a:pPr marL="825750" lvl="2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Pöytäkirja </a:t>
            </a:r>
            <a:r>
              <a:rPr lang="fi-FI" sz="1200" dirty="0" smtClean="0"/>
              <a:t>18.1.2017</a:t>
            </a:r>
          </a:p>
          <a:p>
            <a:pPr marL="1185750" lvl="3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	käytiin Ylikylän rakennuksessa, iv-tarkistettu, käyntiaikoja muutettu, ilmamäärät </a:t>
            </a:r>
            <a:r>
              <a:rPr lang="fi-FI" sz="1200" dirty="0" smtClean="0"/>
              <a:t>riittävät</a:t>
            </a:r>
            <a:endParaRPr lang="fi-FI" sz="1400" dirty="0"/>
          </a:p>
          <a:p>
            <a:pPr marL="285750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Helmikuu 2017 </a:t>
            </a:r>
            <a:r>
              <a:rPr lang="fi-FI" sz="1200" dirty="0" smtClean="0"/>
              <a:t>Wäinö Aaltosen koulu</a:t>
            </a:r>
          </a:p>
          <a:p>
            <a:pPr marL="825750" lvl="2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 smtClean="0"/>
              <a:t>Pöytäkirja 15.2.2017</a:t>
            </a:r>
          </a:p>
          <a:p>
            <a:pPr marL="1185750" lvl="3" indent="-285750">
              <a:lnSpc>
                <a:spcPts val="1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 dirty="0"/>
              <a:t>tilannetta käsiteltiin 10.2., Ylikylästä tullaan luopumaan tämän vuoden aikana, tehdään katselmus ja sovitaan kohteessa tehtävät väistötilatoimenpiteet 17.2.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lvl="1" indent="0">
              <a:buNone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3974" y="-180838"/>
            <a:ext cx="7946268" cy="748904"/>
          </a:xfrm>
        </p:spPr>
        <p:txBody>
          <a:bodyPr/>
          <a:lstStyle/>
          <a:p>
            <a:r>
              <a:rPr lang="fi-FI" dirty="0" smtClean="0"/>
              <a:t>Wäinö Aaltosen koulun Ylikylä-rakennus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4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186701" y="906786"/>
            <a:ext cx="7104061" cy="36251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Tilaelementti ratkaisu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Kahden vuoden vuokrakustannus 170 000 €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Lisäksi kulut perustamisesta, rakennuksen liittämisestä vesi-, viemäri-, sähkö- ja atk-verkkoon. Arvio kuluista n. 100 000 €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Mahdollinen sijoitus pysäköintipaikalle tai kentälle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lvl="1" indent="0">
              <a:buNone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75311" y="157882"/>
            <a:ext cx="7946268" cy="748904"/>
          </a:xfrm>
        </p:spPr>
        <p:txBody>
          <a:bodyPr/>
          <a:lstStyle/>
          <a:p>
            <a:r>
              <a:rPr lang="fi-FI" dirty="0" smtClean="0"/>
              <a:t>Wäinö Aaltosen koulun Ylikylä-rakennus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9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7" y="672252"/>
            <a:ext cx="5469810" cy="427240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97" y="2177802"/>
            <a:ext cx="383107" cy="524301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 rot="20611001">
            <a:off x="2073482" y="1739287"/>
            <a:ext cx="1450177" cy="4319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 rot="18923075">
            <a:off x="2572164" y="2502374"/>
            <a:ext cx="270394" cy="5458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106993" y="1542430"/>
            <a:ext cx="1595336" cy="33855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Lämpökaivot</a:t>
            </a:r>
            <a:endParaRPr lang="fi-FI" sz="1600" dirty="0"/>
          </a:p>
        </p:txBody>
      </p:sp>
      <p:cxnSp>
        <p:nvCxnSpPr>
          <p:cNvPr id="15" name="Suora nuoliyhdysviiva 14"/>
          <p:cNvCxnSpPr>
            <a:stCxn id="12" idx="3"/>
          </p:cNvCxnSpPr>
          <p:nvPr/>
        </p:nvCxnSpPr>
        <p:spPr>
          <a:xfrm>
            <a:off x="1702329" y="1711707"/>
            <a:ext cx="463697" cy="33110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i 15"/>
          <p:cNvSpPr/>
          <p:nvPr/>
        </p:nvSpPr>
        <p:spPr>
          <a:xfrm>
            <a:off x="1835285" y="830094"/>
            <a:ext cx="1719862" cy="712336"/>
          </a:xfrm>
          <a:prstGeom prst="ellipse">
            <a:avLst/>
          </a:prstGeom>
          <a:solidFill>
            <a:srgbClr val="FFE7AD">
              <a:alpha val="3803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87" y="1376599"/>
            <a:ext cx="1492712" cy="666210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7129632" y="733270"/>
            <a:ext cx="1923670" cy="584775"/>
          </a:xfrm>
          <a:prstGeom prst="rect">
            <a:avLst/>
          </a:prstGeom>
          <a:noFill/>
          <a:ln w="28575">
            <a:solidFill>
              <a:schemeClr val="accent3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Mahdolliset paikat tilaelementeille</a:t>
            </a:r>
            <a:endParaRPr lang="fi-FI" sz="1600" dirty="0"/>
          </a:p>
        </p:txBody>
      </p:sp>
      <p:cxnSp>
        <p:nvCxnSpPr>
          <p:cNvPr id="22" name="Suora nuoliyhdysviiva 21"/>
          <p:cNvCxnSpPr>
            <a:stCxn id="20" idx="2"/>
            <a:endCxn id="16" idx="6"/>
          </p:cNvCxnSpPr>
          <p:nvPr/>
        </p:nvCxnSpPr>
        <p:spPr>
          <a:xfrm flipH="1" flipV="1">
            <a:off x="3555147" y="1186262"/>
            <a:ext cx="4536320" cy="131783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>
            <a:stCxn id="20" idx="2"/>
            <a:endCxn id="18" idx="3"/>
          </p:cNvCxnSpPr>
          <p:nvPr/>
        </p:nvCxnSpPr>
        <p:spPr>
          <a:xfrm flipH="1">
            <a:off x="6880699" y="1318045"/>
            <a:ext cx="1210768" cy="391659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tsikko 2"/>
          <p:cNvSpPr>
            <a:spLocks noGrp="1"/>
          </p:cNvSpPr>
          <p:nvPr>
            <p:ph type="title"/>
          </p:nvPr>
        </p:nvSpPr>
        <p:spPr>
          <a:xfrm>
            <a:off x="99267" y="92180"/>
            <a:ext cx="7946268" cy="556451"/>
          </a:xfrm>
        </p:spPr>
        <p:txBody>
          <a:bodyPr/>
          <a:lstStyle/>
          <a:p>
            <a:r>
              <a:rPr lang="fi-FI" dirty="0" smtClean="0"/>
              <a:t>Wäinö Aaltosen koulun Ylikylä-rakennus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186701" y="906786"/>
            <a:ext cx="7104061" cy="36251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Sisäilman puhdistuslaitteiden hankinta ko. </a:t>
            </a:r>
            <a:r>
              <a:rPr lang="fi-FI" sz="1400" dirty="0" smtClean="0"/>
              <a:t>tiloihin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Kustannukset vuodessa </a:t>
            </a:r>
            <a:r>
              <a:rPr lang="fi-FI" sz="1400" dirty="0"/>
              <a:t>noin 45.000 euroa. </a:t>
            </a:r>
            <a:endParaRPr lang="fi-FI" sz="1400" dirty="0" smtClean="0"/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Lisäksi tilojen ylipaineistus, mahdolliset muut pienet korjaukset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Tilojen olosuhdemittaus käytön alettua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lvl="1" indent="0">
              <a:buNone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75311" y="157882"/>
            <a:ext cx="7946268" cy="748904"/>
          </a:xfrm>
        </p:spPr>
        <p:txBody>
          <a:bodyPr/>
          <a:lstStyle/>
          <a:p>
            <a:r>
              <a:rPr lang="fi-FI" dirty="0" smtClean="0"/>
              <a:t>Wäinö Aaltosen koulun Ylikylä-rakennus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186701" y="906786"/>
            <a:ext cx="7104061" cy="362510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Paavo-hallin yläkatsomon aulatilan muuttaminen </a:t>
            </a:r>
            <a:r>
              <a:rPr lang="fi-FI" sz="1400" dirty="0" smtClean="0"/>
              <a:t>opetustilaksi</a:t>
            </a:r>
          </a:p>
          <a:p>
            <a:pPr marL="82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Muutoksen eteneminen</a:t>
            </a:r>
          </a:p>
          <a:p>
            <a:pPr marL="1185750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Suunnittelun tilaus</a:t>
            </a:r>
          </a:p>
          <a:p>
            <a:pPr marL="1545750" lvl="4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tilasuunnittelu, rinnalla talotekniikka suunnittelu sekä työpiirustukset</a:t>
            </a:r>
          </a:p>
          <a:p>
            <a:pPr marL="1185750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Rakennusluvan hakeminen</a:t>
            </a:r>
          </a:p>
          <a:p>
            <a:pPr marL="1185750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Urakoitsija työlle</a:t>
            </a:r>
          </a:p>
          <a:p>
            <a:pPr marL="1185750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Työn laajuus ei tiedossa 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fi-FI" sz="1400" dirty="0" smtClean="0"/>
              <a:t>		=&gt; aikataulu avoin, ei voida olla varmoja ovatko tilat valmiit 				syyslukukauden alussa</a:t>
            </a:r>
          </a:p>
          <a:p>
            <a:pPr lvl="3" indent="0">
              <a:lnSpc>
                <a:spcPct val="100000"/>
              </a:lnSpc>
              <a:buNone/>
            </a:pPr>
            <a:r>
              <a:rPr lang="fi-FI" sz="1400" dirty="0"/>
              <a:t>	</a:t>
            </a:r>
            <a:r>
              <a:rPr lang="fi-FI" sz="1400" dirty="0" smtClean="0"/>
              <a:t>	=&gt; kustannukset eivät tiedossa</a:t>
            </a:r>
          </a:p>
          <a:p>
            <a:pPr marL="1185750" lvl="3" indent="-285750">
              <a:buFont typeface="Arial" panose="020B0604020202020204" pitchFamily="34" charset="0"/>
              <a:buChar char="•"/>
            </a:pPr>
            <a:endParaRPr lang="fi-FI" sz="1400" dirty="0" smtClean="0"/>
          </a:p>
          <a:p>
            <a:pPr marL="825750" lvl="2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lvl="1" indent="0">
              <a:buNone/>
            </a:pPr>
            <a:endParaRPr lang="fi-F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75311" y="157882"/>
            <a:ext cx="7946268" cy="748904"/>
          </a:xfrm>
        </p:spPr>
        <p:txBody>
          <a:bodyPr/>
          <a:lstStyle/>
          <a:p>
            <a:r>
              <a:rPr lang="fi-FI" dirty="0" smtClean="0"/>
              <a:t>Wäinö Aaltosen koulun Ylikylä-rakennus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8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6948e327-c22f-45f3-ba73-76ec8822dedd" ContentTypeId="0x010100BABE01DC4AF04CBC98B987127D9FC69A01" PreviousValue="false"/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3131df-fdca-4f96-b491-cb071e0af91d">
      <Value>4</Value>
      <Value>3</Value>
    </TaxCatchAll>
    <_dlc_DocId xmlns="b7caa62b-7ad8-4ac0-91e3-d215c04b2f01">3EQW5J35TMQD-198-34</_dlc_DocId>
    <_dlc_DocIdUrl xmlns="b7caa62b-7ad8-4ac0-91e3-d215c04b2f01">
      <Url>http://dotku.adturku.fi/kiinteisto/joryt/kiton_jory/_layouts/DocIdRedir.aspx?ID=3EQW5J35TMQD-198-34</Url>
      <Description>3EQW5J35TMQD-198-34</Description>
    </_dlc_DocIdUrl>
    <_kuvaus xmlns="b03131df-fdca-4f96-b491-cb071e0af91d" xsi:nil="true"/>
    <Kuvaaja_x002f_tekijä xmlns="b03131df-fdca-4f96-b491-cb071e0af91d" xsi:nil="true"/>
    <h94c21d59b064f78a5c2e322551a3e88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h94c21d59b064f78a5c2e322551a3e88>
    <Esityspvm xmlns="b03131df-fdca-4f96-b491-cb071e0af91d">2017-02-06T22:00:00+00:00</Esityspvm>
    <_Julkisuus_ xmlns="b03131df-fdca-4f96-b491-cb071e0af91d">Julkinen</_Julkisuus_>
    <Esittäjä xmlns="b03131df-fdca-4f96-b491-cb071e0af91d">Aaltonen Tiina</Esittäjä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sitysaineistot Turku" ma:contentTypeID="0x010100BABE01DC4AF04CBC98B987127D9FC69A01009883703EA2C4B04DB1A63DA455FC5D7F" ma:contentTypeVersion="83" ma:contentTypeDescription="Luo uusi asiakirja." ma:contentTypeScope="" ma:versionID="a12016e9928dcdd817579ebd5c28deb9">
  <xsd:schema xmlns:xsd="http://www.w3.org/2001/XMLSchema" xmlns:xs="http://www.w3.org/2001/XMLSchema" xmlns:p="http://schemas.microsoft.com/office/2006/metadata/properties" xmlns:ns1="http://schemas.microsoft.com/sharepoint/v3" xmlns:ns2="b03131df-fdca-4f96-b491-cb071e0af91d" xmlns:ns3="b7caa62b-7ad8-4ac0-91e3-d215c04b2f01" targetNamespace="http://schemas.microsoft.com/office/2006/metadata/properties" ma:root="true" ma:fieldsID="36015fe63560ade9dede9b8991f18550" ns1:_="" ns2:_="" ns3:_="">
    <xsd:import namespace="http://schemas.microsoft.com/sharepoint/v3"/>
    <xsd:import namespace="b03131df-fdca-4f96-b491-cb071e0af91d"/>
    <xsd:import namespace="b7caa62b-7ad8-4ac0-91e3-d215c04b2f01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Esittäjä"/>
                <xsd:element ref="ns2:Esityspvm"/>
                <xsd:element ref="ns2:Kuvaaja_x002f_tekijä" minOccurs="0"/>
                <xsd:element ref="ns3:_dlc_DocIdUrl" minOccurs="0"/>
                <xsd:element ref="ns3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h94c21d59b064f78a5c2e322551a3e88" minOccurs="0"/>
                <xsd:element ref="ns2:TaxCatchAll" minOccurs="0"/>
                <xsd:element ref="ns2:TaxCatchAllLabel" minOccurs="0"/>
                <xsd:element ref="ns3:_dlc_DocId" minOccurs="0"/>
                <xsd:element ref="ns2:_kuva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2" nillable="true" ma:displayName="Vanhenemispäivämäärä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Esittäjä" ma:index="2" ma:displayName="Esittäjä" ma:description="Sukunimi Etunimi" ma:internalName="Esitt_x00e4_j_x00e4_">
      <xsd:simpleType>
        <xsd:restriction base="dms:Text">
          <xsd:maxLength value="255"/>
        </xsd:restriction>
      </xsd:simpleType>
    </xsd:element>
    <xsd:element name="Esityspvm" ma:index="3" ma:displayName="Esityspvm" ma:format="DateOnly" ma:internalName="Esityspvm">
      <xsd:simpleType>
        <xsd:restriction base="dms:DateTime"/>
      </xsd:simpleType>
    </xsd:element>
    <xsd:element name="Kuvaaja_x002f_tekijä" ma:index="4" nillable="true" ma:displayName="Esityksen tekijä" ma:description="Sukunimi Etunimi" ma:internalName="Kuvaaja_x002F_tekij_x00e4_">
      <xsd:simpleType>
        <xsd:restriction base="dms:Text">
          <xsd:maxLength value="255"/>
        </xsd:restriction>
      </xsd:simpleType>
    </xsd:element>
    <xsd:element name="h94c21d59b064f78a5c2e322551a3e88" ma:index="16" ma:taxonomy="true" ma:internalName="h94c21d59b064f78a5c2e322551a3e88" ma:taxonomyFieldName="_Esitysaineistojen_x0020_tyyppi" ma:displayName="Esitysaineistojen tyyppi" ma:default="4;#Diaesitys|29bf125c-3304-4b20-a038-e327a30ca536" ma:fieldId="{194c21d5-9b06-4f78-a5c2-e322551a3e88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description="" ma:hidden="true" ma:list="{f368197b-3fca-4046-9b5e-ca83897ab5b6}" ma:internalName="TaxCatchAll" ma:showField="CatchAllData" ma:web="40bbd820-d047-4d57-a873-44a6c874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f368197b-3fca-4046-9b5e-ca83897ab5b6}" ma:internalName="TaxCatchAllLabel" ma:readOnly="true" ma:showField="CatchAllDataLabel" ma:web="40bbd820-d047-4d57-a873-44a6c874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kuvaus" ma:index="23" nillable="true" ma:displayName="Kuvaus" ma:internalName="_kuvau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Url" ma:index="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6AC0B-E4D4-4DE3-A62C-5009541132B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D189057-487C-4FBD-BDD3-6B1527115D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A5974DD-7F02-4E24-8C24-6B898E047F14}">
  <ds:schemaRefs>
    <ds:schemaRef ds:uri="http://schemas.microsoft.com/office/2006/metadata/properties"/>
    <ds:schemaRef ds:uri="http://schemas.microsoft.com/office/infopath/2007/PartnerControls"/>
    <ds:schemaRef ds:uri="b03131df-fdca-4f96-b491-cb071e0af91d"/>
    <ds:schemaRef ds:uri="http://schemas.openxmlformats.org/package/2006/metadata/core-properties"/>
    <ds:schemaRef ds:uri="b7caa62b-7ad8-4ac0-91e3-d215c04b2f01"/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6520001-1E33-4402-932A-9DB5B148066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2230148-B340-471A-A76B-08BF7C0F0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3131df-fdca-4f96-b491-cb071e0af91d"/>
    <ds:schemaRef ds:uri="b7caa62b-7ad8-4ac0-91e3-d215c04b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1693</TotalTime>
  <Words>173</Words>
  <Application>Microsoft Office PowerPoint</Application>
  <PresentationFormat>Näytössä katseltava esitys (16:9)</PresentationFormat>
  <Paragraphs>66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Lucida Grande</vt:lpstr>
      <vt:lpstr>Kuvalliset</vt:lpstr>
      <vt:lpstr>Värilliset</vt:lpstr>
      <vt:lpstr>1_Värilliset</vt:lpstr>
      <vt:lpstr>Wäinö Aaltosen koulun Ylikylä-rakennus</vt:lpstr>
      <vt:lpstr>Wäinö Aaltosen koulun Ylikylä-rakennus</vt:lpstr>
      <vt:lpstr>Wäinö Aaltosen koulun Ylikylä-rakennus</vt:lpstr>
      <vt:lpstr>Wäinö Aaltosen koulun Ylikylä-rakennus</vt:lpstr>
      <vt:lpstr>Wäinö Aaltosen koulun Ylikylä-rakennus</vt:lpstr>
      <vt:lpstr>Wäinö Aaltosen koulun Ylikylä-rakennus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Kiinteistöliikelaitos Tilapalvelut Rakennuttaminen 2016</dc:title>
  <dc:creator>Lumme Merja</dc:creator>
  <cp:lastModifiedBy>Lehmusto Hanna</cp:lastModifiedBy>
  <cp:revision>87</cp:revision>
  <cp:lastPrinted>2016-01-29T08:19:27Z</cp:lastPrinted>
  <dcterms:created xsi:type="dcterms:W3CDTF">2016-01-20T13:03:33Z</dcterms:created>
  <dcterms:modified xsi:type="dcterms:W3CDTF">2017-03-17T14:13:23Z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0x010100BABE01DC4AF04CBC98B987127D9FC69A01009883703EA2C4B04DB1A63DA455FC5D7F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>4;#Diaesitys;#3;#Suomi;#2;#Äänitiedosto;#1;#Videokuva</vt:lpwstr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3;#Suomi|ddab1725-3888-478f-9c8c-3eeceecd16e9</vt:lpwstr>
  </property>
  <property fmtid="{D5CDD505-2E9C-101B-9397-08002B2CF9AE}" pid="9" name="URL">
    <vt:lpwstr>, </vt:lpwstr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1;#Videokuva|82098cdd-6e57-4a24-8887-90ce7bab4a54</vt:lpwstr>
  </property>
  <property fmtid="{D5CDD505-2E9C-101B-9397-08002B2CF9AE}" pid="12" name="__x00c4__x00e4_nitiedoston_x0020_tyyppi">
    <vt:lpwstr>2;#Äänitiedosto|2ce7008b-f285-403a-bd25-9c3fffad5372</vt:lpwstr>
  </property>
  <property fmtid="{D5CDD505-2E9C-101B-9397-08002B2CF9AE}" pid="13" name="_Äänitiedoston tyyppi">
    <vt:lpwstr>2;#Äänitiedosto|2ce7008b-f285-403a-bd25-9c3fffad5372</vt:lpwstr>
  </property>
  <property fmtid="{D5CDD505-2E9C-101B-9397-08002B2CF9AE}" pid="14" name="Videotiedoston tyyppi">
    <vt:lpwstr>1;#Videokuva|82098cdd-6e57-4a24-8887-90ce7bab4a54</vt:lpwstr>
  </property>
  <property fmtid="{D5CDD505-2E9C-101B-9397-08002B2CF9AE}" pid="15" name="_dlc_DocIdItemGuid">
    <vt:lpwstr>0539d0ca-eebe-4d1d-909c-f10c7182d5ef</vt:lpwstr>
  </property>
  <property fmtid="{D5CDD505-2E9C-101B-9397-08002B2CF9AE}" pid="16" name="TurkuDoTku_MeetingDocumentType">
    <vt:lpwstr>9;#Liite|2bf75084-fc5f-437d-8688-7a1f79a9adba</vt:lpwstr>
  </property>
</Properties>
</file>