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9144000" cy="6858000" type="screen4x3"/>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685800" y="2130425"/>
            <a:ext cx="7772400" cy="1470025"/>
          </a:xfrm>
        </p:spPr>
        <p:txBody>
          <a:bodyPr/>
          <a:lstStyle/>
          <a:p>
            <a:r>
              <a:rPr lang="fi-FI" smtClean="0"/>
              <a:t>Muokkaa perustyyl. napsautt.</a:t>
            </a:r>
            <a:endParaRPr lang="fi-FI"/>
          </a:p>
        </p:txBody>
      </p:sp>
      <p:sp>
        <p:nvSpPr>
          <p:cNvPr id="3" name="Alaotsikk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fld id="{F00250BA-6A0B-4587-9A0C-5E720C4A31A0}" type="datetimeFigureOut">
              <a:rPr lang="fi-FI" smtClean="0"/>
              <a:t>14.3.2017</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2801D882-F627-4630-8D9A-BA14E742FF96}" type="slidenum">
              <a:rPr lang="fi-FI" smtClean="0"/>
              <a:t>‹#›</a:t>
            </a:fld>
            <a:endParaRPr lang="fi-FI"/>
          </a:p>
        </p:txBody>
      </p:sp>
    </p:spTree>
    <p:extLst>
      <p:ext uri="{BB962C8B-B14F-4D97-AF65-F5344CB8AC3E}">
        <p14:creationId xmlns:p14="http://schemas.microsoft.com/office/powerpoint/2010/main" val="2197992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F00250BA-6A0B-4587-9A0C-5E720C4A31A0}" type="datetimeFigureOut">
              <a:rPr lang="fi-FI" smtClean="0"/>
              <a:t>14.3.2017</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2801D882-F627-4630-8D9A-BA14E742FF96}" type="slidenum">
              <a:rPr lang="fi-FI" smtClean="0"/>
              <a:t>‹#›</a:t>
            </a:fld>
            <a:endParaRPr lang="fi-FI"/>
          </a:p>
        </p:txBody>
      </p:sp>
    </p:spTree>
    <p:extLst>
      <p:ext uri="{BB962C8B-B14F-4D97-AF65-F5344CB8AC3E}">
        <p14:creationId xmlns:p14="http://schemas.microsoft.com/office/powerpoint/2010/main" val="3981297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629400" y="274638"/>
            <a:ext cx="2057400" cy="5851525"/>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457200" y="274638"/>
            <a:ext cx="6019800" cy="5851525"/>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F00250BA-6A0B-4587-9A0C-5E720C4A31A0}" type="datetimeFigureOut">
              <a:rPr lang="fi-FI" smtClean="0"/>
              <a:t>14.3.2017</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2801D882-F627-4630-8D9A-BA14E742FF96}" type="slidenum">
              <a:rPr lang="fi-FI" smtClean="0"/>
              <a:t>‹#›</a:t>
            </a:fld>
            <a:endParaRPr lang="fi-FI"/>
          </a:p>
        </p:txBody>
      </p:sp>
    </p:spTree>
    <p:extLst>
      <p:ext uri="{BB962C8B-B14F-4D97-AF65-F5344CB8AC3E}">
        <p14:creationId xmlns:p14="http://schemas.microsoft.com/office/powerpoint/2010/main" val="3512420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F00250BA-6A0B-4587-9A0C-5E720C4A31A0}" type="datetimeFigureOut">
              <a:rPr lang="fi-FI" smtClean="0"/>
              <a:t>14.3.2017</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2801D882-F627-4630-8D9A-BA14E742FF96}" type="slidenum">
              <a:rPr lang="fi-FI" smtClean="0"/>
              <a:t>‹#›</a:t>
            </a:fld>
            <a:endParaRPr lang="fi-FI"/>
          </a:p>
        </p:txBody>
      </p:sp>
    </p:spTree>
    <p:extLst>
      <p:ext uri="{BB962C8B-B14F-4D97-AF65-F5344CB8AC3E}">
        <p14:creationId xmlns:p14="http://schemas.microsoft.com/office/powerpoint/2010/main" val="3777458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nchor="t"/>
          <a:lstStyle>
            <a:lvl1pPr algn="l">
              <a:defRPr sz="4000" b="1" cap="all"/>
            </a:lvl1pPr>
          </a:lstStyle>
          <a:p>
            <a:r>
              <a:rPr lang="fi-FI" smtClean="0"/>
              <a:t>Muokkaa perustyyl. napsautt.</a:t>
            </a:r>
            <a:endParaRPr lang="fi-FI"/>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Päivämäärän paikkamerkki 3"/>
          <p:cNvSpPr>
            <a:spLocks noGrp="1"/>
          </p:cNvSpPr>
          <p:nvPr>
            <p:ph type="dt" sz="half" idx="10"/>
          </p:nvPr>
        </p:nvSpPr>
        <p:spPr/>
        <p:txBody>
          <a:bodyPr/>
          <a:lstStyle/>
          <a:p>
            <a:fld id="{F00250BA-6A0B-4587-9A0C-5E720C4A31A0}" type="datetimeFigureOut">
              <a:rPr lang="fi-FI" smtClean="0"/>
              <a:t>14.3.2017</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2801D882-F627-4630-8D9A-BA14E742FF96}" type="slidenum">
              <a:rPr lang="fi-FI" smtClean="0"/>
              <a:t>‹#›</a:t>
            </a:fld>
            <a:endParaRPr lang="fi-FI"/>
          </a:p>
        </p:txBody>
      </p:sp>
    </p:spTree>
    <p:extLst>
      <p:ext uri="{BB962C8B-B14F-4D97-AF65-F5344CB8AC3E}">
        <p14:creationId xmlns:p14="http://schemas.microsoft.com/office/powerpoint/2010/main" val="3692008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p:txBody>
          <a:bodyPr/>
          <a:lstStyle/>
          <a:p>
            <a:fld id="{F00250BA-6A0B-4587-9A0C-5E720C4A31A0}" type="datetimeFigureOut">
              <a:rPr lang="fi-FI" smtClean="0"/>
              <a:t>14.3.2017</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2801D882-F627-4630-8D9A-BA14E742FF96}" type="slidenum">
              <a:rPr lang="fi-FI" smtClean="0"/>
              <a:t>‹#›</a:t>
            </a:fld>
            <a:endParaRPr lang="fi-FI"/>
          </a:p>
        </p:txBody>
      </p:sp>
    </p:spTree>
    <p:extLst>
      <p:ext uri="{BB962C8B-B14F-4D97-AF65-F5344CB8AC3E}">
        <p14:creationId xmlns:p14="http://schemas.microsoft.com/office/powerpoint/2010/main" val="440598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lvl1pPr>
          </a:lstStyle>
          <a:p>
            <a:r>
              <a:rPr lang="fi-FI" smtClean="0"/>
              <a:t>Muokkaa perustyyl. napsautt.</a:t>
            </a:r>
            <a:endParaRPr lang="fi-FI"/>
          </a:p>
        </p:txBody>
      </p:sp>
      <p:sp>
        <p:nvSpPr>
          <p:cNvPr id="3" name="Tekstin paikkamerkki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p:txBody>
          <a:bodyPr/>
          <a:lstStyle/>
          <a:p>
            <a:fld id="{F00250BA-6A0B-4587-9A0C-5E720C4A31A0}" type="datetimeFigureOut">
              <a:rPr lang="fi-FI" smtClean="0"/>
              <a:t>14.3.2017</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2801D882-F627-4630-8D9A-BA14E742FF96}" type="slidenum">
              <a:rPr lang="fi-FI" smtClean="0"/>
              <a:t>‹#›</a:t>
            </a:fld>
            <a:endParaRPr lang="fi-FI"/>
          </a:p>
        </p:txBody>
      </p:sp>
    </p:spTree>
    <p:extLst>
      <p:ext uri="{BB962C8B-B14F-4D97-AF65-F5344CB8AC3E}">
        <p14:creationId xmlns:p14="http://schemas.microsoft.com/office/powerpoint/2010/main" val="2813101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F00250BA-6A0B-4587-9A0C-5E720C4A31A0}" type="datetimeFigureOut">
              <a:rPr lang="fi-FI" smtClean="0"/>
              <a:t>14.3.2017</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2801D882-F627-4630-8D9A-BA14E742FF96}" type="slidenum">
              <a:rPr lang="fi-FI" smtClean="0"/>
              <a:t>‹#›</a:t>
            </a:fld>
            <a:endParaRPr lang="fi-FI"/>
          </a:p>
        </p:txBody>
      </p:sp>
    </p:spTree>
    <p:extLst>
      <p:ext uri="{BB962C8B-B14F-4D97-AF65-F5344CB8AC3E}">
        <p14:creationId xmlns:p14="http://schemas.microsoft.com/office/powerpoint/2010/main" val="2259287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F00250BA-6A0B-4587-9A0C-5E720C4A31A0}" type="datetimeFigureOut">
              <a:rPr lang="fi-FI" smtClean="0"/>
              <a:t>14.3.2017</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2801D882-F627-4630-8D9A-BA14E742FF96}" type="slidenum">
              <a:rPr lang="fi-FI" smtClean="0"/>
              <a:t>‹#›</a:t>
            </a:fld>
            <a:endParaRPr lang="fi-FI"/>
          </a:p>
        </p:txBody>
      </p:sp>
    </p:spTree>
    <p:extLst>
      <p:ext uri="{BB962C8B-B14F-4D97-AF65-F5344CB8AC3E}">
        <p14:creationId xmlns:p14="http://schemas.microsoft.com/office/powerpoint/2010/main" val="3347864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3008313" cy="1162050"/>
          </a:xfrm>
        </p:spPr>
        <p:txBody>
          <a:bodyPr anchor="b"/>
          <a:lstStyle>
            <a:lvl1pPr algn="l">
              <a:defRPr sz="2000" b="1"/>
            </a:lvl1pPr>
          </a:lstStyle>
          <a:p>
            <a:r>
              <a:rPr lang="fi-FI" smtClean="0"/>
              <a:t>Muokkaa perustyyl. napsautt.</a:t>
            </a:r>
            <a:endParaRPr lang="fi-FI"/>
          </a:p>
        </p:txBody>
      </p:sp>
      <p:sp>
        <p:nvSpPr>
          <p:cNvPr id="3" name="Sisällön paikkamerkk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F00250BA-6A0B-4587-9A0C-5E720C4A31A0}" type="datetimeFigureOut">
              <a:rPr lang="fi-FI" smtClean="0"/>
              <a:t>14.3.2017</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2801D882-F627-4630-8D9A-BA14E742FF96}" type="slidenum">
              <a:rPr lang="fi-FI" smtClean="0"/>
              <a:t>‹#›</a:t>
            </a:fld>
            <a:endParaRPr lang="fi-FI"/>
          </a:p>
        </p:txBody>
      </p:sp>
    </p:spTree>
    <p:extLst>
      <p:ext uri="{BB962C8B-B14F-4D97-AF65-F5344CB8AC3E}">
        <p14:creationId xmlns:p14="http://schemas.microsoft.com/office/powerpoint/2010/main" val="1010933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nchor="b"/>
          <a:lstStyle>
            <a:lvl1pPr algn="l">
              <a:defRPr sz="2000" b="1"/>
            </a:lvl1pPr>
          </a:lstStyle>
          <a:p>
            <a:r>
              <a:rPr lang="fi-FI" smtClean="0"/>
              <a:t>Muokkaa perustyyl. napsautt.</a:t>
            </a:r>
            <a:endParaRPr lang="fi-FI"/>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F00250BA-6A0B-4587-9A0C-5E720C4A31A0}" type="datetimeFigureOut">
              <a:rPr lang="fi-FI" smtClean="0"/>
              <a:t>14.3.2017</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2801D882-F627-4630-8D9A-BA14E742FF96}" type="slidenum">
              <a:rPr lang="fi-FI" smtClean="0"/>
              <a:t>‹#›</a:t>
            </a:fld>
            <a:endParaRPr lang="fi-FI"/>
          </a:p>
        </p:txBody>
      </p:sp>
    </p:spTree>
    <p:extLst>
      <p:ext uri="{BB962C8B-B14F-4D97-AF65-F5344CB8AC3E}">
        <p14:creationId xmlns:p14="http://schemas.microsoft.com/office/powerpoint/2010/main" val="4155442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i-FI" smtClean="0"/>
              <a:t>Muokkaa perustyyl. napsautt.</a:t>
            </a:r>
            <a:endParaRPr lang="fi-FI"/>
          </a:p>
        </p:txBody>
      </p:sp>
      <p:sp>
        <p:nvSpPr>
          <p:cNvPr id="3" name="Tekstin paikkamerkki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0250BA-6A0B-4587-9A0C-5E720C4A31A0}" type="datetimeFigureOut">
              <a:rPr lang="fi-FI" smtClean="0"/>
              <a:t>14.3.2017</a:t>
            </a:fld>
            <a:endParaRPr lang="fi-FI"/>
          </a:p>
        </p:txBody>
      </p:sp>
      <p:sp>
        <p:nvSpPr>
          <p:cNvPr id="5" name="Alatunnisteen paikkamerk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01D882-F627-4630-8D9A-BA14E742FF96}" type="slidenum">
              <a:rPr lang="fi-FI" smtClean="0"/>
              <a:t>‹#›</a:t>
            </a:fld>
            <a:endParaRPr lang="fi-FI"/>
          </a:p>
        </p:txBody>
      </p:sp>
    </p:spTree>
    <p:extLst>
      <p:ext uri="{BB962C8B-B14F-4D97-AF65-F5344CB8AC3E}">
        <p14:creationId xmlns:p14="http://schemas.microsoft.com/office/powerpoint/2010/main" val="20266773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Excel_-laskentataulukko1.xlsx"/></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normAutofit fontScale="90000"/>
          </a:bodyPr>
          <a:lstStyle/>
          <a:p>
            <a:r>
              <a:rPr lang="fi-FI" dirty="0" smtClean="0"/>
              <a:t>Sivistystoimialan ajankohtaiskatsaus helmikuu/2017</a:t>
            </a:r>
            <a:endParaRPr lang="fi-FI" dirty="0"/>
          </a:p>
        </p:txBody>
      </p:sp>
      <p:sp>
        <p:nvSpPr>
          <p:cNvPr id="3" name="Alaotsikko 2"/>
          <p:cNvSpPr>
            <a:spLocks noGrp="1"/>
          </p:cNvSpPr>
          <p:nvPr>
            <p:ph type="subTitle" idx="1"/>
          </p:nvPr>
        </p:nvSpPr>
        <p:spPr/>
        <p:txBody>
          <a:bodyPr/>
          <a:lstStyle/>
          <a:p>
            <a:r>
              <a:rPr lang="fi-FI" dirty="0" smtClean="0"/>
              <a:t>Kasvatus- ja opetuslautakunta 15.3.</a:t>
            </a:r>
            <a:endParaRPr lang="fi-FI" dirty="0"/>
          </a:p>
        </p:txBody>
      </p:sp>
    </p:spTree>
    <p:extLst>
      <p:ext uri="{BB962C8B-B14F-4D97-AF65-F5344CB8AC3E}">
        <p14:creationId xmlns:p14="http://schemas.microsoft.com/office/powerpoint/2010/main" val="3191041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Taloustilanne 1-2/2017</a:t>
            </a:r>
            <a:endParaRPr lang="fi-FI" dirty="0"/>
          </a:p>
        </p:txBody>
      </p:sp>
      <p:graphicFrame>
        <p:nvGraphicFramePr>
          <p:cNvPr id="3" name="Objekti 2"/>
          <p:cNvGraphicFramePr>
            <a:graphicFrameLocks noChangeAspect="1"/>
          </p:cNvGraphicFramePr>
          <p:nvPr>
            <p:extLst>
              <p:ext uri="{D42A27DB-BD31-4B8C-83A1-F6EECF244321}">
                <p14:modId xmlns:p14="http://schemas.microsoft.com/office/powerpoint/2010/main" val="2603703636"/>
              </p:ext>
            </p:extLst>
          </p:nvPr>
        </p:nvGraphicFramePr>
        <p:xfrm>
          <a:off x="1691680" y="1556792"/>
          <a:ext cx="6999831" cy="4824536"/>
        </p:xfrm>
        <a:graphic>
          <a:graphicData uri="http://schemas.openxmlformats.org/presentationml/2006/ole">
            <mc:AlternateContent xmlns:mc="http://schemas.openxmlformats.org/markup-compatibility/2006">
              <mc:Choice xmlns:v="urn:schemas-microsoft-com:vml" Requires="v">
                <p:oleObj spid="_x0000_s1031" name="Laskentataulukko" r:id="rId4" imgW="5486278" imgH="3781500" progId="Excel.Sheet.12">
                  <p:embed/>
                </p:oleObj>
              </mc:Choice>
              <mc:Fallback>
                <p:oleObj name="Laskentataulukko" r:id="rId4" imgW="5486278" imgH="3781500" progId="Excel.Sheet.12">
                  <p:embed/>
                  <p:pic>
                    <p:nvPicPr>
                      <p:cNvPr id="0" name=""/>
                      <p:cNvPicPr/>
                      <p:nvPr/>
                    </p:nvPicPr>
                    <p:blipFill>
                      <a:blip r:embed="rId5"/>
                      <a:stretch>
                        <a:fillRect/>
                      </a:stretch>
                    </p:blipFill>
                    <p:spPr>
                      <a:xfrm>
                        <a:off x="1691680" y="1556792"/>
                        <a:ext cx="6999831" cy="4824536"/>
                      </a:xfrm>
                      <a:prstGeom prst="rect">
                        <a:avLst/>
                      </a:prstGeom>
                    </p:spPr>
                  </p:pic>
                </p:oleObj>
              </mc:Fallback>
            </mc:AlternateContent>
          </a:graphicData>
        </a:graphic>
      </p:graphicFrame>
      <p:sp>
        <p:nvSpPr>
          <p:cNvPr id="4" name="Nuoli oikealle 3"/>
          <p:cNvSpPr/>
          <p:nvPr/>
        </p:nvSpPr>
        <p:spPr>
          <a:xfrm>
            <a:off x="611560" y="3573016"/>
            <a:ext cx="978408" cy="4846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prstClr val="white"/>
              </a:solidFill>
            </a:endParaRPr>
          </a:p>
        </p:txBody>
      </p:sp>
      <p:sp>
        <p:nvSpPr>
          <p:cNvPr id="5" name="Nuoli oikealle 4"/>
          <p:cNvSpPr/>
          <p:nvPr/>
        </p:nvSpPr>
        <p:spPr>
          <a:xfrm>
            <a:off x="611560" y="5346924"/>
            <a:ext cx="978408" cy="4846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prstClr val="white"/>
              </a:solidFill>
            </a:endParaRPr>
          </a:p>
        </p:txBody>
      </p:sp>
      <p:sp>
        <p:nvSpPr>
          <p:cNvPr id="6" name="Tekstiruutu 5"/>
          <p:cNvSpPr txBox="1"/>
          <p:nvPr/>
        </p:nvSpPr>
        <p:spPr>
          <a:xfrm>
            <a:off x="395536" y="2924944"/>
            <a:ext cx="1194432" cy="523220"/>
          </a:xfrm>
          <a:prstGeom prst="rect">
            <a:avLst/>
          </a:prstGeom>
          <a:noFill/>
        </p:spPr>
        <p:txBody>
          <a:bodyPr wrap="square" rtlCol="0">
            <a:spAutoFit/>
          </a:bodyPr>
          <a:lstStyle/>
          <a:p>
            <a:r>
              <a:rPr lang="fi-FI" sz="1400" dirty="0">
                <a:solidFill>
                  <a:prstClr val="black"/>
                </a:solidFill>
              </a:rPr>
              <a:t>Päivähoito-maksut!</a:t>
            </a:r>
          </a:p>
        </p:txBody>
      </p:sp>
      <p:sp>
        <p:nvSpPr>
          <p:cNvPr id="7" name="Tekstiruutu 6"/>
          <p:cNvSpPr txBox="1"/>
          <p:nvPr/>
        </p:nvSpPr>
        <p:spPr>
          <a:xfrm>
            <a:off x="395536" y="4797152"/>
            <a:ext cx="1194432" cy="523220"/>
          </a:xfrm>
          <a:prstGeom prst="rect">
            <a:avLst/>
          </a:prstGeom>
          <a:noFill/>
        </p:spPr>
        <p:txBody>
          <a:bodyPr wrap="square" rtlCol="0">
            <a:spAutoFit/>
          </a:bodyPr>
          <a:lstStyle/>
          <a:p>
            <a:r>
              <a:rPr lang="fi-FI" sz="1400" dirty="0">
                <a:solidFill>
                  <a:prstClr val="black"/>
                </a:solidFill>
              </a:rPr>
              <a:t>Palvelu-setelit!</a:t>
            </a:r>
          </a:p>
        </p:txBody>
      </p:sp>
    </p:spTree>
    <p:extLst>
      <p:ext uri="{BB962C8B-B14F-4D97-AF65-F5344CB8AC3E}">
        <p14:creationId xmlns:p14="http://schemas.microsoft.com/office/powerpoint/2010/main" val="3857252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Toiminnan ja talouden tilanne</a:t>
            </a:r>
            <a:endParaRPr lang="fi-FI" dirty="0"/>
          </a:p>
        </p:txBody>
      </p:sp>
      <p:sp>
        <p:nvSpPr>
          <p:cNvPr id="3" name="Sisällön paikkamerkki 2"/>
          <p:cNvSpPr>
            <a:spLocks noGrp="1"/>
          </p:cNvSpPr>
          <p:nvPr>
            <p:ph idx="1"/>
          </p:nvPr>
        </p:nvSpPr>
        <p:spPr/>
        <p:txBody>
          <a:bodyPr>
            <a:normAutofit fontScale="92500"/>
          </a:bodyPr>
          <a:lstStyle/>
          <a:p>
            <a:r>
              <a:rPr lang="fi-FI" dirty="0" smtClean="0"/>
              <a:t>Talousarviossa noin kahden miljoonan euron haaste maaliskuun arvion perusteella. Miljoonan euron taustalla on päivähoitomaksujen väheneminen, koska 1.3. tulee voimaan maksujen alentuminen eikä korotus kuten talousarviota tehtäessä arvioitiin. Toisen miljoonan taustalla on avustusten kasvun lisääntyminen, koska palveluseteleiden kysyntä on pysynyt suurena.</a:t>
            </a:r>
          </a:p>
          <a:p>
            <a:r>
              <a:rPr lang="fi-FI" dirty="0" smtClean="0"/>
              <a:t>Muilta osin kokonaistilanne on tasapainossa.</a:t>
            </a:r>
            <a:endParaRPr lang="fi-FI" dirty="0"/>
          </a:p>
        </p:txBody>
      </p:sp>
    </p:spTree>
    <p:extLst>
      <p:ext uri="{BB962C8B-B14F-4D97-AF65-F5344CB8AC3E}">
        <p14:creationId xmlns:p14="http://schemas.microsoft.com/office/powerpoint/2010/main" val="23647659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normAutofit fontScale="90000"/>
          </a:bodyPr>
          <a:lstStyle/>
          <a:p>
            <a:r>
              <a:rPr lang="fi-FI" dirty="0" smtClean="0"/>
              <a:t>Eräiden toimintojen siirto maakuntauudistuksen yhteydessä</a:t>
            </a:r>
            <a:endParaRPr lang="fi-FI" dirty="0"/>
          </a:p>
        </p:txBody>
      </p:sp>
      <p:sp>
        <p:nvSpPr>
          <p:cNvPr id="3" name="Alaotsikko 2"/>
          <p:cNvSpPr>
            <a:spLocks noGrp="1"/>
          </p:cNvSpPr>
          <p:nvPr>
            <p:ph type="subTitle" idx="1"/>
          </p:nvPr>
        </p:nvSpPr>
        <p:spPr/>
        <p:txBody>
          <a:bodyPr/>
          <a:lstStyle/>
          <a:p>
            <a:endParaRPr lang="fi-FI"/>
          </a:p>
        </p:txBody>
      </p:sp>
    </p:spTree>
    <p:extLst>
      <p:ext uri="{BB962C8B-B14F-4D97-AF65-F5344CB8AC3E}">
        <p14:creationId xmlns:p14="http://schemas.microsoft.com/office/powerpoint/2010/main" val="542011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Luolavuoren koulun aamu- ja iltapäivätoiminnan siirto</a:t>
            </a:r>
            <a:endParaRPr lang="fi-FI" dirty="0"/>
          </a:p>
        </p:txBody>
      </p:sp>
      <p:sp>
        <p:nvSpPr>
          <p:cNvPr id="3" name="Sisällön paikkamerkki 2"/>
          <p:cNvSpPr>
            <a:spLocks noGrp="1"/>
          </p:cNvSpPr>
          <p:nvPr>
            <p:ph idx="1"/>
          </p:nvPr>
        </p:nvSpPr>
        <p:spPr/>
        <p:txBody>
          <a:bodyPr>
            <a:normAutofit fontScale="70000" lnSpcReduction="20000"/>
          </a:bodyPr>
          <a:lstStyle/>
          <a:p>
            <a:r>
              <a:rPr lang="fi-FI" dirty="0" smtClean="0"/>
              <a:t>Hyvinvointitoimiala on järjestänyt Luolavuoren koulun aamu- ja iltapäivätoimintaa.</a:t>
            </a:r>
          </a:p>
          <a:p>
            <a:r>
              <a:rPr lang="fi-FI" dirty="0" err="1" smtClean="0"/>
              <a:t>Hyto</a:t>
            </a:r>
            <a:r>
              <a:rPr lang="fi-FI" dirty="0" smtClean="0"/>
              <a:t> on irtisanonut hyvässä yhteistyössä Toivolankadulla olevat tilat kesään 2017. Toimintaa voidaan jatkaa Luolavuoren koulussa, jolloin vältytään yhdeltä kuljetukselta.</a:t>
            </a:r>
          </a:p>
          <a:p>
            <a:r>
              <a:rPr lang="fi-FI" dirty="0" smtClean="0"/>
              <a:t>Koko toiminta perustuu perusopetuslakiin, jota maakuntahallinto ei tule jatkossa vuoden 2019 jälkeen soveltamaan</a:t>
            </a:r>
          </a:p>
          <a:p>
            <a:r>
              <a:rPr lang="fi-FI" dirty="0" smtClean="0"/>
              <a:t>Toiminta on perusteltua siirtää muun sivistystoimialan yhteyteen vuoden etupainotteisesti eli 2018 alusta.</a:t>
            </a:r>
          </a:p>
          <a:p>
            <a:r>
              <a:rPr lang="fi-FI" dirty="0" smtClean="0"/>
              <a:t>Asia tulee ottaa huomioon sosiaali- ja terveyslautakunnan sekä kasvatus- ja opetuslautakunnan vuoden 2018 talousarviota valmisteltaessa.</a:t>
            </a:r>
          </a:p>
          <a:p>
            <a:r>
              <a:rPr lang="fi-FI" dirty="0" smtClean="0"/>
              <a:t>Sivistystoimiala ei edelleenkään vastaa vammaisten lasten kuntoutuksesta.</a:t>
            </a:r>
          </a:p>
          <a:p>
            <a:r>
              <a:rPr lang="fi-FI" dirty="0" smtClean="0"/>
              <a:t>Siirrolla ei ole </a:t>
            </a:r>
            <a:r>
              <a:rPr lang="fi-FI" dirty="0" err="1" smtClean="0"/>
              <a:t>htv-vaikutusta</a:t>
            </a:r>
            <a:r>
              <a:rPr lang="fi-FI" dirty="0" smtClean="0"/>
              <a:t>, talousarviovaikutus on 640.000 euroa.</a:t>
            </a:r>
            <a:endParaRPr lang="fi-FI" dirty="0"/>
          </a:p>
        </p:txBody>
      </p:sp>
    </p:spTree>
    <p:extLst>
      <p:ext uri="{BB962C8B-B14F-4D97-AF65-F5344CB8AC3E}">
        <p14:creationId xmlns:p14="http://schemas.microsoft.com/office/powerpoint/2010/main" val="3012661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Koulupsykologien siirto</a:t>
            </a:r>
            <a:endParaRPr lang="fi-FI" dirty="0"/>
          </a:p>
        </p:txBody>
      </p:sp>
      <p:sp>
        <p:nvSpPr>
          <p:cNvPr id="3" name="Sisällön paikkamerkki 2"/>
          <p:cNvSpPr>
            <a:spLocks noGrp="1"/>
          </p:cNvSpPr>
          <p:nvPr>
            <p:ph idx="1"/>
          </p:nvPr>
        </p:nvSpPr>
        <p:spPr/>
        <p:txBody>
          <a:bodyPr>
            <a:normAutofit fontScale="70000" lnSpcReduction="20000"/>
          </a:bodyPr>
          <a:lstStyle/>
          <a:p>
            <a:r>
              <a:rPr lang="fi-FI" dirty="0" smtClean="0"/>
              <a:t>Koulupsykologitoiminta siirrettiin pari vuotta sitten hyvinvointitoimialan yhteyteen.</a:t>
            </a:r>
          </a:p>
          <a:p>
            <a:r>
              <a:rPr lang="fi-FI" dirty="0" smtClean="0"/>
              <a:t>Maakuntalakien valmistelun yhteydessä on kuitenkin päädytty siihen, että koulupsykologit jäävät kuntiin. Luonnollinen ratkaisu on, että he toimivat jatkossa </a:t>
            </a:r>
            <a:r>
              <a:rPr lang="fi-FI" dirty="0"/>
              <a:t>sivistystoimialalla. </a:t>
            </a:r>
            <a:endParaRPr lang="fi-FI" dirty="0" smtClean="0"/>
          </a:p>
          <a:p>
            <a:r>
              <a:rPr lang="fi-FI" dirty="0" smtClean="0"/>
              <a:t>Toiminta </a:t>
            </a:r>
            <a:r>
              <a:rPr lang="fi-FI" dirty="0"/>
              <a:t>on perusteltua siirtää muun sivistystoimialan yhteyteen vuoden etupainotteisesti eli 2018 alusta.</a:t>
            </a:r>
          </a:p>
          <a:p>
            <a:r>
              <a:rPr lang="fi-FI" dirty="0"/>
              <a:t>Asia tulee ottaa huomioon sosiaali- ja terveyslautakunnan sekä kasvatus- ja opetuslautakunnan vuoden 2018 talousarviota valmisteltaessa</a:t>
            </a:r>
            <a:r>
              <a:rPr lang="fi-FI" dirty="0" smtClean="0"/>
              <a:t>.</a:t>
            </a:r>
          </a:p>
          <a:p>
            <a:r>
              <a:rPr lang="fi-FI" dirty="0"/>
              <a:t>YT-menettely toteutetaan elokuussa 2017</a:t>
            </a:r>
            <a:r>
              <a:rPr lang="fi-FI" dirty="0" smtClean="0"/>
              <a:t>.</a:t>
            </a:r>
          </a:p>
          <a:p>
            <a:r>
              <a:rPr lang="fi-FI" dirty="0" smtClean="0"/>
              <a:t>Siirron kustannusvaikutus on xxxx euroa ja n. </a:t>
            </a:r>
            <a:r>
              <a:rPr lang="fi-FI" smtClean="0"/>
              <a:t>20 </a:t>
            </a:r>
            <a:r>
              <a:rPr lang="fi-FI" dirty="0" smtClean="0"/>
              <a:t>henkilötyövuotta.</a:t>
            </a:r>
            <a:endParaRPr lang="fi-FI" dirty="0"/>
          </a:p>
          <a:p>
            <a:pPr marL="0" indent="0">
              <a:buNone/>
            </a:pPr>
            <a:endParaRPr lang="fi-FI" dirty="0"/>
          </a:p>
        </p:txBody>
      </p:sp>
    </p:spTree>
    <p:extLst>
      <p:ext uri="{BB962C8B-B14F-4D97-AF65-F5344CB8AC3E}">
        <p14:creationId xmlns:p14="http://schemas.microsoft.com/office/powerpoint/2010/main" val="3428613644"/>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251</Words>
  <Application>Microsoft Office PowerPoint</Application>
  <PresentationFormat>Näytössä katseltava diaesitys (4:3)</PresentationFormat>
  <Paragraphs>24</Paragraphs>
  <Slides>6</Slides>
  <Notes>0</Notes>
  <HiddenSlides>0</HiddenSlides>
  <MMClips>0</MMClips>
  <ScaleCrop>false</ScaleCrop>
  <HeadingPairs>
    <vt:vector size="8" baseType="variant">
      <vt:variant>
        <vt:lpstr>Käytetyt fontit</vt:lpstr>
      </vt:variant>
      <vt:variant>
        <vt:i4>2</vt:i4>
      </vt:variant>
      <vt:variant>
        <vt:lpstr>Teema</vt:lpstr>
      </vt:variant>
      <vt:variant>
        <vt:i4>1</vt:i4>
      </vt:variant>
      <vt:variant>
        <vt:lpstr>Upotetut OLE-palvelimet</vt:lpstr>
      </vt:variant>
      <vt:variant>
        <vt:i4>1</vt:i4>
      </vt:variant>
      <vt:variant>
        <vt:lpstr>Dian otsikot</vt:lpstr>
      </vt:variant>
      <vt:variant>
        <vt:i4>6</vt:i4>
      </vt:variant>
    </vt:vector>
  </HeadingPairs>
  <TitlesOfParts>
    <vt:vector size="10" baseType="lpstr">
      <vt:lpstr>Arial</vt:lpstr>
      <vt:lpstr>Calibri</vt:lpstr>
      <vt:lpstr>Office-teema</vt:lpstr>
      <vt:lpstr>Laskentataulukko</vt:lpstr>
      <vt:lpstr>Sivistystoimialan ajankohtaiskatsaus helmikuu/2017</vt:lpstr>
      <vt:lpstr>Taloustilanne 1-2/2017</vt:lpstr>
      <vt:lpstr>Toiminnan ja talouden tilanne</vt:lpstr>
      <vt:lpstr>Eräiden toimintojen siirto maakuntauudistuksen yhteydessä</vt:lpstr>
      <vt:lpstr>Luolavuoren koulun aamu- ja iltapäivätoiminnan siirto</vt:lpstr>
      <vt:lpstr>Koulupsykologien siirto</vt:lpstr>
    </vt:vector>
  </TitlesOfParts>
  <Company>Turun kaupunki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Jalonen Timo</dc:creator>
  <cp:lastModifiedBy>Skyttä Pirjo</cp:lastModifiedBy>
  <cp:revision>4</cp:revision>
  <dcterms:created xsi:type="dcterms:W3CDTF">2017-03-09T09:54:20Z</dcterms:created>
  <dcterms:modified xsi:type="dcterms:W3CDTF">2017-03-14T06:53:25Z</dcterms:modified>
</cp:coreProperties>
</file>