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7"/>
    <p:sldMasterId id="2147483653" r:id="rId8"/>
    <p:sldMasterId id="2147483676" r:id="rId9"/>
    <p:sldMasterId id="2147483689" r:id="rId10"/>
    <p:sldMasterId id="2147483711" r:id="rId11"/>
    <p:sldMasterId id="2147483727" r:id="rId12"/>
  </p:sldMasterIdLst>
  <p:handoutMasterIdLst>
    <p:handoutMasterId r:id="rId51"/>
  </p:handoutMasterIdLst>
  <p:sldIdLst>
    <p:sldId id="257" r:id="rId13"/>
    <p:sldId id="293" r:id="rId14"/>
    <p:sldId id="313" r:id="rId15"/>
    <p:sldId id="326" r:id="rId16"/>
    <p:sldId id="300" r:id="rId17"/>
    <p:sldId id="302" r:id="rId18"/>
    <p:sldId id="301" r:id="rId19"/>
    <p:sldId id="303" r:id="rId20"/>
    <p:sldId id="327" r:id="rId21"/>
    <p:sldId id="312" r:id="rId22"/>
    <p:sldId id="323" r:id="rId23"/>
    <p:sldId id="315" r:id="rId24"/>
    <p:sldId id="314" r:id="rId25"/>
    <p:sldId id="308" r:id="rId26"/>
    <p:sldId id="328" r:id="rId27"/>
    <p:sldId id="325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DC8"/>
    <a:srgbClr val="F26522"/>
    <a:srgbClr val="F26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8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customXml" Target="../customXml/item5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5A9E9-501E-1841-BA50-6502BBECA7D9}" type="datetimeFigureOut">
              <a:rPr lang="en-US" smtClean="0"/>
              <a:t>3/13/2017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E90A4-D7CA-284A-9756-5E9158D8BD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186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4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3" y="0"/>
            <a:ext cx="4573587" cy="6858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</p:spTree>
    <p:extLst>
      <p:ext uri="{BB962C8B-B14F-4D97-AF65-F5344CB8AC3E}">
        <p14:creationId xmlns:p14="http://schemas.microsoft.com/office/powerpoint/2010/main" val="251572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3" y="0"/>
            <a:ext cx="4573587" cy="6858000"/>
          </a:xfrm>
          <a:blipFill rotWithShape="1">
            <a:blip r:embed="rId2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3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417285"/>
            <a:ext cx="4140000" cy="2880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3531248"/>
            <a:ext cx="4140000" cy="2880000"/>
          </a:xfrm>
          <a:blipFill rotWithShape="1">
            <a:blip r:embed="rId4"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</p:spTree>
    <p:extLst>
      <p:ext uri="{BB962C8B-B14F-4D97-AF65-F5344CB8AC3E}">
        <p14:creationId xmlns:p14="http://schemas.microsoft.com/office/powerpoint/2010/main" val="104958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3"/>
            <a:srcRect/>
            <a:stretch>
              <a:fillRect b="-420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4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968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  <a:blipFill rotWithShape="1">
            <a:blip r:embed="rId2"/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4" name="Picture 3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1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0" y="5190776"/>
            <a:ext cx="5902175" cy="92989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0" y="2402542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166438"/>
            <a:ext cx="1370090" cy="7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5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8" y="1835150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6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8" y="1835150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0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783553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6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09" y="2828016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32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0" y="506413"/>
            <a:ext cx="7782839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506414"/>
            <a:ext cx="382905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3463327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8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2" y="2402542"/>
            <a:ext cx="8091213" cy="3211546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9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2" y="3008304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4" name="Picture 3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19" y="1721664"/>
            <a:ext cx="720679" cy="10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1" y="6062719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2" y="1783534"/>
            <a:ext cx="1119784" cy="2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0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2"/>
            <a:ext cx="9144000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1" y="6062719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1" y="3744704"/>
            <a:ext cx="2162363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1" y="6062719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2" y="2811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78" y="1181571"/>
            <a:ext cx="1633825" cy="37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09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4332007"/>
            <a:ext cx="6031311" cy="122575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2" y="4332006"/>
            <a:ext cx="1773017" cy="1225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46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1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79996">
              <a:lnSpc>
                <a:spcPts val="2200"/>
              </a:lnSpc>
              <a:buFont typeface="Arial"/>
              <a:buChar char="•"/>
              <a:defRPr sz="1700" baseline="0"/>
            </a:lvl2pPr>
            <a:lvl3pPr marL="539987" indent="-179996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3760617"/>
            <a:ext cx="7632951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7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1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79996">
              <a:lnSpc>
                <a:spcPts val="2200"/>
              </a:lnSpc>
              <a:buFont typeface="Arial"/>
              <a:buChar char="•"/>
              <a:defRPr sz="1700" baseline="0"/>
            </a:lvl2pPr>
            <a:lvl3pPr marL="539987" indent="-179996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7"/>
            <a:ext cx="7632951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7"/>
            <a:ext cx="1023519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0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5" y="0"/>
            <a:ext cx="4573587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8" y="3746210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79996">
              <a:lnSpc>
                <a:spcPts val="2200"/>
              </a:lnSpc>
              <a:buFont typeface="Arial"/>
              <a:buChar char="•"/>
              <a:defRPr sz="1700" baseline="0"/>
            </a:lvl2pPr>
            <a:lvl3pPr marL="359991" indent="-179996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8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9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5" y="0"/>
            <a:ext cx="4573587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8" y="3746210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79996">
              <a:lnSpc>
                <a:spcPts val="2200"/>
              </a:lnSpc>
              <a:buFont typeface="Arial"/>
              <a:buChar char="•"/>
              <a:defRPr sz="1700" baseline="0"/>
            </a:lvl2pPr>
            <a:lvl3pPr marL="359991" indent="-179996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8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7"/>
            <a:ext cx="1023519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81D2F-FC71-4FD4-ACE1-290F813E9370}" type="slidenum">
              <a:rPr lang="fi-FI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53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417285"/>
            <a:ext cx="4140000" cy="288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8" y="3746210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79996">
              <a:lnSpc>
                <a:spcPts val="2200"/>
              </a:lnSpc>
              <a:buFont typeface="Arial"/>
              <a:buChar char="•"/>
              <a:defRPr sz="1700" baseline="0"/>
            </a:lvl2pPr>
            <a:lvl3pPr marL="359991" indent="-179996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8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3531248"/>
            <a:ext cx="4140000" cy="288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7"/>
            <a:ext cx="1023519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09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3" y="5958177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79996">
              <a:lnSpc>
                <a:spcPts val="2200"/>
              </a:lnSpc>
              <a:buFont typeface="Arial"/>
              <a:buChar char="•"/>
              <a:defRPr sz="1800" baseline="0"/>
            </a:lvl2pPr>
            <a:lvl3pPr marL="359991" indent="-179996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1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0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DB272318-AFBE-4EBF-9B46-D4E3199F0480}" type="datetimeFigureOut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13.3.2017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91D354F3-73BA-45D1-A581-04BE02303A34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008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3" y="5958177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9525" indent="0">
              <a:lnSpc>
                <a:spcPct val="100000"/>
              </a:lnSpc>
              <a:spcAft>
                <a:spcPts val="0"/>
              </a:spcAft>
              <a:buFontTx/>
              <a:buNone/>
              <a:defRPr sz="1351" baseline="0"/>
            </a:lvl1pPr>
            <a:lvl2pPr marL="0" indent="-134997">
              <a:lnSpc>
                <a:spcPts val="1651"/>
              </a:lnSpc>
              <a:buFont typeface="Arial"/>
              <a:buChar char="•"/>
              <a:defRPr sz="1351" baseline="0"/>
            </a:lvl2pPr>
            <a:lvl3pPr marL="269993" indent="-134997">
              <a:lnSpc>
                <a:spcPts val="1651"/>
              </a:lnSpc>
              <a:buSzPct val="90000"/>
              <a:buFont typeface="Lucida Grande"/>
              <a:buChar char="-"/>
              <a:defRPr sz="1351" baseline="0"/>
            </a:lvl3pPr>
            <a:lvl4pPr>
              <a:lnSpc>
                <a:spcPts val="1425"/>
              </a:lnSpc>
              <a:defRPr sz="1200"/>
            </a:lvl4pPr>
            <a:lvl5pPr>
              <a:lnSpc>
                <a:spcPts val="1425"/>
              </a:lnSpc>
              <a:defRPr sz="12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" y="5958175"/>
            <a:ext cx="1241463" cy="6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5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3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00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38" indent="-134538">
              <a:buFont typeface="Arial"/>
              <a:buChar char="•"/>
              <a:defRPr/>
            </a:lvl1pPr>
            <a:lvl2pPr marL="404990" indent="-134997">
              <a:buFont typeface="Lucida Grande"/>
              <a:buChar char="–"/>
              <a:defRPr/>
            </a:lvl2pPr>
            <a:lvl3pPr marL="674983" indent="-134997">
              <a:buSzPct val="60000"/>
              <a:buFont typeface="Courier New"/>
              <a:buChar char="o"/>
              <a:defRPr/>
            </a:lvl3pPr>
            <a:lvl4pPr marL="944976" indent="-134997">
              <a:buSzPct val="100000"/>
              <a:buFont typeface="Lucida Grande"/>
              <a:buChar char="–"/>
              <a:defRPr/>
            </a:lvl4pPr>
            <a:lvl5pPr marL="121497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45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 userDrawn="1"/>
        </p:nvSpPr>
        <p:spPr>
          <a:xfrm>
            <a:off x="1" y="0"/>
            <a:ext cx="9255468" cy="6894024"/>
          </a:xfrm>
          <a:prstGeom prst="rect">
            <a:avLst/>
          </a:prstGeom>
          <a:solidFill>
            <a:srgbClr val="00AC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4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7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4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8" y="3746214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9526" indent="0">
              <a:lnSpc>
                <a:spcPts val="1651"/>
              </a:lnSpc>
              <a:buFontTx/>
              <a:buNone/>
              <a:defRPr sz="1400" baseline="0"/>
            </a:lvl1pPr>
            <a:lvl2pPr marL="0" indent="-135015">
              <a:lnSpc>
                <a:spcPts val="1651"/>
              </a:lnSpc>
              <a:buFont typeface="Arial"/>
              <a:buChar char="•"/>
              <a:defRPr sz="1400" baseline="0"/>
            </a:lvl2pPr>
            <a:lvl3pPr marL="270029" indent="-135015">
              <a:lnSpc>
                <a:spcPts val="1651"/>
              </a:lnSpc>
              <a:buSzPct val="90000"/>
              <a:buFont typeface="Lucida Grande"/>
              <a:buChar char="-"/>
              <a:defRPr sz="1400" baseline="0"/>
            </a:lvl3pPr>
            <a:lvl4pPr>
              <a:lnSpc>
                <a:spcPts val="1425"/>
              </a:lnSpc>
              <a:defRPr sz="1200"/>
            </a:lvl4pPr>
            <a:lvl5pPr>
              <a:lnSpc>
                <a:spcPts val="1425"/>
              </a:lnSpc>
              <a:defRPr sz="12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8" y="1835147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49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8" y="3746214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9526" indent="0">
              <a:lnSpc>
                <a:spcPts val="1651"/>
              </a:lnSpc>
              <a:buFontTx/>
              <a:buNone/>
              <a:defRPr sz="1400" baseline="0"/>
            </a:lvl1pPr>
            <a:lvl2pPr marL="0" indent="-135015">
              <a:lnSpc>
                <a:spcPts val="1651"/>
              </a:lnSpc>
              <a:buFont typeface="Arial"/>
              <a:buChar char="•"/>
              <a:defRPr sz="1400" baseline="0"/>
            </a:lvl2pPr>
            <a:lvl3pPr marL="270029" indent="-135015">
              <a:lnSpc>
                <a:spcPts val="1651"/>
              </a:lnSpc>
              <a:buSzPct val="90000"/>
              <a:buFont typeface="Lucida Grande"/>
              <a:buChar char="-"/>
              <a:defRPr sz="1400" baseline="0"/>
            </a:lvl3pPr>
            <a:lvl4pPr>
              <a:lnSpc>
                <a:spcPts val="1425"/>
              </a:lnSpc>
              <a:defRPr sz="1200"/>
            </a:lvl4pPr>
            <a:lvl5pPr>
              <a:lnSpc>
                <a:spcPts val="1425"/>
              </a:lnSpc>
              <a:defRPr sz="12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8" y="1835147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6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781175"/>
            <a:ext cx="12001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86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ion alku sin 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1" cy="1941403"/>
          </a:xfrm>
          <a:noFill/>
        </p:spPr>
        <p:txBody>
          <a:bodyPr lIns="0" tIns="0" rIns="0" bIns="0">
            <a:noAutofit/>
          </a:bodyPr>
          <a:lstStyle>
            <a:lvl1pPr marL="9525" indent="0">
              <a:lnSpc>
                <a:spcPts val="1651"/>
              </a:lnSpc>
              <a:buFontTx/>
              <a:buNone/>
              <a:defRPr sz="1351" baseline="0"/>
            </a:lvl1pPr>
            <a:lvl2pPr marL="0" indent="-134997">
              <a:lnSpc>
                <a:spcPts val="1651"/>
              </a:lnSpc>
              <a:buFont typeface="Arial"/>
              <a:buChar char="•"/>
              <a:defRPr sz="1351" baseline="0"/>
            </a:lvl2pPr>
            <a:lvl3pPr marL="404990" indent="-134997">
              <a:lnSpc>
                <a:spcPts val="1651"/>
              </a:lnSpc>
              <a:buSzPct val="90000"/>
              <a:buFont typeface="Lucida Grande"/>
              <a:buChar char="-"/>
              <a:defRPr sz="1351" baseline="0"/>
            </a:lvl3pPr>
            <a:lvl4pPr>
              <a:lnSpc>
                <a:spcPts val="1425"/>
              </a:lnSpc>
              <a:defRPr sz="1200"/>
            </a:lvl4pPr>
            <a:lvl5pPr>
              <a:lnSpc>
                <a:spcPts val="1425"/>
              </a:lnSpc>
              <a:defRPr sz="12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4911" y="3760617"/>
            <a:ext cx="7632951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8" y="5958175"/>
            <a:ext cx="988493" cy="6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1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ion alku sin pysty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5" y="0"/>
            <a:ext cx="4573587" cy="6858000"/>
          </a:xfrm>
          <a:blipFill rotWithShape="1">
            <a:blip r:embed="rId2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8" y="3746210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9525" indent="0">
              <a:lnSpc>
                <a:spcPts val="1651"/>
              </a:lnSpc>
              <a:buFontTx/>
              <a:buNone/>
              <a:defRPr sz="1351" baseline="0"/>
            </a:lvl1pPr>
            <a:lvl2pPr marL="0" indent="-134997">
              <a:lnSpc>
                <a:spcPts val="1651"/>
              </a:lnSpc>
              <a:buFont typeface="Arial"/>
              <a:buChar char="•"/>
              <a:defRPr sz="1351" baseline="0"/>
            </a:lvl2pPr>
            <a:lvl3pPr marL="269993" indent="-134997">
              <a:lnSpc>
                <a:spcPts val="1651"/>
              </a:lnSpc>
              <a:buSzPct val="90000"/>
              <a:buFont typeface="Lucida Grande"/>
              <a:buChar char="-"/>
              <a:defRPr sz="1351" baseline="0"/>
            </a:lvl3pPr>
            <a:lvl4pPr>
              <a:lnSpc>
                <a:spcPts val="1425"/>
              </a:lnSpc>
              <a:defRPr sz="1200"/>
            </a:lvl4pPr>
            <a:lvl5pPr>
              <a:lnSpc>
                <a:spcPts val="1425"/>
              </a:lnSpc>
              <a:defRPr sz="12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8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8" y="5958175"/>
            <a:ext cx="995693" cy="6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5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9BD5E8E5-2D4B-4909-8C2A-E886E3E0DC24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13.3.2017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552F8DAB-2E64-44E6-A389-B261E6710C1F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92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F992DD-3B30-46EE-A76A-91D5862C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8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448573-CFF5-4297-A23F-F1CB27701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13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279EC7-6FD9-48AC-B83E-4D27CABC1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07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06529E-5B75-4838-9C3B-F387C641E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2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00D1E33-3340-4326-9B2C-F014505FD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9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569461-C9F5-431D-816C-2EBD1853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17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F3A47F-1373-47F1-9EF8-2FDCE227D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4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030" r="833" b="7034"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017963"/>
            <a:ext cx="264636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1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290E2B1-AC01-4FD3-8895-62AC29E97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2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1A4FC1-429C-495F-97C4-67B0F94B5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92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007171C-A555-4748-90E8-F129EF705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43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286BDCE-20AA-4FD5-BC7F-CC6B0155C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35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49714BD-B5A0-4959-9AA2-D321E6B5B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87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616217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055936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469B-731B-4005-9B22-A372CA4FEE6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37686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81D2F-FC71-4FD4-ACE1-290F813E937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8430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C16D-6076-405A-B730-898306DD6A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758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1" b="6973"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565275"/>
            <a:ext cx="19192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50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49C4F-3875-47E6-BF6C-D7C9BDF81F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9879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5330-D291-4EAF-80E0-B6A60E86604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296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2018-4E8A-469A-9C8F-FD4AA4B19BE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6345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0E85C-3C02-4040-9405-83DDF7C7AA9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1167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1ACC-192F-4B20-AC4E-160E4940091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844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2B4B-4A6C-431C-8DA2-85CC2E5CBCF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9695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B779-DF34-45DB-B10A-1084B1BF6BE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561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86B93-CA4C-48D3-92BE-6E4CE9A3695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718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07CD0-9349-4E82-9016-159BD79593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858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48344" b="-30062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63403" y="4332005"/>
            <a:ext cx="6031310" cy="122575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09" y="4332003"/>
            <a:ext cx="1773017" cy="1225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0987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884911" y="3760614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72205" b="-4091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515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84911" y="3760614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9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4"/>
            <a:ext cx="6733382" cy="40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9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26" r:id="rId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-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3688" y="1839913"/>
            <a:ext cx="6734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84238" y="515938"/>
            <a:ext cx="7413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3" r:id="rId6"/>
    <p:sldLayoutId id="2147483671" r:id="rId7"/>
    <p:sldLayoutId id="2147483672" r:id="rId8"/>
    <p:sldLayoutId id="2147483674" r:id="rId9"/>
    <p:sldLayoutId id="2147483665" r:id="rId10"/>
    <p:sldLayoutId id="2147483675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9pPr>
    </p:titleStyle>
    <p:bodyStyle>
      <a:lvl1pPr marL="17938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574675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93503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SzPct val="60000"/>
        <a:buFont typeface="Courier New" charset="0"/>
        <a:buChar char="o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295400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1655763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3688" y="1839913"/>
            <a:ext cx="6734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84238" y="515938"/>
            <a:ext cx="7413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8174"/>
            <a:ext cx="1241463" cy="6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9pPr>
    </p:titleStyle>
    <p:bodyStyle>
      <a:lvl1pPr marL="17938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574675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/>
        <a:buChar char="-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93503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SzPct val="60000"/>
        <a:buFont typeface="Courier New" charset="0"/>
        <a:buChar char="o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295400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/>
        <a:buChar char="-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1655763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9186"/>
            <a:ext cx="673338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15213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</p:sldLayoutIdLst>
  <p:txStyles>
    <p:titleStyle>
      <a:lvl1pPr algn="l" defTabSz="457189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796" indent="-177796" algn="l" defTabSz="457189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39987" indent="-179996" algn="l" defTabSz="457189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899978" indent="-179996" algn="l" defTabSz="457189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59969" indent="-179996" algn="l" defTabSz="457189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19960" indent="-179996" algn="l" defTabSz="457189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Muokkaa perustyyl. napsautt.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Muokkaa tekstin perustyylejä napsauttamalla</a:t>
            </a:r>
          </a:p>
          <a:p>
            <a:pPr lvl="1"/>
            <a:r>
              <a:rPr lang="en-US" smtClean="0"/>
              <a:t>toinen taso</a:t>
            </a:r>
          </a:p>
          <a:p>
            <a:pPr lvl="2"/>
            <a:r>
              <a:rPr lang="en-US" smtClean="0"/>
              <a:t>kolmas taso</a:t>
            </a:r>
          </a:p>
          <a:p>
            <a:pPr lvl="3"/>
            <a:r>
              <a:rPr lang="en-US" smtClean="0"/>
              <a:t>neljäs taso</a:t>
            </a:r>
          </a:p>
          <a:p>
            <a:pPr lvl="4"/>
            <a:r>
              <a:rPr lang="en-US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>
              <a:defRPr/>
            </a:pPr>
            <a:fld id="{A17B518D-A3B7-4F1A-B5E7-D042D04E63BD}" type="slidenum">
              <a:rPr lang="en-US">
                <a:ea typeface="+mn-ea"/>
                <a:cs typeface="+mn-cs"/>
              </a:rPr>
              <a:pPr defTabSz="914400"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9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defRPr/>
            </a:pPr>
            <a:endParaRPr lang="fi-FI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defRPr/>
            </a:pPr>
            <a:endParaRPr lang="fi-FI"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defRPr/>
            </a:pPr>
            <a:fld id="{B35142D0-2020-4FBE-A2B9-3BF9E393B18E}" type="slidenum">
              <a:rPr lang="fi-FI">
                <a:latin typeface="Arial" charset="0"/>
                <a:ea typeface="+mn-ea"/>
                <a:cs typeface="+mn-cs"/>
              </a:rPr>
              <a:pPr defTabSz="914400">
                <a:defRPr/>
              </a:pPr>
              <a:t>‹#›</a:t>
            </a:fld>
            <a:endParaRPr lang="fi-FI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Tuomas Koskiniemi </a:t>
            </a:r>
            <a:r>
              <a:rPr lang="fi-FI" dirty="0"/>
              <a:t>/ </a:t>
            </a:r>
            <a:r>
              <a:rPr lang="fi-FI" dirty="0" smtClean="0"/>
              <a:t>14.2.2017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400" dirty="0" smtClean="0"/>
              <a:t>Toimialojen tarveselvitykset </a:t>
            </a:r>
            <a:r>
              <a:rPr lang="fi-FI" sz="4400" dirty="0"/>
              <a:t>ja </a:t>
            </a:r>
            <a:r>
              <a:rPr lang="fi-FI" sz="4400" dirty="0" smtClean="0"/>
              <a:t>vuosien </a:t>
            </a:r>
            <a:r>
              <a:rPr lang="fi-FI" sz="4400" dirty="0"/>
              <a:t>2018-2021</a:t>
            </a:r>
            <a:br>
              <a:rPr lang="fi-FI" sz="4400" dirty="0"/>
            </a:br>
            <a:r>
              <a:rPr lang="fi-FI" sz="4400" dirty="0"/>
              <a:t>investointiohjelman laadinta</a:t>
            </a:r>
          </a:p>
        </p:txBody>
      </p:sp>
    </p:spTree>
    <p:extLst>
      <p:ext uri="{BB962C8B-B14F-4D97-AF65-F5344CB8AC3E}">
        <p14:creationId xmlns:p14="http://schemas.microsoft.com/office/powerpoint/2010/main" val="20660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487488" y="1565576"/>
            <a:ext cx="7104061" cy="4049613"/>
          </a:xfrm>
        </p:spPr>
        <p:txBody>
          <a:bodyPr/>
          <a:lstStyle/>
          <a:p>
            <a:r>
              <a:rPr lang="fi-FI" b="1" dirty="0" err="1" smtClean="0">
                <a:solidFill>
                  <a:schemeClr val="bg1"/>
                </a:solidFill>
              </a:rPr>
              <a:t>Sirkkalan</a:t>
            </a:r>
            <a:r>
              <a:rPr lang="fi-FI" b="1" dirty="0" smtClean="0">
                <a:solidFill>
                  <a:schemeClr val="bg1"/>
                </a:solidFill>
              </a:rPr>
              <a:t> koulu tila-asiat ratkaistaan nykyisellä ja sen viereisillä tonteilla (noin 4-5 M€)</a:t>
            </a:r>
            <a:endParaRPr lang="fi-FI" b="1" dirty="0">
              <a:solidFill>
                <a:schemeClr val="bg1"/>
              </a:solidFill>
            </a:endParaRPr>
          </a:p>
          <a:p>
            <a:r>
              <a:rPr lang="fi-FI" b="1" dirty="0" smtClean="0">
                <a:solidFill>
                  <a:schemeClr val="bg1"/>
                </a:solidFill>
              </a:rPr>
              <a:t>Lukiopaikkojen lisäystarve (noin 250 paikkaa) hoidetaan rakentamalla Klassikon pihaan uudisosa (noin 7-8 M€)</a:t>
            </a:r>
            <a:endParaRPr lang="fi-FI" b="1" dirty="0">
              <a:solidFill>
                <a:schemeClr val="bg1"/>
              </a:solidFill>
            </a:endParaRPr>
          </a:p>
          <a:p>
            <a:r>
              <a:rPr lang="fi-FI" b="1" dirty="0" smtClean="0">
                <a:solidFill>
                  <a:schemeClr val="bg1"/>
                </a:solidFill>
              </a:rPr>
              <a:t>Kansainvälisen koulun sijoittaminen peruskorjattuun Sepänkadulle, Mestarinkadulle (noin 10-12 M€) tai muuhun paikkaan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b="1" dirty="0" smtClean="0">
                <a:solidFill>
                  <a:schemeClr val="bg1"/>
                </a:solidFill>
              </a:rPr>
              <a:t>Yhteensä </a:t>
            </a:r>
            <a:r>
              <a:rPr lang="fi-FI" b="1" dirty="0">
                <a:solidFill>
                  <a:schemeClr val="bg1"/>
                </a:solidFill>
              </a:rPr>
              <a:t>karkeasti arvioituna noin </a:t>
            </a:r>
            <a:r>
              <a:rPr lang="fi-FI" b="1" dirty="0" smtClean="0">
                <a:solidFill>
                  <a:schemeClr val="bg1"/>
                </a:solidFill>
              </a:rPr>
              <a:t>21 </a:t>
            </a:r>
            <a:r>
              <a:rPr lang="fi-FI" b="1" dirty="0">
                <a:solidFill>
                  <a:schemeClr val="bg1"/>
                </a:solidFill>
              </a:rPr>
              <a:t>– </a:t>
            </a:r>
            <a:r>
              <a:rPr lang="fi-FI" b="1" dirty="0" smtClean="0">
                <a:solidFill>
                  <a:schemeClr val="bg1"/>
                </a:solidFill>
              </a:rPr>
              <a:t>25 </a:t>
            </a:r>
            <a:r>
              <a:rPr lang="fi-FI" b="1" dirty="0">
                <a:solidFill>
                  <a:schemeClr val="bg1"/>
                </a:solidFill>
              </a:rPr>
              <a:t>M</a:t>
            </a:r>
            <a:r>
              <a:rPr lang="fi-FI" b="1" dirty="0" smtClean="0">
                <a:solidFill>
                  <a:schemeClr val="bg1"/>
                </a:solidFill>
              </a:rPr>
              <a:t>€ (vs. Sepänkadun peruskorjauksen 32 M€)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b="1" dirty="0" smtClean="0">
                <a:solidFill>
                  <a:schemeClr val="bg1"/>
                </a:solidFill>
              </a:rPr>
              <a:t>Taloudellisuustarkasteluissa tulee lisäksi huomioida myös myyntituotot: Sepänkatu 1 noin 5 M€ ja Sepänkatu 2 noin 1,5 M€</a:t>
            </a:r>
            <a:endParaRPr lang="fi-FI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dirty="0"/>
              <a:t>	</a:t>
            </a:r>
            <a:endParaRPr lang="fi-FI" dirty="0" smtClean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08710" y="773722"/>
            <a:ext cx="7782839" cy="575631"/>
          </a:xfrm>
        </p:spPr>
        <p:txBody>
          <a:bodyPr/>
          <a:lstStyle/>
          <a:p>
            <a:r>
              <a:rPr lang="fi-FI" dirty="0" smtClean="0"/>
              <a:t>Esitettävä ratkaisu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367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1" y="7143"/>
            <a:ext cx="7412952" cy="739831"/>
          </a:xfrm>
        </p:spPr>
        <p:txBody>
          <a:bodyPr/>
          <a:lstStyle/>
          <a:p>
            <a:r>
              <a:rPr lang="fi-FI" dirty="0" smtClean="0"/>
              <a:t>Klassikon tontti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1" y="965295"/>
            <a:ext cx="7972023" cy="5776640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 rot="19559141">
            <a:off x="4239982" y="4149974"/>
            <a:ext cx="2128547" cy="60855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Uudisrakennus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247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8" y="329624"/>
            <a:ext cx="8524360" cy="6389228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527422" y="553792"/>
            <a:ext cx="233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/>
              <a:t>Sirkkalan</a:t>
            </a:r>
            <a:r>
              <a:rPr lang="fi-FI" sz="2000" b="1" dirty="0" smtClean="0"/>
              <a:t> koulu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2164690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411288" y="1210089"/>
            <a:ext cx="7402512" cy="4057915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Sijoitettavia </a:t>
            </a:r>
            <a:r>
              <a:rPr lang="fi-FI" b="1" dirty="0">
                <a:solidFill>
                  <a:schemeClr val="bg1"/>
                </a:solidFill>
              </a:rPr>
              <a:t>toimijoita (Nykyisin toimii jo TAI </a:t>
            </a:r>
            <a:r>
              <a:rPr lang="fi-FI" b="1" dirty="0" err="1">
                <a:solidFill>
                  <a:schemeClr val="bg1"/>
                </a:solidFill>
              </a:rPr>
              <a:t>sote</a:t>
            </a:r>
            <a:r>
              <a:rPr lang="fi-FI" b="1" dirty="0">
                <a:solidFill>
                  <a:schemeClr val="bg1"/>
                </a:solidFill>
              </a:rPr>
              <a:t> tiloissa)</a:t>
            </a:r>
          </a:p>
          <a:p>
            <a:pPr lvl="1">
              <a:spcAft>
                <a:spcPts val="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TAI Kellonsoittajankatu</a:t>
            </a:r>
          </a:p>
          <a:p>
            <a:pPr lvl="1">
              <a:spcAft>
                <a:spcPts val="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TAI </a:t>
            </a:r>
            <a:r>
              <a:rPr lang="fi-FI" b="1" dirty="0" err="1" smtClean="0">
                <a:solidFill>
                  <a:schemeClr val="bg1"/>
                </a:solidFill>
              </a:rPr>
              <a:t>Datacityn</a:t>
            </a:r>
            <a:r>
              <a:rPr lang="fi-FI" b="1" dirty="0" smtClean="0">
                <a:solidFill>
                  <a:schemeClr val="bg1"/>
                </a:solidFill>
              </a:rPr>
              <a:t> aikuiskoulutus</a:t>
            </a:r>
          </a:p>
          <a:p>
            <a:pPr lvl="1">
              <a:spcAft>
                <a:spcPts val="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AKK </a:t>
            </a:r>
            <a:r>
              <a:rPr lang="fi-FI" b="1" dirty="0">
                <a:solidFill>
                  <a:schemeClr val="bg1"/>
                </a:solidFill>
              </a:rPr>
              <a:t>osa Kärsämäen toiminnoista</a:t>
            </a:r>
          </a:p>
          <a:p>
            <a:pPr lvl="1">
              <a:spcAft>
                <a:spcPts val="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Väistötilakoulu (Kupittaan </a:t>
            </a:r>
            <a:r>
              <a:rPr lang="fi-FI" b="1" dirty="0">
                <a:solidFill>
                  <a:schemeClr val="bg1"/>
                </a:solidFill>
              </a:rPr>
              <a:t>koulu</a:t>
            </a:r>
            <a:r>
              <a:rPr lang="fi-FI" b="1" dirty="0" smtClean="0">
                <a:solidFill>
                  <a:schemeClr val="bg1"/>
                </a:solidFill>
              </a:rPr>
              <a:t>) ja Steiner koulu </a:t>
            </a:r>
            <a:r>
              <a:rPr lang="fi-FI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teknisen työn ja kotitalouden tilat puuttuu</a:t>
            </a:r>
            <a:endParaRPr lang="fi-FI" b="1" dirty="0" smtClean="0">
              <a:solidFill>
                <a:schemeClr val="bg1"/>
              </a:solidFill>
            </a:endParaRPr>
          </a:p>
          <a:p>
            <a:pPr lvl="1">
              <a:spcAft>
                <a:spcPts val="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Luolavuoren erityiskoulun osa </a:t>
            </a:r>
            <a:r>
              <a:rPr lang="fi-FI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ei onnistu ilman muutoksia</a:t>
            </a:r>
            <a:endParaRPr lang="fi-FI" b="1" dirty="0" smtClean="0">
              <a:solidFill>
                <a:schemeClr val="bg1"/>
              </a:solidFill>
            </a:endParaRPr>
          </a:p>
          <a:p>
            <a:pPr marL="395287" lvl="1" indent="0">
              <a:spcAft>
                <a:spcPts val="0"/>
              </a:spcAft>
              <a:buNone/>
            </a:pPr>
            <a:endParaRPr lang="fi-FI" b="1" dirty="0" smtClean="0">
              <a:solidFill>
                <a:schemeClr val="bg1"/>
              </a:solidFill>
            </a:endParaRPr>
          </a:p>
          <a:p>
            <a:r>
              <a:rPr lang="fi-FI" b="1" dirty="0" smtClean="0">
                <a:solidFill>
                  <a:schemeClr val="bg1"/>
                </a:solidFill>
              </a:rPr>
              <a:t>Tilatehokkuus jäänee tällöin melko alhaiseksi, mutta niin myös kustannukset. Selvitys valmistuu 04/2017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AMK lähtee kesällä 2018, peruskorjaus 2018-2019, käyttöön 2019?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25643" y="7144"/>
            <a:ext cx="7782839" cy="998538"/>
          </a:xfrm>
        </p:spPr>
        <p:txBody>
          <a:bodyPr/>
          <a:lstStyle/>
          <a:p>
            <a:r>
              <a:rPr lang="fi-FI" dirty="0" smtClean="0"/>
              <a:t>Ruiskadun tilanne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945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311930" y="71317"/>
            <a:ext cx="7412952" cy="559626"/>
          </a:xfrm>
        </p:spPr>
        <p:txBody>
          <a:bodyPr/>
          <a:lstStyle/>
          <a:p>
            <a:r>
              <a:rPr lang="fi-FI" dirty="0" smtClean="0"/>
              <a:t>TA2017 tilainvestointiohjelma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8" y="775411"/>
            <a:ext cx="9046847" cy="60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smtClean="0"/>
              <a:t>Lähitulevaisuuden kohteet 2018-2020</a:t>
            </a:r>
            <a:endParaRPr lang="fi-FI" sz="2800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28219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Uusia kohteita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Itäharjun </a:t>
            </a:r>
            <a:r>
              <a:rPr lang="fi-FI" dirty="0" err="1"/>
              <a:t>pk</a:t>
            </a:r>
            <a:r>
              <a:rPr lang="fi-FI" dirty="0"/>
              <a:t> (Viinamäenkatu)</a:t>
            </a:r>
          </a:p>
          <a:p>
            <a:r>
              <a:rPr lang="fi-FI" dirty="0" err="1"/>
              <a:t>Portsan</a:t>
            </a:r>
            <a:r>
              <a:rPr lang="fi-FI" dirty="0"/>
              <a:t> </a:t>
            </a:r>
            <a:r>
              <a:rPr lang="fi-FI" dirty="0" err="1"/>
              <a:t>pk</a:t>
            </a:r>
            <a:r>
              <a:rPr lang="fi-FI" dirty="0"/>
              <a:t> (Sofiankatu, uusi </a:t>
            </a:r>
            <a:r>
              <a:rPr lang="fi-FI" dirty="0" err="1"/>
              <a:t>pk</a:t>
            </a:r>
            <a:r>
              <a:rPr lang="fi-FI" dirty="0"/>
              <a:t> nykyisen paikalle)</a:t>
            </a:r>
          </a:p>
          <a:p>
            <a:r>
              <a:rPr lang="fi-FI" dirty="0" err="1"/>
              <a:t>Samppalinnan</a:t>
            </a:r>
            <a:r>
              <a:rPr lang="fi-FI" dirty="0"/>
              <a:t> koulu peruskorjaus (tuleva käyttö epäselvä)</a:t>
            </a:r>
          </a:p>
          <a:p>
            <a:r>
              <a:rPr lang="fi-FI" dirty="0"/>
              <a:t>Skanssin monitoimitalo</a:t>
            </a:r>
          </a:p>
          <a:p>
            <a:r>
              <a:rPr lang="fi-FI" dirty="0" err="1"/>
              <a:t>Sirkkalan</a:t>
            </a:r>
            <a:r>
              <a:rPr lang="fi-FI" dirty="0"/>
              <a:t> koulu</a:t>
            </a:r>
          </a:p>
          <a:p>
            <a:r>
              <a:rPr lang="fi-FI" dirty="0"/>
              <a:t>Kaskenkadun </a:t>
            </a:r>
            <a:r>
              <a:rPr lang="fi-FI" dirty="0" err="1"/>
              <a:t>pk</a:t>
            </a:r>
            <a:r>
              <a:rPr lang="fi-FI" dirty="0"/>
              <a:t> peruskorjaus</a:t>
            </a:r>
          </a:p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 dirty="0"/>
              <a:t>Kansainvälinen koulu ja päiväkoti</a:t>
            </a:r>
          </a:p>
          <a:p>
            <a:r>
              <a:rPr lang="fi-FI" dirty="0"/>
              <a:t>TAI Aninkainen, peruskorjaus</a:t>
            </a:r>
          </a:p>
          <a:p>
            <a:r>
              <a:rPr lang="fi-FI" dirty="0"/>
              <a:t>TAI Logistiikka</a:t>
            </a:r>
          </a:p>
          <a:p>
            <a:r>
              <a:rPr lang="fi-FI" dirty="0"/>
              <a:t>Jäkärlän päiväkoti</a:t>
            </a:r>
          </a:p>
          <a:p>
            <a:r>
              <a:rPr lang="fi-FI" dirty="0"/>
              <a:t>Klassikon lukion laajentaminen</a:t>
            </a:r>
          </a:p>
          <a:p>
            <a:r>
              <a:rPr lang="fi-FI" dirty="0"/>
              <a:t>St. </a:t>
            </a:r>
            <a:r>
              <a:rPr lang="fi-FI" dirty="0" err="1"/>
              <a:t>Olofskolanin</a:t>
            </a:r>
            <a:r>
              <a:rPr lang="fi-FI" dirty="0"/>
              <a:t> peruskorjaus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844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T</a:t>
            </a:r>
            <a:r>
              <a:rPr lang="fi-FI" sz="2800" dirty="0" smtClean="0"/>
              <a:t>ulevaisuuden kohteet 2020-2030</a:t>
            </a:r>
            <a:endParaRPr lang="fi-FI" sz="2800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36795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4.1.2017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84910" y="2647869"/>
            <a:ext cx="7733725" cy="1847183"/>
          </a:xfrm>
        </p:spPr>
        <p:txBody>
          <a:bodyPr/>
          <a:lstStyle/>
          <a:p>
            <a:r>
              <a:rPr lang="fi-FI" sz="4000" dirty="0" smtClean="0"/>
              <a:t>Otteita Turun kampus ja tiedepuiston </a:t>
            </a:r>
            <a:r>
              <a:rPr lang="fi-FI" sz="4000" dirty="0" err="1" smtClean="0"/>
              <a:t>Masterplan</a:t>
            </a:r>
            <a:r>
              <a:rPr lang="fi-FI" sz="4000" dirty="0" smtClean="0"/>
              <a:t> luonnoksesta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367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831" b="68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21224" y="3980329"/>
            <a:ext cx="7159708" cy="1320800"/>
          </a:xfrm>
        </p:spPr>
        <p:txBody>
          <a:bodyPr/>
          <a:lstStyle/>
          <a:p>
            <a:r>
              <a:rPr lang="fi-FI" sz="1600" dirty="0" smtClean="0"/>
              <a:t>Alueen kokonaismitoitus on noin 12000 asukasta. Ensimmäinen asuntorakentamisen kokonaisuuden osoitetaan lähtevän liikkeelle 2018. Vuonna 2029 asukastavoite kolmion alueelle on noin </a:t>
            </a:r>
            <a:r>
              <a:rPr lang="fi-FI" sz="1600" dirty="0"/>
              <a:t>6</a:t>
            </a:r>
            <a:r>
              <a:rPr lang="fi-FI" sz="1600" dirty="0" smtClean="0"/>
              <a:t>000 asukasta ja 12000 täyttyy </a:t>
            </a:r>
            <a:r>
              <a:rPr lang="fi-FI" sz="1600" dirty="0"/>
              <a:t>vähän vuoden 2040 jälkeen.</a:t>
            </a:r>
          </a:p>
          <a:p>
            <a:r>
              <a:rPr lang="fi-FI" sz="1600" dirty="0" smtClean="0"/>
              <a:t>Seuraavan sivun </a:t>
            </a:r>
            <a:r>
              <a:rPr lang="fi-FI" sz="1600" dirty="0" err="1" smtClean="0"/>
              <a:t>Masterplan</a:t>
            </a:r>
            <a:r>
              <a:rPr lang="fi-FI" sz="1600" dirty="0" smtClean="0"/>
              <a:t> –luonnoksessa punaisella </a:t>
            </a:r>
            <a:r>
              <a:rPr lang="fi-FI" sz="1600" dirty="0"/>
              <a:t>rajatulle alueelle on suunniteltu asuntorakentamista. Muualle alueella suositaan ns. sekoittunutta kaupunkirakennetta eli asumista muiden toimintojen ohessa. </a:t>
            </a:r>
            <a:r>
              <a:rPr lang="fi-FI" sz="1600" dirty="0" smtClean="0"/>
              <a:t>Sininen tähti kuvaa hahmoteltua koulun sijaintia. </a:t>
            </a:r>
            <a:r>
              <a:rPr lang="fi-FI" sz="1600" i="1" dirty="0" smtClean="0"/>
              <a:t>(kuvan vasemmassa yläkulmassa Kupittaan aseman seutu ja äärioikealla Itäharjun Prisma)</a:t>
            </a:r>
            <a:endParaRPr lang="fi-FI" sz="1600" i="1" dirty="0"/>
          </a:p>
          <a:p>
            <a:endParaRPr lang="fi-FI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4910" y="3436622"/>
            <a:ext cx="8259089" cy="647983"/>
          </a:xfrm>
        </p:spPr>
        <p:txBody>
          <a:bodyPr/>
          <a:lstStyle/>
          <a:p>
            <a:r>
              <a:rPr lang="fi-FI" sz="2400" dirty="0" smtClean="0"/>
              <a:t>Itäharjun kolmio osana Turun kampus ja tiedepuistoa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5865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914400" y="713805"/>
            <a:ext cx="7660677" cy="5633404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Tarveselvitykset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Runosmäen monitoimitalo, valmistunut (lautakunnat hyväksyneet 1/2017, </a:t>
            </a:r>
            <a:r>
              <a:rPr lang="fi-FI" b="1" dirty="0" err="1" smtClean="0">
                <a:solidFill>
                  <a:schemeClr val="bg1"/>
                </a:solidFill>
              </a:rPr>
              <a:t>kh</a:t>
            </a:r>
            <a:r>
              <a:rPr lang="fi-FI" b="1" dirty="0" smtClean="0">
                <a:solidFill>
                  <a:schemeClr val="bg1"/>
                </a:solidFill>
              </a:rPr>
              <a:t> 2/2017)</a:t>
            </a:r>
          </a:p>
          <a:p>
            <a:pPr lvl="1"/>
            <a:r>
              <a:rPr lang="fi-FI" b="1" dirty="0" err="1" smtClean="0">
                <a:solidFill>
                  <a:schemeClr val="bg1"/>
                </a:solidFill>
              </a:rPr>
              <a:t>Niitunniskantien</a:t>
            </a:r>
            <a:r>
              <a:rPr lang="fi-FI" b="1" dirty="0" smtClean="0">
                <a:solidFill>
                  <a:schemeClr val="bg1"/>
                </a:solidFill>
              </a:rPr>
              <a:t> ja Viinamäenkadun päiväkodit, valmistuneet (jäivät kasvatus- ja opetuslautakunnassa 15.2. pöydälle)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Lyseon koulutalon muutokset (hankekuvaus)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Jäkärlän alueen päivähoitotilat, valmistuu 4/2017</a:t>
            </a:r>
          </a:p>
          <a:p>
            <a:pPr lvl="1"/>
            <a:r>
              <a:rPr lang="fi-FI" b="1" dirty="0" err="1" smtClean="0">
                <a:solidFill>
                  <a:schemeClr val="bg1"/>
                </a:solidFill>
              </a:rPr>
              <a:t>Sirkkalan</a:t>
            </a:r>
            <a:r>
              <a:rPr lang="fi-FI" b="1" dirty="0" smtClean="0">
                <a:solidFill>
                  <a:schemeClr val="bg1"/>
                </a:solidFill>
              </a:rPr>
              <a:t> koulu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Kansainvälinen koulu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Piinokankadun päiväkoti -&gt; koko Varissuon </a:t>
            </a:r>
            <a:r>
              <a:rPr lang="fi-FI" b="1" dirty="0" err="1" smtClean="0">
                <a:solidFill>
                  <a:schemeClr val="bg1"/>
                </a:solidFill>
              </a:rPr>
              <a:t>pk-verkko</a:t>
            </a:r>
            <a:endParaRPr lang="fi-FI" b="1" dirty="0" smtClean="0">
              <a:solidFill>
                <a:schemeClr val="bg1"/>
              </a:solidFill>
            </a:endParaRPr>
          </a:p>
          <a:p>
            <a:pPr lvl="1"/>
            <a:r>
              <a:rPr lang="fi-FI" b="1" dirty="0" err="1" smtClean="0">
                <a:solidFill>
                  <a:schemeClr val="bg1"/>
                </a:solidFill>
              </a:rPr>
              <a:t>Suikkilan</a:t>
            </a:r>
            <a:r>
              <a:rPr lang="fi-FI" b="1" dirty="0" smtClean="0">
                <a:solidFill>
                  <a:schemeClr val="bg1"/>
                </a:solidFill>
              </a:rPr>
              <a:t> alueen palveluverkko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Ruotsinkielinen varhaiskasvatusverkko</a:t>
            </a:r>
          </a:p>
          <a:p>
            <a:pPr lvl="1"/>
            <a:r>
              <a:rPr lang="fi-FI" b="1" dirty="0" err="1" smtClean="0">
                <a:solidFill>
                  <a:schemeClr val="bg1"/>
                </a:solidFill>
              </a:rPr>
              <a:t>Hannunniitun</a:t>
            </a:r>
            <a:r>
              <a:rPr lang="fi-FI" b="1" dirty="0" smtClean="0">
                <a:solidFill>
                  <a:schemeClr val="bg1"/>
                </a:solidFill>
              </a:rPr>
              <a:t> koulu</a:t>
            </a:r>
          </a:p>
          <a:p>
            <a:pPr lvl="1"/>
            <a:r>
              <a:rPr lang="fi-FI" b="1" dirty="0" smtClean="0">
                <a:solidFill>
                  <a:schemeClr val="bg1"/>
                </a:solidFill>
              </a:rPr>
              <a:t>Sairaalakoulun pitkän aikavälin tilaratkaisu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328318" y="0"/>
            <a:ext cx="8656655" cy="713805"/>
          </a:xfrm>
        </p:spPr>
        <p:txBody>
          <a:bodyPr/>
          <a:lstStyle/>
          <a:p>
            <a:r>
              <a:rPr lang="fi-FI" dirty="0"/>
              <a:t>Valmistelussa ja käynnissä olevat </a:t>
            </a:r>
            <a:r>
              <a:rPr lang="fi-FI" dirty="0" smtClean="0"/>
              <a:t>hankkeet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375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663" y="66675"/>
            <a:ext cx="9839325" cy="6724650"/>
          </a:xfrm>
          <a:prstGeom prst="rect">
            <a:avLst/>
          </a:prstGeom>
        </p:spPr>
      </p:pic>
      <p:sp>
        <p:nvSpPr>
          <p:cNvPr id="5" name="5-sakarainen tähti 4"/>
          <p:cNvSpPr/>
          <p:nvPr/>
        </p:nvSpPr>
        <p:spPr>
          <a:xfrm>
            <a:off x="7665852" y="3298911"/>
            <a:ext cx="632011" cy="63878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388" y="-71438"/>
            <a:ext cx="10010775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63" y="123825"/>
            <a:ext cx="976312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225" y="4762"/>
            <a:ext cx="9696450" cy="6848475"/>
          </a:xfrm>
          <a:prstGeom prst="rect">
            <a:avLst/>
          </a:prstGeom>
        </p:spPr>
      </p:pic>
      <p:sp>
        <p:nvSpPr>
          <p:cNvPr id="5" name="5-sakarainen tähti 4"/>
          <p:cNvSpPr/>
          <p:nvPr/>
        </p:nvSpPr>
        <p:spPr>
          <a:xfrm>
            <a:off x="5446059" y="2006602"/>
            <a:ext cx="403411" cy="330199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4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84910" y="2647869"/>
            <a:ext cx="7733725" cy="1847183"/>
          </a:xfrm>
        </p:spPr>
        <p:txBody>
          <a:bodyPr/>
          <a:lstStyle/>
          <a:p>
            <a:r>
              <a:rPr lang="fi-FI" sz="4000" dirty="0" smtClean="0"/>
              <a:t>Otteita Linnakaupungin alueen kehityksestä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848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831" b="68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21223" y="3980329"/>
            <a:ext cx="7422775" cy="1320800"/>
          </a:xfrm>
        </p:spPr>
        <p:txBody>
          <a:bodyPr/>
          <a:lstStyle/>
          <a:p>
            <a:r>
              <a:rPr lang="fi-FI" sz="1600" dirty="0" smtClean="0"/>
              <a:t>Alueen kokonaismitoitus on 15 000 asukasta ja 9000 työpaikkaa. Näiden keskinäinen mitoitus on riippuvainen suhdanteista ja työpaikkarakentamisen </a:t>
            </a:r>
            <a:r>
              <a:rPr lang="fi-FI" sz="1600" dirty="0"/>
              <a:t>p</a:t>
            </a:r>
            <a:r>
              <a:rPr lang="fi-FI" sz="1600" dirty="0" smtClean="0"/>
              <a:t>itkän aikavälin kysynnästä. Alueen on kokonaan rakentunut noin 2045.</a:t>
            </a:r>
            <a:endParaRPr lang="fi-FI" sz="1600" dirty="0"/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sz="1400" dirty="0" smtClean="0"/>
              <a:t>Herttuankulma</a:t>
            </a:r>
            <a:r>
              <a:rPr lang="fi-FI" sz="1400" dirty="0"/>
              <a:t>, tämän hetkinen asukaslukutavoite n.3000, toteutuminen voisi alkaa 2020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sz="1400" dirty="0" err="1" smtClean="0"/>
              <a:t>Kirstinpuisto</a:t>
            </a:r>
            <a:r>
              <a:rPr lang="fi-FI" sz="1400" dirty="0"/>
              <a:t>, asukaslukutavoite n. 2600, toteutuminen 2019 lähtien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sz="1400" dirty="0" err="1" smtClean="0"/>
              <a:t>Vaasanpuisto</a:t>
            </a:r>
            <a:r>
              <a:rPr lang="fi-FI" sz="1400" dirty="0"/>
              <a:t>, yhteensä 3200 as. joista 1200 vuoteen 2029 mennessä. </a:t>
            </a:r>
            <a:r>
              <a:rPr lang="fi-FI" sz="1400" dirty="0" err="1"/>
              <a:t>Vaasanpuisto</a:t>
            </a:r>
            <a:r>
              <a:rPr lang="fi-FI" sz="1400" dirty="0"/>
              <a:t> on näistä kaikkein </a:t>
            </a:r>
            <a:r>
              <a:rPr lang="fi-FI" sz="1400" dirty="0" smtClean="0"/>
              <a:t>epätarkin ja suunnitelmia ollaan tarkentamassa. Kokonaistavoitteesta </a:t>
            </a:r>
            <a:r>
              <a:rPr lang="fi-FI" sz="1400" dirty="0"/>
              <a:t>voidaan joutua </a:t>
            </a:r>
            <a:r>
              <a:rPr lang="fi-FI" sz="1400" dirty="0" smtClean="0"/>
              <a:t>tinkimään esim. koulun </a:t>
            </a:r>
            <a:r>
              <a:rPr lang="fi-FI" sz="1400" dirty="0"/>
              <a:t>vaatiman tilan takia.</a:t>
            </a:r>
          </a:p>
          <a:p>
            <a:endParaRPr lang="fi-FI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4910" y="3436622"/>
            <a:ext cx="8259089" cy="647983"/>
          </a:xfrm>
        </p:spPr>
        <p:txBody>
          <a:bodyPr/>
          <a:lstStyle/>
          <a:p>
            <a:r>
              <a:rPr lang="fi-FI" sz="2400" dirty="0" smtClean="0"/>
              <a:t>Linnakaupunki maankäytön strategisena hankkeena</a:t>
            </a:r>
            <a:endParaRPr lang="fi-FI" sz="24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72" y="1"/>
            <a:ext cx="917677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831" b="68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21223" y="3980329"/>
            <a:ext cx="7422775" cy="1320800"/>
          </a:xfrm>
        </p:spPr>
        <p:txBody>
          <a:bodyPr/>
          <a:lstStyle/>
          <a:p>
            <a:r>
              <a:rPr lang="fi-FI" sz="1600" dirty="0" smtClean="0"/>
              <a:t>Kartassa ympyrän sisällä olevin </a:t>
            </a:r>
            <a:r>
              <a:rPr lang="fi-FI" sz="1600" dirty="0" err="1" smtClean="0"/>
              <a:t>pl</a:t>
            </a:r>
            <a:r>
              <a:rPr lang="fi-FI" sz="1600" dirty="0" smtClean="0"/>
              <a:t>-kirjaimin merkityt alueet ovat osayleiskaavassa hahmotellut koulujen ja päiväkotien ensisijaiset sijaintipaikat.</a:t>
            </a:r>
          </a:p>
          <a:p>
            <a:r>
              <a:rPr lang="fi-FI" sz="1600" dirty="0" smtClean="0"/>
              <a:t>Kokonaisuudessa huomioitava myös </a:t>
            </a:r>
            <a:r>
              <a:rPr lang="fi-FI" sz="1600" dirty="0" err="1" smtClean="0"/>
              <a:t>Kakolanmäen</a:t>
            </a:r>
            <a:r>
              <a:rPr lang="fi-FI" sz="1600" dirty="0" smtClean="0"/>
              <a:t>, Harppuunakorttelin ja </a:t>
            </a:r>
            <a:r>
              <a:rPr lang="fi-FI" sz="1600" dirty="0" err="1" smtClean="0"/>
              <a:t>Linnafältin</a:t>
            </a:r>
            <a:r>
              <a:rPr lang="fi-FI" sz="1600" dirty="0" smtClean="0"/>
              <a:t> ym. alueiden tarpeet, joita varten lähtökohtana on pidetty Juhana Herttuan koulua.</a:t>
            </a:r>
          </a:p>
          <a:p>
            <a:r>
              <a:rPr lang="fi-FI" sz="1600" dirty="0" smtClean="0"/>
              <a:t>Alueen 15000 asukkaan kokonaismitoitukseen kuuluvat kaikki yllä olevat lukuun ottamatta </a:t>
            </a:r>
            <a:r>
              <a:rPr lang="fi-FI" sz="1600" dirty="0" err="1"/>
              <a:t>K</a:t>
            </a:r>
            <a:r>
              <a:rPr lang="fi-FI" sz="1600" dirty="0" err="1" smtClean="0"/>
              <a:t>akolanmäkeä</a:t>
            </a:r>
            <a:r>
              <a:rPr lang="fi-FI" sz="1600" dirty="0" smtClean="0"/>
              <a:t>, joka tulee vielä lisänä. Arviolta 1500 asukasta.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4910" y="3436622"/>
            <a:ext cx="8259089" cy="647983"/>
          </a:xfrm>
        </p:spPr>
        <p:txBody>
          <a:bodyPr/>
          <a:lstStyle/>
          <a:p>
            <a:r>
              <a:rPr lang="fi-FI" sz="2400" dirty="0" smtClean="0"/>
              <a:t>Linnakaupunki koulun sijainti</a:t>
            </a:r>
            <a:endParaRPr lang="fi-FI" sz="24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72" y="1"/>
            <a:ext cx="9176772" cy="3420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772" y="2"/>
            <a:ext cx="9176770" cy="34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/>
          <a:stretch/>
        </p:blipFill>
        <p:spPr bwMode="auto">
          <a:xfrm>
            <a:off x="1336" y="0"/>
            <a:ext cx="9142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288591" y="6057064"/>
            <a:ext cx="8885859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r>
              <a:rPr lang="fi-FI" sz="2100" b="1" cap="all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Linnakaupungin</a:t>
            </a:r>
            <a:r>
              <a:rPr lang="fi-FI" sz="2100" b="1" cap="all" dirty="0">
                <a:gradFill flip="none" rotWithShape="1">
                  <a:gsLst>
                    <a:gs pos="0">
                      <a:srgbClr val="4B4B4A">
                        <a:lumMod val="40000"/>
                        <a:lumOff val="60000"/>
                      </a:srgbClr>
                    </a:gs>
                    <a:gs pos="46000">
                      <a:srgbClr val="4B4B4A">
                        <a:lumMod val="95000"/>
                        <a:lumOff val="5000"/>
                      </a:srgbClr>
                    </a:gs>
                    <a:gs pos="100000">
                      <a:srgbClr val="4B4B4A">
                        <a:lumMod val="60000"/>
                      </a:srgbClr>
                    </a:gs>
                  </a:gsLst>
                  <a:lin ang="16200000" scaled="1"/>
                  <a:tileRect/>
                </a:gra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i-FI" sz="1500" b="1" dirty="0">
                <a:solidFill>
                  <a:srgbClr val="FAB04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avulla kaupungin keskusta kurkottaa kohti merta.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11171" y="908720"/>
            <a:ext cx="2905036" cy="236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4951" b="1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15 000 </a:t>
            </a:r>
          </a:p>
          <a:p>
            <a:pPr defTabSz="609585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2400" b="1" dirty="0">
                <a:solidFill>
                  <a:srgbClr val="FAB04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uutta asukasta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r>
              <a:rPr lang="fi-FI" sz="2400" b="1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defTabSz="609585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4951" b="1" dirty="0"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7 000 </a:t>
            </a:r>
          </a:p>
          <a:p>
            <a:pPr defTabSz="609585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2400" b="1" dirty="0">
                <a:solidFill>
                  <a:srgbClr val="FAB04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työpaikkaa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fi-FI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5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0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247982" y="4757857"/>
            <a:ext cx="7733725" cy="184718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i-FI" sz="2800" dirty="0" smtClean="0">
                <a:solidFill>
                  <a:srgbClr val="FFFFFF"/>
                </a:solidFill>
              </a:rPr>
              <a:t>Linnakaupungin yleissuunnitelma</a:t>
            </a:r>
            <a:endParaRPr lang="fi-FI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8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kstiruutu 2"/>
          <p:cNvSpPr txBox="1">
            <a:spLocks noChangeArrowheads="1"/>
          </p:cNvSpPr>
          <p:nvPr/>
        </p:nvSpPr>
        <p:spPr bwMode="auto">
          <a:xfrm>
            <a:off x="134938" y="6186488"/>
            <a:ext cx="847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800">
                <a:solidFill>
                  <a:prstClr val="white"/>
                </a:solidFill>
                <a:latin typeface="Copperplate Gothic Light" pitchFamily="34" charset="0"/>
              </a:rPr>
              <a:t>LINNAKAUPUNKI</a:t>
            </a:r>
            <a:endParaRPr lang="fi-FI" sz="1200">
              <a:solidFill>
                <a:prstClr val="white"/>
              </a:solidFill>
              <a:latin typeface="Copperplate Gothic Light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4079875" y="6318250"/>
            <a:ext cx="48990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i-FI" sz="1100" dirty="0">
                <a:solidFill>
                  <a:prstClr val="white">
                    <a:lumMod val="50000"/>
                  </a:prstClr>
                </a:solidFill>
                <a:latin typeface="Copperplate Gothic Light" pitchFamily="34" charset="0"/>
              </a:rPr>
              <a:t>C &amp; J ARKKITEHDIT</a:t>
            </a:r>
          </a:p>
        </p:txBody>
      </p:sp>
      <p:pic>
        <p:nvPicPr>
          <p:cNvPr id="155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2"/>
            <a:ext cx="9144000" cy="695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97541" y="-87815"/>
            <a:ext cx="5122401" cy="96599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i-FI" sz="2800" dirty="0" smtClean="0">
                <a:solidFill>
                  <a:prstClr val="black"/>
                </a:solidFill>
              </a:rPr>
              <a:t>Linnakaupungin pohjoisosa</a:t>
            </a:r>
            <a:endParaRPr lang="fi-FI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536212"/>
            <a:ext cx="7104061" cy="4057915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Hankesuunnittelu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Ei käynnissä</a:t>
            </a:r>
            <a:endParaRPr lang="fi-FI" dirty="0">
              <a:solidFill>
                <a:schemeClr val="bg1"/>
              </a:solidFill>
            </a:endParaRPr>
          </a:p>
          <a:p>
            <a:r>
              <a:rPr lang="fi-FI" dirty="0" smtClean="0">
                <a:solidFill>
                  <a:schemeClr val="bg1"/>
                </a:solidFill>
              </a:rPr>
              <a:t>Rakenteilla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Kastun/Raunistulan päiväkoti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Tallimäenkentän päiväkoti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Syvälahti, monitoimitalo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Yli-Maaria, monitoimitalo</a:t>
            </a:r>
          </a:p>
          <a:p>
            <a:pPr lvl="1"/>
            <a:r>
              <a:rPr lang="fi-FI" dirty="0" err="1" smtClean="0">
                <a:solidFill>
                  <a:schemeClr val="bg1"/>
                </a:solidFill>
              </a:rPr>
              <a:t>Puolalan</a:t>
            </a:r>
            <a:r>
              <a:rPr lang="fi-FI" dirty="0" smtClean="0">
                <a:solidFill>
                  <a:schemeClr val="bg1"/>
                </a:solidFill>
              </a:rPr>
              <a:t> koulun peruskorjaus (kumppanin etsintä käynnissä)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0" y="260229"/>
            <a:ext cx="7782839" cy="998538"/>
          </a:xfrm>
        </p:spPr>
        <p:txBody>
          <a:bodyPr/>
          <a:lstStyle/>
          <a:p>
            <a:r>
              <a:rPr lang="fi-FI" dirty="0"/>
              <a:t>Valmistelussa ja käynnissä olevat </a:t>
            </a:r>
            <a:r>
              <a:rPr lang="fi-FI" dirty="0" smtClean="0"/>
              <a:t>hankkeet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7459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kstiruutu 2"/>
          <p:cNvSpPr txBox="1">
            <a:spLocks noChangeArrowheads="1"/>
          </p:cNvSpPr>
          <p:nvPr/>
        </p:nvSpPr>
        <p:spPr bwMode="auto">
          <a:xfrm>
            <a:off x="134938" y="6186488"/>
            <a:ext cx="847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fi-FI" sz="28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KIRSTINPUISTO</a:t>
            </a:r>
            <a:endParaRPr lang="fi-FI" sz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052"/>
            <a:ext cx="9144000" cy="6098477"/>
          </a:xfrm>
          <a:prstGeom prst="rect">
            <a:avLst/>
          </a:prstGeom>
        </p:spPr>
      </p:pic>
      <p:sp>
        <p:nvSpPr>
          <p:cNvPr id="157698" name="Tekstiruutu 2"/>
          <p:cNvSpPr txBox="1">
            <a:spLocks noChangeArrowheads="1"/>
          </p:cNvSpPr>
          <p:nvPr/>
        </p:nvSpPr>
        <p:spPr bwMode="auto">
          <a:xfrm>
            <a:off x="134938" y="6186488"/>
            <a:ext cx="847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fi-FI" sz="28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VAASANPUISTO</a:t>
            </a:r>
            <a:endParaRPr lang="fi-FI" sz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424"/>
            <a:ext cx="9144000" cy="6308849"/>
          </a:xfrm>
          <a:prstGeom prst="rect">
            <a:avLst/>
          </a:prstGeom>
        </p:spPr>
      </p:pic>
      <p:sp>
        <p:nvSpPr>
          <p:cNvPr id="157698" name="Tekstiruutu 2"/>
          <p:cNvSpPr txBox="1">
            <a:spLocks noChangeArrowheads="1"/>
          </p:cNvSpPr>
          <p:nvPr/>
        </p:nvSpPr>
        <p:spPr bwMode="auto">
          <a:xfrm>
            <a:off x="134938" y="6186488"/>
            <a:ext cx="847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fi-FI" sz="28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HERTTUANKULMA</a:t>
            </a:r>
            <a:endParaRPr lang="fi-FI" sz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84910" y="2647869"/>
            <a:ext cx="7733725" cy="1847183"/>
          </a:xfrm>
        </p:spPr>
        <p:txBody>
          <a:bodyPr/>
          <a:lstStyle/>
          <a:p>
            <a:r>
              <a:rPr lang="fi-FI" sz="4000" dirty="0" smtClean="0"/>
              <a:t>Otteita Skanssin alueen kehityksestä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7464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:\TeTku\ID2\0AC0681F-3082-4334-BA8F-A14C8F7A7CB0\0\0-999\941\L\L\A1201301 Kaavakartta (ID 941)\AR-102-102 Skanssi näkymä korttelipiha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15472" r="10899" b="12292"/>
          <a:stretch>
            <a:fillRect/>
          </a:stretch>
        </p:blipFill>
        <p:spPr bwMode="auto">
          <a:xfrm>
            <a:off x="-32771" y="0"/>
            <a:ext cx="9176772" cy="34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21223" y="3980329"/>
            <a:ext cx="7422775" cy="1320800"/>
          </a:xfrm>
        </p:spPr>
        <p:txBody>
          <a:bodyPr/>
          <a:lstStyle/>
          <a:p>
            <a:r>
              <a:rPr lang="fi-FI" sz="1600" dirty="0"/>
              <a:t>Yleissuunnitelma toimii </a:t>
            </a:r>
            <a:r>
              <a:rPr lang="fi-FI" sz="1600" dirty="0" err="1"/>
              <a:t>yleis</a:t>
            </a:r>
            <a:r>
              <a:rPr lang="fi-FI" sz="1600" dirty="0"/>
              <a:t>- ja asemakaavoituksen pohjana. Yleissuunnitelmassa alueelle </a:t>
            </a:r>
            <a:r>
              <a:rPr lang="fi-FI" sz="1600" dirty="0" smtClean="0"/>
              <a:t>mahdollistetaan </a:t>
            </a:r>
            <a:r>
              <a:rPr lang="fi-FI" sz="1600" dirty="0"/>
              <a:t>noin 350.000–400.000 kerrosalaneliömetriä </a:t>
            </a:r>
            <a:r>
              <a:rPr lang="fi-FI" sz="1600" dirty="0" err="1"/>
              <a:t>asuinrakentamista</a:t>
            </a:r>
            <a:r>
              <a:rPr lang="fi-FI" sz="1600" dirty="0"/>
              <a:t> sekä palvelu- ja työpaikkatiloja. </a:t>
            </a:r>
            <a:endParaRPr lang="fi-FI" sz="1600" dirty="0" smtClean="0"/>
          </a:p>
          <a:p>
            <a:r>
              <a:rPr lang="fi-FI" sz="1600" dirty="0" smtClean="0"/>
              <a:t>Uusia </a:t>
            </a:r>
            <a:r>
              <a:rPr lang="fi-FI" sz="1600" dirty="0"/>
              <a:t>asukkaita alueelle tulisi noin 7.000–8.000. </a:t>
            </a:r>
            <a:endParaRPr lang="fi-FI" sz="1600" dirty="0" smtClean="0"/>
          </a:p>
          <a:p>
            <a:r>
              <a:rPr lang="fi-FI" sz="1600" dirty="0"/>
              <a:t>Alueelle on laadittu koulutarveselvitys, jossa Skanssin ympäristöön on sijoitettu 7.200 uutta asukasta. </a:t>
            </a:r>
            <a:r>
              <a:rPr lang="fi-FI" sz="1600" dirty="0" smtClean="0"/>
              <a:t>Selvityksen </a:t>
            </a:r>
            <a:r>
              <a:rPr lang="fi-FI" sz="1600" dirty="0"/>
              <a:t>mukaan alueelle tarvitaan tuolloin kaksi koulua </a:t>
            </a:r>
            <a:r>
              <a:rPr lang="fi-FI" sz="1600" dirty="0" smtClean="0"/>
              <a:t>ja </a:t>
            </a:r>
            <a:r>
              <a:rPr lang="fi-FI" sz="1600" dirty="0"/>
              <a:t>neljä </a:t>
            </a:r>
            <a:r>
              <a:rPr lang="fi-FI" sz="1600" dirty="0" smtClean="0"/>
              <a:t>päiväkotia, joista </a:t>
            </a:r>
            <a:r>
              <a:rPr lang="fi-FI" sz="1600" dirty="0"/>
              <a:t>osa voidaan tehdä esimerkiksi leasing-ratkaisuna. Selvitystä </a:t>
            </a:r>
            <a:r>
              <a:rPr lang="fi-FI" sz="1600" dirty="0" smtClean="0"/>
              <a:t>tullaan </a:t>
            </a:r>
            <a:r>
              <a:rPr lang="fi-FI" sz="1600" dirty="0"/>
              <a:t>tarkentamaan kaavoituksen ja rakentamisen edistyessä</a:t>
            </a:r>
          </a:p>
          <a:p>
            <a:endParaRPr lang="fi-FI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4910" y="3436622"/>
            <a:ext cx="8259089" cy="647983"/>
          </a:xfrm>
        </p:spPr>
        <p:txBody>
          <a:bodyPr/>
          <a:lstStyle/>
          <a:p>
            <a:r>
              <a:rPr lang="fi-FI" sz="2400" dirty="0" smtClean="0"/>
              <a:t>Skanssi maankäytön strategisena hankkeena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8079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591"/>
            <a:ext cx="9144000" cy="741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5755341"/>
            <a:ext cx="4759330" cy="8496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i-FI" sz="2800" dirty="0" smtClean="0">
                <a:solidFill>
                  <a:prstClr val="white"/>
                </a:solidFill>
              </a:rPr>
              <a:t>Skanssi yleissuunnitelma</a:t>
            </a:r>
            <a:endParaRPr lang="fi-FI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890" y="-533890"/>
            <a:ext cx="6858000" cy="7925778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140405" y="4745611"/>
            <a:ext cx="7733725" cy="184718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i-FI" sz="2800" dirty="0" smtClean="0">
                <a:solidFill>
                  <a:prstClr val="black"/>
                </a:solidFill>
              </a:rPr>
              <a:t>Skanssi yleissuunnitelma</a:t>
            </a:r>
            <a:endParaRPr lang="fi-FI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79795" y="2293195"/>
            <a:ext cx="2812227" cy="1320800"/>
          </a:xfrm>
        </p:spPr>
        <p:txBody>
          <a:bodyPr/>
          <a:lstStyle/>
          <a:p>
            <a:r>
              <a:rPr lang="fi-FI" sz="1600" dirty="0" smtClean="0"/>
              <a:t>Alueen yleissuunnitelmassa koulua on hahmoteltu oheiseen sijaintiin. </a:t>
            </a:r>
          </a:p>
          <a:p>
            <a:r>
              <a:rPr lang="fi-FI" sz="1600" dirty="0" smtClean="0"/>
              <a:t>Toteutuksen etupainotteisuuden etuja ja haittoja on arvioitu.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794" y="1042808"/>
            <a:ext cx="2812228" cy="647983"/>
          </a:xfrm>
        </p:spPr>
        <p:txBody>
          <a:bodyPr/>
          <a:lstStyle/>
          <a:p>
            <a:r>
              <a:rPr lang="fi-FI" sz="2400" dirty="0" smtClean="0"/>
              <a:t>Skanssin koulun </a:t>
            </a:r>
            <a:br>
              <a:rPr lang="fi-FI" sz="2400" dirty="0" smtClean="0"/>
            </a:br>
            <a:r>
              <a:rPr lang="fi-FI" sz="2400" dirty="0" smtClean="0"/>
              <a:t>sijainti</a:t>
            </a:r>
            <a:endParaRPr lang="fi-FI" sz="2400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9013" y="403011"/>
            <a:ext cx="6857998" cy="60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Kiitos!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929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Otsikk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Lautakunta 15.3.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057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448784"/>
            <a:ext cx="7104061" cy="4057915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Laadinnan tausta: 1950-luvulla rakennettu kohde on peruskorjauksen tarpeessa mm. jatkuvien sisäilmaongelmien vuoksi. Paikkamäärää on tarvetta kasvattaa.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Vaihtoehtoina tarveselvityksessä </a:t>
            </a:r>
            <a:r>
              <a:rPr lang="fi-FI" dirty="0">
                <a:solidFill>
                  <a:schemeClr val="bg1"/>
                </a:solidFill>
              </a:rPr>
              <a:t>on selvitetty nykykohteen peruskorjausta ja vaihtoehtoisesti toiminnan sijoittamista </a:t>
            </a:r>
            <a:r>
              <a:rPr lang="fi-FI" dirty="0" smtClean="0">
                <a:solidFill>
                  <a:schemeClr val="bg1"/>
                </a:solidFill>
              </a:rPr>
              <a:t>samalle tontille rakennettavaan uudisrakennukseen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Esitettävä ratkaisu: Uudisrakennus tontille siten, että toiminta vanhassa päiväkodissa voi jatkua rakennustöiden ajan. Uuden rakennuksen valmistuttua vanha puretaan. Vanha rakennus ei ole suojeltu, mutta antamassaan lausunnossa museo on vastustanut purkamista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Kustannusarvio 6 </a:t>
            </a:r>
            <a:r>
              <a:rPr lang="fi-FI" dirty="0">
                <a:solidFill>
                  <a:schemeClr val="bg1"/>
                </a:solidFill>
              </a:rPr>
              <a:t>684 </a:t>
            </a:r>
            <a:r>
              <a:rPr lang="fi-FI" dirty="0" smtClean="0">
                <a:solidFill>
                  <a:schemeClr val="bg1"/>
                </a:solidFill>
              </a:rPr>
              <a:t>000 € (sis. purkukustannus 216 000 €)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Toteutus 2018-2019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Tarveselvityksen käsittely kasvatus- ja </a:t>
            </a:r>
            <a:r>
              <a:rPr lang="fi-FI" dirty="0" err="1" smtClean="0">
                <a:solidFill>
                  <a:schemeClr val="bg1"/>
                </a:solidFill>
              </a:rPr>
              <a:t>opetusltk</a:t>
            </a:r>
            <a:r>
              <a:rPr lang="fi-FI" dirty="0" smtClean="0">
                <a:solidFill>
                  <a:schemeClr val="bg1"/>
                </a:solidFill>
              </a:rPr>
              <a:t> 15.2.2017 </a:t>
            </a:r>
            <a:r>
              <a:rPr lang="fi-FI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KH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0" y="145805"/>
            <a:ext cx="7782839" cy="998538"/>
          </a:xfrm>
        </p:spPr>
        <p:txBody>
          <a:bodyPr/>
          <a:lstStyle/>
          <a:p>
            <a:r>
              <a:rPr lang="fi-FI" dirty="0" smtClean="0"/>
              <a:t>Viinamäen päiväkodin tarveselvitys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834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11" y="435080"/>
            <a:ext cx="7412952" cy="54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1563688" y="1410147"/>
            <a:ext cx="7104061" cy="4057915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Laadinnan tausta: Kohde on 1970-luvulta ja teknisen peruskorjauksen tarpeessa. Tarvetta myös kohteen toiminnalliselle parantamiselle ja paikkamäärän kasvattamiselle.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 Tarveselvityksessä on selvitetty nykykohteen peruskorjausta ja vaihtoehtoisesti toiminnan sijoittamista </a:t>
            </a:r>
            <a:r>
              <a:rPr lang="fi-FI" dirty="0">
                <a:solidFill>
                  <a:schemeClr val="bg1"/>
                </a:solidFill>
              </a:rPr>
              <a:t>Satakunnantien </a:t>
            </a:r>
            <a:r>
              <a:rPr lang="fi-FI" dirty="0" smtClean="0">
                <a:solidFill>
                  <a:schemeClr val="bg1"/>
                </a:solidFill>
              </a:rPr>
              <a:t>toisella puolella sijaitsevalle Tommilankadun tontille rakennettavaan uudisrakennukseen.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Esitettävä ratkaisu: Peruskorjausta esitetään, sillä vanha rakennus on korjattavissa nykyvaatimusten mukaiseksi ja Tommilankatu on kiinteistökehityskohteena parempi.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Peruskorjauksen kustannusarvio 2,4 M€ </a:t>
            </a:r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smtClean="0">
                <a:solidFill>
                  <a:schemeClr val="bg1"/>
                </a:solidFill>
              </a:rPr>
              <a:t>uudisrakennus 5,4M €) 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Peruskorjauksen ajaksi tarvitaan väistötilat</a:t>
            </a:r>
          </a:p>
          <a:p>
            <a:pPr lvl="1"/>
            <a:r>
              <a:rPr lang="fi-FI" dirty="0" smtClean="0">
                <a:solidFill>
                  <a:schemeClr val="bg1"/>
                </a:solidFill>
              </a:rPr>
              <a:t>Toteutus arviolta 2019-2020</a:t>
            </a:r>
          </a:p>
          <a:p>
            <a:pPr lvl="1"/>
            <a:r>
              <a:rPr lang="fi-FI" dirty="0">
                <a:solidFill>
                  <a:schemeClr val="bg1"/>
                </a:solidFill>
              </a:rPr>
              <a:t>Tarveselvityksen käsittely kasvatus- ja </a:t>
            </a:r>
            <a:r>
              <a:rPr lang="fi-FI" dirty="0" err="1">
                <a:solidFill>
                  <a:schemeClr val="bg1"/>
                </a:solidFill>
              </a:rPr>
              <a:t>opetusltk</a:t>
            </a:r>
            <a:r>
              <a:rPr lang="fi-FI" dirty="0">
                <a:solidFill>
                  <a:schemeClr val="bg1"/>
                </a:solidFill>
              </a:rPr>
              <a:t> 15.2.2017 </a:t>
            </a:r>
            <a:r>
              <a:rPr lang="fi-FI" dirty="0">
                <a:solidFill>
                  <a:schemeClr val="bg1"/>
                </a:solidFill>
                <a:sym typeface="Wingdings" panose="05000000000000000000" pitchFamily="2" charset="2"/>
              </a:rPr>
              <a:t> KH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0" y="148811"/>
            <a:ext cx="7782839" cy="998538"/>
          </a:xfrm>
        </p:spPr>
        <p:txBody>
          <a:bodyPr/>
          <a:lstStyle/>
          <a:p>
            <a:r>
              <a:rPr lang="fi-FI" dirty="0" err="1" smtClean="0"/>
              <a:t>Niitunniskan</a:t>
            </a:r>
            <a:r>
              <a:rPr lang="fi-FI" dirty="0" smtClean="0"/>
              <a:t> päiväkodin tarveselvitys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79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84" y="0"/>
            <a:ext cx="4765431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617485" y="405920"/>
            <a:ext cx="225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Niitunniskan</a:t>
            </a:r>
            <a:r>
              <a:rPr lang="fi-FI" dirty="0" smtClean="0"/>
              <a:t> päiväkoti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2922104" y="3711473"/>
            <a:ext cx="129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Paalupaikka</a:t>
            </a:r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3279913" y="5864087"/>
            <a:ext cx="225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Tommilankadun tontti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55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Otsikk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Ennen kesää ratkaistavat asiat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9447555"/>
      </p:ext>
    </p:extLst>
  </p:cSld>
  <p:clrMapOvr>
    <a:masterClrMapping/>
  </p:clrMapOvr>
</p:sld>
</file>

<file path=ppt/theme/theme1.xml><?xml version="1.0" encoding="utf-8"?>
<a:theme xmlns:a="http://schemas.openxmlformats.org/drawingml/2006/main" name="Valkoinen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EEB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EEB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Kokousasiakirja DoTku" ma:contentTypeID="0x010100B231D0CFD3F64B10A09B2DADA4F4A7A10018AEEFB4A6F64358AAD5C6B1A79A6CF3006A489D48E7E9A948A142C6A61F612B91" ma:contentTypeVersion="28" ma:contentTypeDescription="Luo uusi asiakirja." ma:contentTypeScope="" ma:versionID="395c5e2954e34b7158d258ef19d62a44">
  <xsd:schema xmlns:xsd="http://www.w3.org/2001/XMLSchema" xmlns:xs="http://www.w3.org/2001/XMLSchema" xmlns:p="http://schemas.microsoft.com/office/2006/metadata/properties" xmlns:ns1="http://schemas.microsoft.com/sharepoint/v3" xmlns:ns2="b7caa62b-7ad8-4ac0-91e3-d215c04b2f01" xmlns:ns3="b03131df-fdca-4f96-b491-cb071e0af91d" xmlns:ns4="http://schemas.microsoft.com/sharepoint/v4" targetNamespace="http://schemas.microsoft.com/office/2006/metadata/properties" ma:root="true" ma:fieldsID="c96dfe6ea57b197ff4b0ef4a251b9f8c" ns1:_="" ns2:_="" ns3:_="" ns4:_="">
    <xsd:import namespace="http://schemas.microsoft.com/sharepoint/v3"/>
    <xsd:import namespace="b7caa62b-7ad8-4ac0-91e3-d215c04b2f01"/>
    <xsd:import namespace="b03131df-fdca-4f96-b491-cb071e0af91d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TurkuDoTku_Description" minOccurs="0"/>
                <xsd:element ref="ns1:TurkuDoTku_Publicity"/>
                <xsd:element ref="ns1:TurkuDoTku_DecisionOrMeetingDate"/>
                <xsd:element ref="ns1:TurkuDoTku_MeetingDocumentTypeTaxHTField0" minOccurs="0"/>
                <xsd:element ref="ns2:_dlc_DocId" minOccurs="0"/>
                <xsd:element ref="ns2:_dlc_DocIdUrl" minOccurs="0"/>
                <xsd:element ref="ns2:_dlc_DocIdPersistId" minOccurs="0"/>
                <xsd:element ref="ns3:TaxCatchAll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urkuDoTku_Description" ma:index="8" nillable="true" ma:displayName="Kuvaus" ma:internalName="TurkuDoTku_Description">
      <xsd:simpleType>
        <xsd:restriction base="dms:Note">
          <xsd:maxLength value="255"/>
        </xsd:restriction>
      </xsd:simpleType>
    </xsd:element>
    <xsd:element name="TurkuDoTku_Publicity" ma:index="9" ma:displayName="Julkisuus" ma:default="Julkinen" ma:format="Dropdown" ma:internalName="TurkuDoTku_Publicity">
      <xsd:simpleType>
        <xsd:restriction base="dms:Choice">
          <xsd:enumeration value="Julkinen"/>
          <xsd:enumeration value="Salassa pidettävä"/>
        </xsd:restriction>
      </xsd:simpleType>
    </xsd:element>
    <xsd:element name="TurkuDoTku_DecisionOrMeetingDate" ma:index="10" ma:displayName="Päätös- /kokouspvm" ma:format="DateOnly" ma:internalName="TurkuDoTku_DecisionOrMeetingDate">
      <xsd:simpleType>
        <xsd:restriction base="dms:DateTime"/>
      </xsd:simpleType>
    </xsd:element>
    <xsd:element name="TurkuDoTku_MeetingDocumentTypeTaxHTField0" ma:index="13" ma:taxonomy="true" ma:internalName="TurkuDoTku_MeetingDocumentTypeTaxHTField0" ma:taxonomyFieldName="TurkuDoTku_MeetingDocumentType" ma:displayName="Kokousasiakirjan tyyppi" ma:fieldId="{d8e55122-ea91-4149-9344-7ef888255111}" ma:sspId="6948e327-c22f-45f3-ba73-76ec8822dedd" ma:termSetId="c95bffc7-408b-460f-9aa3-056411bfe71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aa62b-7ad8-4ac0-91e3-d215c04b2f01" elementFormDefault="qualified">
    <xsd:import namespace="http://schemas.microsoft.com/office/2006/documentManagement/types"/>
    <xsd:import namespace="http://schemas.microsoft.com/office/infopath/2007/PartnerControls"/>
    <xsd:element name="_dlc_DocId" ma:index="14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15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ysyvä tunniste" ma:description="Tunniste säilytetään lisättäessä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131df-fdca-4f96-b491-cb071e0af91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description="" ma:hidden="true" ma:list="{f370752a-7546-4352-b124-0188447d26d1}" ma:internalName="TaxCatchAll" ma:showField="CatchAllData" ma:web="6c8d727a-b62e-47b1-a82d-11ff3ae961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6948e327-c22f-45f3-ba73-76ec8822dedd" ContentTypeId="0x010100B231D0CFD3F64B10A09B2DADA4F4A7A10018AEEFB4A6F64358AAD5C6B1A79A6CF3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urkuDoTku_Publicity xmlns="http://schemas.microsoft.com/sharepoint/v3">Julkinen</TurkuDoTku_Publicity>
    <TurkuDoTku_Description xmlns="http://schemas.microsoft.com/sharepoint/v3" xsi:nil="true"/>
    <_dlc_DocId xmlns="b7caa62b-7ad8-4ac0-91e3-d215c04b2f01">TRKUKONSERNI-517-7</_dlc_DocId>
    <_dlc_DocIdUrl xmlns="b7caa62b-7ad8-4ac0-91e3-d215c04b2f01">
      <Url>http://dotku.adturku.fi/konserni/strategia/ohjaus/valmistelu/_layouts/DocIdRedir.aspx?ID=TRKUKONSERNI-517-7</Url>
      <Description>TRKUKONSERNI-517-7</Description>
    </_dlc_DocIdUrl>
    <TaxCatchAll xmlns="b03131df-fdca-4f96-b491-cb071e0af91d">
      <Value>35</Value>
    </TaxCatchAll>
    <IconOverlay xmlns="http://schemas.microsoft.com/sharepoint/v4" xsi:nil="true"/>
    <TurkuDoTku_DecisionOrMeetingDate xmlns="http://schemas.microsoft.com/sharepoint/v3">2017-02-27T22:00:00+00:00</TurkuDoTku_DecisionOrMeetingDate>
    <TurkuDoTku_MeetingDocumentTyp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Oheismateriaali</TermName>
          <TermId xmlns="http://schemas.microsoft.com/office/infopath/2007/PartnerControls">2626ef50-8b7e-401a-8858-863afc87a8e5</TermId>
        </TermInfo>
      </Terms>
    </TurkuDoTku_MeetingDocumentTypeTaxHTField0>
  </documentManagement>
</p:properties>
</file>

<file path=customXml/item6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2301448-CD43-43DE-947C-524D3F11AC92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3F25A9A8-325D-47F9-A710-23D85E7026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7caa62b-7ad8-4ac0-91e3-d215c04b2f01"/>
    <ds:schemaRef ds:uri="b03131df-fdca-4f96-b491-cb071e0af91d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B91BEA-5C8F-428A-ACE3-89D19CA3CE2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6E2895C-6791-411C-82C5-586EB5CB21F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54DF6235-A2D7-404E-8114-A3582758E7B1}">
  <ds:schemaRefs>
    <ds:schemaRef ds:uri="http://purl.org/dc/dcmitype/"/>
    <ds:schemaRef ds:uri="http://schemas.microsoft.com/sharepoint/v3"/>
    <ds:schemaRef ds:uri="http://purl.org/dc/elements/1.1/"/>
    <ds:schemaRef ds:uri="http://purl.org/dc/terms/"/>
    <ds:schemaRef ds:uri="b7caa62b-7ad8-4ac0-91e3-d215c04b2f01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b03131df-fdca-4f96-b491-cb071e0af91d"/>
    <ds:schemaRef ds:uri="http://schemas.microsoft.com/office/2006/metadata/properties"/>
  </ds:schemaRefs>
</ds:datastoreItem>
</file>

<file path=customXml/itemProps6.xml><?xml version="1.0" encoding="utf-8"?>
<ds:datastoreItem xmlns:ds="http://schemas.openxmlformats.org/officeDocument/2006/customXml" ds:itemID="{054BE768-6B2E-43C0-A458-CDA29867B0D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TURKU_PPT_4-3</Template>
  <TotalTime>518</TotalTime>
  <Words>886</Words>
  <Application>Microsoft Office PowerPoint</Application>
  <PresentationFormat>Näytössä katseltava diaesitys (4:3)</PresentationFormat>
  <Paragraphs>119</Paragraphs>
  <Slides>38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38</vt:i4>
      </vt:variant>
    </vt:vector>
  </HeadingPairs>
  <TitlesOfParts>
    <vt:vector size="52" baseType="lpstr">
      <vt:lpstr>Arial</vt:lpstr>
      <vt:lpstr>Arial Black</vt:lpstr>
      <vt:lpstr>Calibri</vt:lpstr>
      <vt:lpstr>Copperplate Gothic Light</vt:lpstr>
      <vt:lpstr>Courier New</vt:lpstr>
      <vt:lpstr>Lucida Grande</vt:lpstr>
      <vt:lpstr>Wingdings</vt:lpstr>
      <vt:lpstr>ヒラギノ角ゴ Pro W3</vt:lpstr>
      <vt:lpstr>Valkoinen</vt:lpstr>
      <vt:lpstr>Kuvalliset</vt:lpstr>
      <vt:lpstr>Värilliset</vt:lpstr>
      <vt:lpstr>6_Kuvalliset</vt:lpstr>
      <vt:lpstr>2_Oletusrakenne</vt:lpstr>
      <vt:lpstr>1_Oletusrakenne</vt:lpstr>
      <vt:lpstr>Toimialojen tarveselvitykset ja vuosien 2018-2021 investointiohjelman laadinta</vt:lpstr>
      <vt:lpstr>Valmistelussa ja käynnissä olevat hankkeet</vt:lpstr>
      <vt:lpstr>Valmistelussa ja käynnissä olevat hankkeet</vt:lpstr>
      <vt:lpstr>Lautakunta 15.3.</vt:lpstr>
      <vt:lpstr>Viinamäen päiväkodin tarveselvitys</vt:lpstr>
      <vt:lpstr>PowerPoint-esitys</vt:lpstr>
      <vt:lpstr>Niitunniskan päiväkodin tarveselvitys</vt:lpstr>
      <vt:lpstr>PowerPoint-esitys</vt:lpstr>
      <vt:lpstr>Ennen kesää ratkaistavat asiat</vt:lpstr>
      <vt:lpstr>Esitettävä ratkaisu</vt:lpstr>
      <vt:lpstr>Klassikon tontti</vt:lpstr>
      <vt:lpstr>PowerPoint-esitys</vt:lpstr>
      <vt:lpstr>Ruiskadun tilanne</vt:lpstr>
      <vt:lpstr>TA2017 tilainvestointiohjelma</vt:lpstr>
      <vt:lpstr>Lähitulevaisuuden kohteet 2018-2020</vt:lpstr>
      <vt:lpstr>Uusia kohteita</vt:lpstr>
      <vt:lpstr>Tulevaisuuden kohteet 2020-2030</vt:lpstr>
      <vt:lpstr>Otteita Turun kampus ja tiedepuiston Masterplan luonnoksesta</vt:lpstr>
      <vt:lpstr>Itäharjun kolmio osana Turun kampus ja tiedepuistoa</vt:lpstr>
      <vt:lpstr>PowerPoint-esitys</vt:lpstr>
      <vt:lpstr>PowerPoint-esitys</vt:lpstr>
      <vt:lpstr>PowerPoint-esitys</vt:lpstr>
      <vt:lpstr>PowerPoint-esitys</vt:lpstr>
      <vt:lpstr>Otteita Linnakaupungin alueen kehityksestä</vt:lpstr>
      <vt:lpstr>Linnakaupunki maankäytön strategisena hankkeena</vt:lpstr>
      <vt:lpstr>Linnakaupunki koulun sijainti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Otteita Skanssin alueen kehityksestä</vt:lpstr>
      <vt:lpstr>Skanssi maankäytön strategisena hankkeena</vt:lpstr>
      <vt:lpstr>PowerPoint-esitys</vt:lpstr>
      <vt:lpstr>PowerPoint-esitys</vt:lpstr>
      <vt:lpstr>Skanssin koulun  sijainti</vt:lpstr>
      <vt:lpstr>Kiitos!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Koskiniemi Tuomas</dc:creator>
  <cp:lastModifiedBy>Skyttä Pirjo</cp:lastModifiedBy>
  <cp:revision>50</cp:revision>
  <cp:lastPrinted>2017-03-09T07:21:41Z</cp:lastPrinted>
  <dcterms:created xsi:type="dcterms:W3CDTF">2017-02-09T07:17:25Z</dcterms:created>
  <dcterms:modified xsi:type="dcterms:W3CDTF">2017-03-13T08:40:51Z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0x010100B231D0CFD3F64B10A09B2DADA4F4A7A10018AEEFB4A6F64358AAD5C6B1A79A6CF3006A489D48E7E9A948A142C6A61F612B91</vt:lpwstr>
  </property>
  <property fmtid="{D5CDD505-2E9C-101B-9397-08002B2CF9AE}" pid="3" name="TurkuDoTku_VideoFileTypeTaxHTField0">
    <vt:lpwstr>Videokuva|82098cdd-6e57-4a24-8887-90ce7bab4a54</vt:lpwstr>
  </property>
  <property fmtid="{D5CDD505-2E9C-101B-9397-08002B2CF9AE}" pid="4" name="TurkuDoTku_LanguageTaxHTField0">
    <vt:lpwstr>Suomi|ddab1725-3888-478f-9c8c-3eeceecd16e9</vt:lpwstr>
  </property>
  <property fmtid="{D5CDD505-2E9C-101B-9397-08002B2CF9AE}" pid="5" name="TurkuDoTku_AudioFileTypeTaxHTField0">
    <vt:lpwstr>Äänitiedosto|2ce7008b-f285-403a-bd25-9c3fffad5372</vt:lpwstr>
  </property>
  <property fmtid="{D5CDD505-2E9C-101B-9397-08002B2CF9AE}" pid="6" name="_dlc_DocIdItemGuid">
    <vt:lpwstr>abe58a3a-e5d3-4b97-9cb1-3192bb1f0340</vt:lpwstr>
  </property>
  <property fmtid="{D5CDD505-2E9C-101B-9397-08002B2CF9AE}" pid="7" name="TurkuDoTku_PresentationMaterialType">
    <vt:lpwstr>22;#Diaesitys|29bf125c-3304-4b20-a038-e327a30ca536</vt:lpwstr>
  </property>
  <property fmtid="{D5CDD505-2E9C-101B-9397-08002B2CF9AE}" pid="8" name="TurkuDoTku_AudioFileType">
    <vt:lpwstr>3;#Äänitiedosto|2ce7008b-f285-403a-bd25-9c3fffad5372</vt:lpwstr>
  </property>
  <property fmtid="{D5CDD505-2E9C-101B-9397-08002B2CF9AE}" pid="9" name="TurkuDoTku_Language">
    <vt:lpwstr>1;#Suomi|ddab1725-3888-478f-9c8c-3eeceecd16e9</vt:lpwstr>
  </property>
  <property fmtid="{D5CDD505-2E9C-101B-9397-08002B2CF9AE}" pid="10" name="TurkuDoTku_VideoFileType">
    <vt:lpwstr>2;#Videokuva|82098cdd-6e57-4a24-8887-90ce7bab4a54</vt:lpwstr>
  </property>
  <property fmtid="{D5CDD505-2E9C-101B-9397-08002B2CF9AE}" pid="11" name="TurkuDoTku_MeetingDocumentType">
    <vt:lpwstr>35;#Oheismateriaali|2626ef50-8b7e-401a-8858-863afc87a8e5</vt:lpwstr>
  </property>
  <property fmtid="{D5CDD505-2E9C-101B-9397-08002B2CF9AE}" pid="12" name="TurkuDoTku_PresentationMaterialTypeTaxHTField0">
    <vt:lpwstr>Diaesitys|29bf125c-3304-4b20-a038-e327a30ca536</vt:lpwstr>
  </property>
  <property fmtid="{D5CDD505-2E9C-101B-9397-08002B2CF9AE}" pid="13" name="TaxCatchAll">
    <vt:lpwstr>21;#Liite|2bf75084-fc5f-437d-8688-7a1f79a9adba;#3;#Äänitiedosto|2ce7008b-f285-403a-bd25-9c3fffad5372;#2;#Videokuva|82098cdd-6e57-4a24-8887-90ce7bab4a54;#1;#Suomi|ddab1725-3888-478f-9c8c-3eeceecd16e9;#22;#Diaesitys|29bf125c-3304-4b20-a038-e327a30ca536</vt:lpwstr>
  </property>
  <property fmtid="{D5CDD505-2E9C-101B-9397-08002B2CF9AE}" pid="14" name="TurkuDoTku_MeetingDocumentTypeTaxHTField0">
    <vt:lpwstr>Liite|2bf75084-fc5f-437d-8688-7a1f79a9adba</vt:lpwstr>
  </property>
  <property fmtid="{D5CDD505-2E9C-101B-9397-08002B2CF9AE}" pid="15" name="TurkuDoTku_DecisionOrMeetingDate">
    <vt:filetime>2017-02-13T22:00:00Z</vt:filetime>
  </property>
</Properties>
</file>