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6"/>
    <p:sldMasterId id="2147483781" r:id="rId7"/>
    <p:sldMasterId id="2147483769" r:id="rId8"/>
    <p:sldMasterId id="2147483748" r:id="rId9"/>
    <p:sldMasterId id="2147483726" r:id="rId10"/>
    <p:sldMasterId id="2147483692" r:id="rId11"/>
    <p:sldMasterId id="2147483702" r:id="rId12"/>
    <p:sldMasterId id="2147483805" r:id="rId13"/>
  </p:sldMasterIdLst>
  <p:notesMasterIdLst>
    <p:notesMasterId r:id="rId32"/>
  </p:notesMasterIdLst>
  <p:handoutMasterIdLst>
    <p:handoutMasterId r:id="rId33"/>
  </p:handoutMasterIdLst>
  <p:sldIdLst>
    <p:sldId id="592" r:id="rId14"/>
    <p:sldId id="571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8" r:id="rId24"/>
    <p:sldId id="586" r:id="rId25"/>
    <p:sldId id="594" r:id="rId26"/>
    <p:sldId id="587" r:id="rId27"/>
    <p:sldId id="591" r:id="rId28"/>
    <p:sldId id="589" r:id="rId29"/>
    <p:sldId id="590" r:id="rId30"/>
    <p:sldId id="593" r:id="rId31"/>
  </p:sldIdLst>
  <p:sldSz cx="9144000" cy="6858000" type="screen4x3"/>
  <p:notesSz cx="6669088" cy="97536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 userDrawn="1">
          <p15:clr>
            <a:srgbClr val="A4A3A4"/>
          </p15:clr>
        </p15:guide>
        <p15:guide id="2" pos="2084" userDrawn="1">
          <p15:clr>
            <a:srgbClr val="A4A3A4"/>
          </p15:clr>
        </p15:guide>
        <p15:guide id="3" orient="horz" pos="3072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uorinen Merja" initials="VM" lastIdx="10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9CC3"/>
    <a:srgbClr val="F26522"/>
    <a:srgbClr val="ED1A3B"/>
    <a:srgbClr val="404040"/>
    <a:srgbClr val="408FBB"/>
    <a:srgbClr val="3366FF"/>
    <a:srgbClr val="00ACEF"/>
    <a:srgbClr val="00A97A"/>
    <a:srgbClr val="7DC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Normaali tyyli 3 - 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Normaali tyyli 3 - Korostu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Normaali tyyl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Normaali tyyli 3 - Korostu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Normaali tyyli 4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3" autoAdjust="0"/>
    <p:restoredTop sz="96980" autoAdjust="0"/>
  </p:normalViewPr>
  <p:slideViewPr>
    <p:cSldViewPr>
      <p:cViewPr varScale="1">
        <p:scale>
          <a:sx n="116" d="100"/>
          <a:sy n="116" d="100"/>
        </p:scale>
        <p:origin x="1320" y="84"/>
      </p:cViewPr>
      <p:guideLst>
        <p:guide orient="horz" pos="3385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936" y="-78"/>
      </p:cViewPr>
      <p:guideLst>
        <p:guide orient="horz" pos="3066"/>
        <p:guide pos="2084"/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8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21" Type="http://schemas.openxmlformats.org/officeDocument/2006/relationships/slide" Target="slides/slide8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Master" Target="slideMasters/slideMaster7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slide" Target="slides/slide1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6946" y="0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>
              <a:defRPr sz="1200"/>
            </a:lvl1pPr>
          </a:lstStyle>
          <a:p>
            <a:fld id="{FE236328-2174-4D5A-8A6B-ED6F35C6143D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64098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6946" y="9264098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>
              <a:defRPr sz="1200"/>
            </a:lvl1pPr>
          </a:lstStyle>
          <a:p>
            <a:fld id="{6B7CCD94-30B1-4409-A446-D4333742DF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68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>
              <a:defRPr sz="1200"/>
            </a:lvl1pPr>
          </a:lstStyle>
          <a:p>
            <a:fld id="{EDB72206-3187-4D93-A774-A46C04FEBE0C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1" rIns="90965" bIns="454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65" tIns="45481" rIns="90965" bIns="45481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5" y="9264228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>
              <a:defRPr sz="1200"/>
            </a:lvl1pPr>
          </a:lstStyle>
          <a:p>
            <a:fld id="{F44607F8-3699-4BAA-951B-19D6743FE5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F16B-33FF-42A4-853F-BAD7DCE53550}" type="slidenum">
              <a:rPr lang="fi-FI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3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Dioissa esitetään</a:t>
            </a:r>
          </a:p>
          <a:p>
            <a:r>
              <a:rPr lang="fi-FI" dirty="0"/>
              <a:t> </a:t>
            </a:r>
          </a:p>
          <a:p>
            <a:pPr lvl="0"/>
            <a:r>
              <a:rPr lang="fi-FI" dirty="0"/>
              <a:t>- selvitys olennaisista talousarviopoikkeamista ja niiden syistä</a:t>
            </a:r>
          </a:p>
          <a:p>
            <a:pPr lvl="0"/>
            <a:r>
              <a:rPr lang="fi-FI" dirty="0"/>
              <a:t>- selvitys mahdollisista toimenpiteistä, mihin on ryhdytty tai ryhdytään talousarviossa pysymiseksi</a:t>
            </a:r>
          </a:p>
          <a:p>
            <a:pPr lvl="0"/>
            <a:r>
              <a:rPr lang="fi-FI" dirty="0"/>
              <a:t>- toimintakate (ennuste, netto ja talousarviopoikkeama), sininen </a:t>
            </a:r>
            <a:r>
              <a:rPr lang="fi-FI" dirty="0" err="1"/>
              <a:t>boxi</a:t>
            </a:r>
            <a:endParaRPr lang="fi-FI" dirty="0"/>
          </a:p>
          <a:p>
            <a:pPr lvl="0"/>
            <a:r>
              <a:rPr lang="fi-FI" dirty="0"/>
              <a:t>- työvoiman käytön ennuste 31.12.2016, sininen </a:t>
            </a:r>
            <a:r>
              <a:rPr lang="fi-FI" dirty="0" err="1"/>
              <a:t>boxi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F16B-33FF-42A4-853F-BAD7DCE53550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2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39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23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791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508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7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79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17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209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836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87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9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36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64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55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1981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25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877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033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691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118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186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63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539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314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038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236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893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03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354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3976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143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06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72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370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825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740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118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5399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030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5889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902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150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2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9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7247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5260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5319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791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46777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75232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6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94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8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872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144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03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223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655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+teksti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1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837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32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618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7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51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55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657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uorakulmio 11">
            <a:hlinkClick r:id="" action="ppaction://noaction"/>
          </p:cNvPr>
          <p:cNvSpPr>
            <a:spLocks/>
          </p:cNvSpPr>
          <p:nvPr/>
        </p:nvSpPr>
        <p:spPr>
          <a:xfrm>
            <a:off x="1526332" y="142574"/>
            <a:ext cx="1515008" cy="396000"/>
          </a:xfrm>
          <a:prstGeom prst="rect">
            <a:avLst/>
          </a:prstGeom>
          <a:solidFill>
            <a:srgbClr val="19488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TULOKSEN MUODOSTUMINEN</a:t>
            </a:r>
          </a:p>
        </p:txBody>
      </p:sp>
      <p:sp>
        <p:nvSpPr>
          <p:cNvPr id="13" name="Suorakulmio 12">
            <a:hlinkClick r:id="" action="ppaction://noaction"/>
          </p:cNvPr>
          <p:cNvSpPr>
            <a:spLocks/>
          </p:cNvSpPr>
          <p:nvPr/>
        </p:nvSpPr>
        <p:spPr>
          <a:xfrm>
            <a:off x="7628993" y="142574"/>
            <a:ext cx="1515008" cy="396000"/>
          </a:xfrm>
          <a:prstGeom prst="rect">
            <a:avLst/>
          </a:prstGeom>
          <a:solidFill>
            <a:srgbClr val="00AC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TOIMIALOJEN NOSTOT</a:t>
            </a:r>
          </a:p>
        </p:txBody>
      </p:sp>
      <p:sp>
        <p:nvSpPr>
          <p:cNvPr id="14" name="Suorakulmio 13">
            <a:hlinkClick r:id="" action="ppaction://noaction"/>
          </p:cNvPr>
          <p:cNvSpPr>
            <a:spLocks/>
          </p:cNvSpPr>
          <p:nvPr/>
        </p:nvSpPr>
        <p:spPr>
          <a:xfrm>
            <a:off x="4577662" y="142574"/>
            <a:ext cx="1515008" cy="396000"/>
          </a:xfrm>
          <a:prstGeom prst="rect">
            <a:avLst/>
          </a:prstGeom>
          <a:solidFill>
            <a:srgbClr val="ED0C6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TALOUSARVION TOTEUTUMINEN</a:t>
            </a:r>
          </a:p>
        </p:txBody>
      </p:sp>
      <p:cxnSp>
        <p:nvCxnSpPr>
          <p:cNvPr id="16" name="Suora yhdysviiva 15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itle Placeholder 1"/>
          <p:cNvSpPr txBox="1">
            <a:spLocks/>
          </p:cNvSpPr>
          <p:nvPr/>
        </p:nvSpPr>
        <p:spPr>
          <a:xfrm>
            <a:off x="884911" y="620688"/>
            <a:ext cx="7412952" cy="43204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endParaRPr lang="en-US" sz="2400" b="1" kern="12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Suorakulmio 17">
            <a:hlinkClick r:id="" action="ppaction://noaction"/>
          </p:cNvPr>
          <p:cNvSpPr/>
          <p:nvPr/>
        </p:nvSpPr>
        <p:spPr>
          <a:xfrm>
            <a:off x="5504377" y="6545957"/>
            <a:ext cx="3635897" cy="312043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prstClr val="white"/>
                </a:solidFill>
              </a:rPr>
              <a:t>TURUN KAUPUNGIN </a:t>
            </a:r>
            <a:r>
              <a:rPr lang="fi-FI" sz="1100" dirty="0" smtClean="0">
                <a:solidFill>
                  <a:prstClr val="white"/>
                </a:solidFill>
              </a:rPr>
              <a:t>TILINPÄÄTÖS 2016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b="1" dirty="0" smtClean="0">
                <a:solidFill>
                  <a:schemeClr val="accent3">
                    <a:lumMod val="75000"/>
                  </a:schemeClr>
                </a:solidFill>
              </a:rPr>
              <a:t>Ennakkotieto 13.2.2017</a:t>
            </a:r>
            <a:endParaRPr lang="fi-FI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Kuva 10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9" y="5770438"/>
            <a:ext cx="1800476" cy="1066949"/>
          </a:xfrm>
          <a:prstGeom prst="rect">
            <a:avLst/>
          </a:prstGeom>
        </p:spPr>
      </p:pic>
      <p:sp>
        <p:nvSpPr>
          <p:cNvPr id="19" name="Suorakulmio 18">
            <a:hlinkClick r:id="" action="ppaction://noaction"/>
          </p:cNvPr>
          <p:cNvSpPr>
            <a:spLocks/>
          </p:cNvSpPr>
          <p:nvPr/>
        </p:nvSpPr>
        <p:spPr>
          <a:xfrm>
            <a:off x="667" y="142574"/>
            <a:ext cx="1515008" cy="396000"/>
          </a:xfrm>
          <a:prstGeom prst="rect">
            <a:avLst/>
          </a:prstGeom>
          <a:solidFill>
            <a:srgbClr val="00A97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TURKU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VUOSI 2016</a:t>
            </a:r>
          </a:p>
        </p:txBody>
      </p:sp>
      <p:sp>
        <p:nvSpPr>
          <p:cNvPr id="20" name="Suorakulmio 19">
            <a:hlinkClick r:id="" action="ppaction://noaction"/>
          </p:cNvPr>
          <p:cNvSpPr>
            <a:spLocks/>
          </p:cNvSpPr>
          <p:nvPr userDrawn="1"/>
        </p:nvSpPr>
        <p:spPr>
          <a:xfrm>
            <a:off x="3051997" y="142574"/>
            <a:ext cx="1515008" cy="396000"/>
          </a:xfrm>
          <a:prstGeom prst="rect">
            <a:avLst/>
          </a:prstGeom>
          <a:solidFill>
            <a:srgbClr val="40404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RAHOITUS-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ASEMA</a:t>
            </a:r>
          </a:p>
        </p:txBody>
      </p:sp>
      <p:sp>
        <p:nvSpPr>
          <p:cNvPr id="15" name="Suorakulmio 14">
            <a:hlinkClick r:id="" action="ppaction://noaction"/>
          </p:cNvPr>
          <p:cNvSpPr>
            <a:spLocks/>
          </p:cNvSpPr>
          <p:nvPr userDrawn="1"/>
        </p:nvSpPr>
        <p:spPr>
          <a:xfrm>
            <a:off x="6103327" y="142574"/>
            <a:ext cx="1515008" cy="396000"/>
          </a:xfrm>
          <a:prstGeom prst="rect">
            <a:avLst/>
          </a:prstGeom>
          <a:solidFill>
            <a:srgbClr val="ED1A3B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TURKU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KONSERNI</a:t>
            </a:r>
          </a:p>
        </p:txBody>
      </p:sp>
    </p:spTree>
    <p:extLst>
      <p:ext uri="{BB962C8B-B14F-4D97-AF65-F5344CB8AC3E}">
        <p14:creationId xmlns:p14="http://schemas.microsoft.com/office/powerpoint/2010/main" val="25892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68" r:id="rId2"/>
    <p:sldLayoutId id="2147483689" r:id="rId3"/>
    <p:sldLayoutId id="2147483678" r:id="rId4"/>
    <p:sldLayoutId id="2147483679" r:id="rId5"/>
    <p:sldLayoutId id="2147483681" r:id="rId6"/>
    <p:sldLayoutId id="2147483682" r:id="rId7"/>
    <p:sldLayoutId id="2147483685" r:id="rId8"/>
    <p:sldLayoutId id="2147483686" r:id="rId9"/>
    <p:sldLayoutId id="2147483720" r:id="rId10"/>
    <p:sldLayoutId id="214748376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lang="fi-FI" sz="18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4073-5B6D-4894-8EF9-37300C774E29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41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12D2-E73B-4502-AC8D-2626412ADFFB}" type="datetimeFigureOut">
              <a:rPr lang="fi-FI" smtClean="0"/>
              <a:t>20.2.2017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6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Ennakko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98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9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uorakulmio 11">
            <a:hlinkClick r:id="" action="ppaction://noaction"/>
          </p:cNvPr>
          <p:cNvSpPr>
            <a:spLocks/>
          </p:cNvSpPr>
          <p:nvPr/>
        </p:nvSpPr>
        <p:spPr>
          <a:xfrm>
            <a:off x="2037994" y="146719"/>
            <a:ext cx="1515008" cy="394195"/>
          </a:xfrm>
          <a:prstGeom prst="rect">
            <a:avLst/>
          </a:prstGeom>
          <a:solidFill>
            <a:srgbClr val="19488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TULOKSEN MUODOSTUMINEN</a:t>
            </a:r>
          </a:p>
        </p:txBody>
      </p:sp>
      <p:sp>
        <p:nvSpPr>
          <p:cNvPr id="13" name="Suorakulmio 12">
            <a:hlinkClick r:id="" action="ppaction://noaction"/>
          </p:cNvPr>
          <p:cNvSpPr>
            <a:spLocks/>
          </p:cNvSpPr>
          <p:nvPr/>
        </p:nvSpPr>
        <p:spPr>
          <a:xfrm>
            <a:off x="7367497" y="146719"/>
            <a:ext cx="1515008" cy="394195"/>
          </a:xfrm>
          <a:prstGeom prst="rect">
            <a:avLst/>
          </a:prstGeom>
          <a:solidFill>
            <a:srgbClr val="00ACE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TOIMIALOJEN NOSTOT</a:t>
            </a:r>
          </a:p>
        </p:txBody>
      </p:sp>
      <p:sp>
        <p:nvSpPr>
          <p:cNvPr id="14" name="Suorakulmio 13">
            <a:hlinkClick r:id="" action="ppaction://noaction"/>
          </p:cNvPr>
          <p:cNvSpPr>
            <a:spLocks/>
          </p:cNvSpPr>
          <p:nvPr/>
        </p:nvSpPr>
        <p:spPr>
          <a:xfrm>
            <a:off x="5590996" y="146719"/>
            <a:ext cx="1515008" cy="394195"/>
          </a:xfrm>
          <a:prstGeom prst="rect">
            <a:avLst/>
          </a:prstGeom>
          <a:solidFill>
            <a:srgbClr val="ED0C6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TALOUSARVION TOTEUTUMINEN</a:t>
            </a:r>
          </a:p>
        </p:txBody>
      </p:sp>
      <p:cxnSp>
        <p:nvCxnSpPr>
          <p:cNvPr id="16" name="Suora yhdysviiva 15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itle Placeholder 1"/>
          <p:cNvSpPr txBox="1">
            <a:spLocks/>
          </p:cNvSpPr>
          <p:nvPr/>
        </p:nvSpPr>
        <p:spPr>
          <a:xfrm>
            <a:off x="884911" y="620688"/>
            <a:ext cx="7412952" cy="43204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endParaRPr lang="en-US" b="1" dirty="0"/>
          </a:p>
        </p:txBody>
      </p:sp>
      <p:sp>
        <p:nvSpPr>
          <p:cNvPr id="18" name="Suorakulmio 17">
            <a:hlinkClick r:id="" action="ppaction://noaction"/>
          </p:cNvPr>
          <p:cNvSpPr/>
          <p:nvPr/>
        </p:nvSpPr>
        <p:spPr>
          <a:xfrm>
            <a:off x="5940152" y="6567215"/>
            <a:ext cx="3203849" cy="312043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prstClr val="white"/>
                </a:solidFill>
              </a:rPr>
              <a:t>TURUN KAUPUNGIN TILINPÄÄTÖS 2015</a:t>
            </a:r>
          </a:p>
        </p:txBody>
      </p:sp>
      <p:pic>
        <p:nvPicPr>
          <p:cNvPr id="11" name="Kuva 10">
            <a:hlinkClick r:id="" action="ppaction://noaction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9" y="5770438"/>
            <a:ext cx="1800476" cy="1066949"/>
          </a:xfrm>
          <a:prstGeom prst="rect">
            <a:avLst/>
          </a:prstGeom>
        </p:spPr>
      </p:pic>
      <p:sp>
        <p:nvSpPr>
          <p:cNvPr id="19" name="Suorakulmio 18">
            <a:hlinkClick r:id="" action="ppaction://noaction"/>
          </p:cNvPr>
          <p:cNvSpPr>
            <a:spLocks/>
          </p:cNvSpPr>
          <p:nvPr/>
        </p:nvSpPr>
        <p:spPr>
          <a:xfrm>
            <a:off x="261493" y="146719"/>
            <a:ext cx="1515008" cy="394195"/>
          </a:xfrm>
          <a:prstGeom prst="rect">
            <a:avLst/>
          </a:prstGeom>
          <a:solidFill>
            <a:srgbClr val="00A97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TURKU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VUOSI 2015</a:t>
            </a:r>
          </a:p>
        </p:txBody>
      </p:sp>
      <p:sp>
        <p:nvSpPr>
          <p:cNvPr id="20" name="Suorakulmio 19">
            <a:hlinkClick r:id="" action="ppaction://noaction"/>
          </p:cNvPr>
          <p:cNvSpPr>
            <a:spLocks/>
          </p:cNvSpPr>
          <p:nvPr userDrawn="1"/>
        </p:nvSpPr>
        <p:spPr>
          <a:xfrm>
            <a:off x="3814495" y="146719"/>
            <a:ext cx="1515008" cy="394195"/>
          </a:xfrm>
          <a:prstGeom prst="rect">
            <a:avLst/>
          </a:prstGeom>
          <a:solidFill>
            <a:srgbClr val="40404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RAHOITUS-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ASEMA</a:t>
            </a:r>
          </a:p>
        </p:txBody>
      </p:sp>
      <p:sp>
        <p:nvSpPr>
          <p:cNvPr id="21" name="Suorakulmio 20">
            <a:hlinkClick r:id="" action="ppaction://noaction"/>
          </p:cNvPr>
          <p:cNvSpPr/>
          <p:nvPr userDrawn="1"/>
        </p:nvSpPr>
        <p:spPr>
          <a:xfrm>
            <a:off x="7367497" y="6303912"/>
            <a:ext cx="1776503" cy="3120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b="1" dirty="0">
                <a:solidFill>
                  <a:srgbClr val="FF0000"/>
                </a:solidFill>
              </a:rPr>
              <a:t>Ennakkotieto 3.2.2016</a:t>
            </a:r>
          </a:p>
        </p:txBody>
      </p:sp>
    </p:spTree>
    <p:extLst>
      <p:ext uri="{BB962C8B-B14F-4D97-AF65-F5344CB8AC3E}">
        <p14:creationId xmlns:p14="http://schemas.microsoft.com/office/powerpoint/2010/main" val="105962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lang="fi-FI" sz="18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UABO_VAAK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9412"/>
            <a:ext cx="1241463" cy="6491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UABO_VAAK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9412"/>
            <a:ext cx="1241463" cy="6491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smtClean="0"/>
              <a:t>Sivistystoimialan/Kasvatus- ja opetuslautakunnan tilinpäätös 2016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27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7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7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5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Talousvertailuja 2016-2017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70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09738"/>
            <a:ext cx="903649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8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68760"/>
            <a:ext cx="863917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395536" y="508518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Avustusten pitäisi pienetä (-2,2%). Näin tuskin tulee käymään. Vähintään miljoonan euron ylityspaine. Yhteisen hallinnon henkilöstömenojen kasvua selittää henkilöstösiirrot (+8 </a:t>
            </a:r>
            <a:r>
              <a:rPr lang="fi-FI" sz="1400" dirty="0" err="1" smtClean="0">
                <a:solidFill>
                  <a:srgbClr val="FF0000"/>
                </a:solidFill>
              </a:rPr>
              <a:t>htv</a:t>
            </a:r>
            <a:r>
              <a:rPr lang="fi-FI" sz="1400" dirty="0" smtClean="0">
                <a:solidFill>
                  <a:srgbClr val="FF0000"/>
                </a:solidFill>
              </a:rPr>
              <a:t>) muilta palvelualueita. Asiakasmaksujen laskutus siirretty taloushallinnon yhteyteen.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89" y="1124744"/>
            <a:ext cx="8639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82189" y="5013176"/>
            <a:ext cx="8034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Varhaiskasvatuksen maksutulojen kasvu ei tule toteutumaan, koska päivähoitomaksut pikemminkin alenevat. Tulopuolelle tullee miljoonan euron vajaus. 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3" y="1196752"/>
            <a:ext cx="8639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39552" y="515719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Ammatti-instituutin budjetti pienenee 3,6% viime vuodesta. Valtionosuudet pienenevät 12,6%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dirty="0" smtClean="0"/>
              <a:t>Kuntavaaliohjelmissa on noussut esille pyrkimys maksuttomaan varhaiskasvatukseen. Mallina on ollut maksuton perusopetus. Aiheesta on tehty valtuustoaloitteet ainakin Helsingissä ja Turussa (Koivusalo ym.)</a:t>
            </a:r>
          </a:p>
          <a:p>
            <a:pPr marL="0" indent="0">
              <a:buNone/>
            </a:pPr>
            <a:r>
              <a:rPr lang="fi-FI" sz="1400" dirty="0" smtClean="0"/>
              <a:t>Mikäli maksuttomaan päivähoitoon olisi siirrytty vuonna 2016, olisi jääneet toteutumatta toteutuneet päivähoitomaksut: </a:t>
            </a:r>
            <a:endParaRPr lang="fi-FI" sz="1400" dirty="0"/>
          </a:p>
          <a:p>
            <a:r>
              <a:rPr lang="fi-FI" sz="1400" dirty="0" smtClean="0"/>
              <a:t>ruotsinkieliset </a:t>
            </a:r>
            <a:r>
              <a:rPr lang="fi-FI" sz="1400"/>
              <a:t>667.458</a:t>
            </a:r>
            <a:r>
              <a:rPr lang="fi-FI" sz="1400" smtClean="0"/>
              <a:t>€, suomenkieliset </a:t>
            </a:r>
            <a:r>
              <a:rPr lang="fi-FI" sz="1400" dirty="0" smtClean="0"/>
              <a:t>6.735.709 € eli yhteensä 7.403.167 euroa.</a:t>
            </a:r>
          </a:p>
          <a:p>
            <a:pPr marL="0" indent="0">
              <a:buNone/>
            </a:pPr>
            <a:r>
              <a:rPr lang="fi-FI" sz="1400" dirty="0" smtClean="0"/>
              <a:t>Lisäksi palvelusetelin arvo olisi pitänyt korottaa 3.941.245 eurolla, jos tuottajat eivät olisi saaneet päivähoitomaksuja. </a:t>
            </a:r>
            <a:r>
              <a:rPr lang="fi-FI" sz="1400" b="1" dirty="0" smtClean="0"/>
              <a:t>Kokonaisvaikutus olisi siis ollut 11.344.412 euroa</a:t>
            </a:r>
            <a:r>
              <a:rPr lang="fi-FI" sz="1400" dirty="0" smtClean="0"/>
              <a:t>. Kokonaan arvailujen varaan jää, missä määrin päivähoidon kysyntä olisi kasvanut maksuttomuuden vuoksi ja missä määrin uusia tiloja olisi tarvittu, joka olisi lisännyt sekä kunnallisten että yksityisten investointitarpeita.</a:t>
            </a:r>
            <a:endParaRPr lang="fi-FI" sz="1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Kohti maksutonta varhaiskasvatusta?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63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uora yhdysviiva 14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kstin paikkamerkki 1"/>
          <p:cNvSpPr>
            <a:spLocks noGrp="1"/>
          </p:cNvSpPr>
          <p:nvPr>
            <p:ph type="body" idx="1"/>
          </p:nvPr>
        </p:nvSpPr>
        <p:spPr>
          <a:xfrm>
            <a:off x="182866" y="1110883"/>
            <a:ext cx="8581321" cy="5270445"/>
          </a:xfrm>
        </p:spPr>
        <p:txBody>
          <a:bodyPr/>
          <a:lstStyle/>
          <a:p>
            <a:pPr marL="96588" indent="0" fontAlgn="base">
              <a:spcAft>
                <a:spcPts val="600"/>
              </a:spcAft>
              <a:buClr>
                <a:srgbClr val="298AAD"/>
              </a:buClr>
              <a:buNone/>
            </a:pPr>
            <a:endParaRPr lang="fi-FI" sz="2000" b="1" dirty="0" smtClean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marL="96588" indent="0" fontAlgn="base">
              <a:spcAft>
                <a:spcPts val="600"/>
              </a:spcAft>
              <a:buClr>
                <a:srgbClr val="298AAD"/>
              </a:buClr>
              <a:buNone/>
            </a:pPr>
            <a:r>
              <a:rPr lang="fi-FI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Kasvatus- </a:t>
            </a:r>
            <a:r>
              <a:rPr lang="fi-FI" sz="2000" b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ja </a:t>
            </a:r>
            <a:r>
              <a:rPr lang="fi-FI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opetuslautakunta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Talousarvion nettokäyttömenojen </a:t>
            </a:r>
            <a:r>
              <a:rPr lang="fi-FI" sz="1400" b="1" dirty="0">
                <a:solidFill>
                  <a:prstClr val="black"/>
                </a:solidFill>
                <a:latin typeface="Arial"/>
              </a:rPr>
              <a:t>ylitys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3,2 </a:t>
            </a:r>
            <a:r>
              <a:rPr lang="fi-FI" sz="1400" b="1" dirty="0">
                <a:solidFill>
                  <a:prstClr val="black"/>
                </a:solidFill>
                <a:latin typeface="Arial"/>
              </a:rPr>
              <a:t>milj.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euroa</a:t>
            </a:r>
            <a:endParaRPr lang="fi-FI" sz="1400" b="1" dirty="0">
              <a:solidFill>
                <a:prstClr val="black"/>
              </a:solidFill>
              <a:latin typeface="Arial"/>
            </a:endParaRP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latin typeface="Arial"/>
              </a:rPr>
              <a:t>Kokonaisuutena varhaiskasvatuksen eri palvelumuodot ylittivät budjettinsa 3,9 milj. eurolla, tästä yksityiset varhaiskasvatuspalvelut 3,0 milj. euroa (11,25 %) ja kunnallinen (sk + </a:t>
            </a:r>
            <a:r>
              <a:rPr lang="fi-FI" sz="1400" dirty="0" err="1" smtClean="0">
                <a:latin typeface="Arial"/>
              </a:rPr>
              <a:t>rk</a:t>
            </a:r>
            <a:r>
              <a:rPr lang="fi-FI" sz="1400" dirty="0" smtClean="0">
                <a:latin typeface="Arial"/>
              </a:rPr>
              <a:t>) 0,9 milj. euroa (1,58 %)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Perusopetus (sk +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rk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) ylitti budjetin 280.000 eurolla (0,25 %)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Lukiokoulutus (sk +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rk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) alitti budjetin 276.000 eurolla (1,16 %)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Ammatillinen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aikuis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- ja nuorisokoulutus alitti budjettinsa 85.000 eurolla (0,25 %)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latin typeface="Arial"/>
              </a:rPr>
              <a:t>Säästöä </a:t>
            </a:r>
            <a:r>
              <a:rPr lang="fi-FI" sz="1400" dirty="0">
                <a:latin typeface="Arial"/>
              </a:rPr>
              <a:t>t</a:t>
            </a:r>
            <a:r>
              <a:rPr lang="fi-FI" sz="1400" dirty="0" smtClean="0">
                <a:latin typeface="Arial"/>
              </a:rPr>
              <a:t>oimialan yhteisestä hallinnosta sekä toimialan muista yhteisistä menoista 610.000 euroa (3,89 %)</a:t>
            </a:r>
            <a:endParaRPr lang="fi-FI" sz="1400" dirty="0" smtClean="0">
              <a:solidFill>
                <a:srgbClr val="FF0000"/>
              </a:solidFill>
              <a:latin typeface="Arial"/>
            </a:endParaRPr>
          </a:p>
          <a:p>
            <a:pPr marL="742950" lvl="1" indent="-285750" fontAlgn="base"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b="1" dirty="0">
                <a:solidFill>
                  <a:prstClr val="black"/>
                </a:solidFill>
                <a:latin typeface="Arial"/>
              </a:rPr>
              <a:t>N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ettomenojen kasvu edelliseen vuoteen verrattuna 3,4 % </a:t>
            </a:r>
          </a:p>
          <a:p>
            <a:pPr marL="1822950" lvl="4" indent="-285750" fontAlgn="base"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</a:rPr>
              <a:t>toimintamenot 6,6 milj. euroa ( + 2,1 %)  </a:t>
            </a:r>
          </a:p>
          <a:p>
            <a:pPr marL="1822950" lvl="4" indent="-285750" fontAlgn="base"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</a:rPr>
              <a:t>toimintatulot - 2,9 milj. euroa (- 9,1 %), tuet ja avustukset pieneni 27 %</a:t>
            </a:r>
            <a:endParaRPr lang="fi-FI" sz="1400" dirty="0">
              <a:solidFill>
                <a:prstClr val="black"/>
              </a:solidFill>
              <a:latin typeface="Arial"/>
            </a:endParaRPr>
          </a:p>
          <a:p>
            <a:pPr marL="1102950" lvl="2" indent="-285750" fontAlgn="base">
              <a:buClr>
                <a:srgbClr val="298AAD"/>
              </a:buClr>
              <a:buFont typeface="Arial" pitchFamily="34" charset="0"/>
              <a:buChar char="•"/>
            </a:pPr>
            <a:endParaRPr lang="fi-FI" sz="1400" dirty="0">
              <a:solidFill>
                <a:prstClr val="black"/>
              </a:solidFill>
              <a:latin typeface="Arial"/>
            </a:endParaRPr>
          </a:p>
          <a:p>
            <a:pPr marL="554400" lvl="1" indent="0" fontAlgn="base">
              <a:buClr>
                <a:srgbClr val="298AAD"/>
              </a:buClr>
              <a:buNone/>
            </a:pPr>
            <a:endParaRPr lang="fi-FI" sz="2000" dirty="0">
              <a:solidFill>
                <a:prstClr val="black"/>
              </a:solidFill>
              <a:latin typeface="Arial"/>
            </a:endParaRPr>
          </a:p>
          <a:p>
            <a:pPr marL="554400" lvl="1" indent="0" fontAlgn="base">
              <a:buClr>
                <a:srgbClr val="298AAD"/>
              </a:buClr>
              <a:buNone/>
            </a:pPr>
            <a:endParaRPr lang="fi-FI" sz="2000" dirty="0">
              <a:solidFill>
                <a:prstClr val="black"/>
              </a:solidFill>
              <a:latin typeface="Arial"/>
            </a:endParaRPr>
          </a:p>
          <a:p>
            <a:pPr marL="914400" lvl="2" indent="0" fontAlgn="base">
              <a:buClr>
                <a:srgbClr val="298AAD"/>
              </a:buClr>
              <a:buSzTx/>
              <a:buNone/>
            </a:pPr>
            <a:endParaRPr lang="fi-FI" sz="2000" strike="sngStrike" dirty="0">
              <a:solidFill>
                <a:prstClr val="black"/>
              </a:solidFill>
              <a:latin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fi-F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4572120" y="0"/>
            <a:ext cx="1502973" cy="101600"/>
          </a:xfrm>
          <a:prstGeom prst="rect">
            <a:avLst/>
          </a:prstGeom>
          <a:solidFill>
            <a:srgbClr val="E30C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4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168769" y="597006"/>
            <a:ext cx="87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Sivistystoimiala</a:t>
            </a:r>
            <a:endParaRPr lang="fi-FI" sz="2400" b="1" dirty="0">
              <a:solidFill>
                <a:srgbClr val="FF0000"/>
              </a:solidFill>
            </a:endParaRPr>
          </a:p>
        </p:txBody>
      </p:sp>
      <p:cxnSp>
        <p:nvCxnSpPr>
          <p:cNvPr id="48" name="Suora yhdysviiva 47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017" y="1284945"/>
            <a:ext cx="2643680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251520" y="1179412"/>
            <a:ext cx="58810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Varhaiskasvatuksessa 3,9 miljoonan euron ylitys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Yksityisten varhaiskasvatuspalveluiden ylitys 3,0 milj. euroa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Yksityisen hoidon tuesta lapsia siirtynyt palvelusetelille noin 100 ja samaan aikaan kotihoidon tuella olevien lasten määrä on vähentynyt. Kokonaisuudessaan varhaiskasvatuksen kysyntä kasvoi vuoden 2016 aikana.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Oman suomenkielisen tuotannon osalta  ylitystä 1,0 milj. euroa. Tämä johtuu pääosin päivähoitomaksujen tavoitetta pienemmistä kertymistä hallituksen peruttua esityksen asiakasmaksujen korotuksista.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Ylitysuhka oli tiedossa jo talousarvion 2016 laadinnan yhteydessä ja se toteutui, kun Turussa ei toteutettu lain mahdollistamia säästötoimia.</a:t>
            </a:r>
          </a:p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Suomenkielisen perusopetuksen 546.000 euron ylitys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Oppilasmäärä on kasvanut 203 oppilaalla syyslukukauden alusta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smtClean="0"/>
              <a:t>Maahanmuuttajien valmistavan </a:t>
            </a:r>
            <a:r>
              <a:rPr lang="fi-FI" sz="1200" dirty="0" smtClean="0"/>
              <a:t>opetuksen ylitys pääosin neljästä budjetoimattomasta valmistavan opetuksen lisäryhmästä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200" dirty="0" smtClean="0"/>
              <a:t>Uuden opetussuunnitelman käyttöönotossa siirtymävaihe</a:t>
            </a:r>
            <a:endParaRPr lang="fi-FI" sz="1200" dirty="0"/>
          </a:p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Muilta palvelualueilta säästöjä yhteensä n. 1,2 milj. euroa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endParaRPr lang="fi-FI" sz="1600" dirty="0"/>
          </a:p>
          <a:p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7641027" y="0"/>
            <a:ext cx="1502973" cy="1016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6397017" y="4874020"/>
            <a:ext cx="2643680" cy="14353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prstClr val="white"/>
                </a:solidFill>
              </a:rPr>
              <a:t>HENKILÖSTÖ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400" dirty="0" smtClean="0">
                <a:solidFill>
                  <a:prstClr val="white"/>
                </a:solidFill>
              </a:rPr>
              <a:t>(ennuste</a:t>
            </a:r>
            <a:r>
              <a:rPr lang="fi-FI" sz="1400" b="1" dirty="0" smtClean="0">
                <a:solidFill>
                  <a:prstClr val="white"/>
                </a:solidFill>
              </a:rPr>
              <a:t>)</a:t>
            </a:r>
            <a:endParaRPr lang="fi-FI" sz="1400" b="1" dirty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prstClr val="white"/>
                </a:solidFill>
              </a:rPr>
              <a:t>3.669 </a:t>
            </a:r>
            <a:r>
              <a:rPr lang="fi-FI" sz="3600" b="1" dirty="0" err="1" smtClean="0">
                <a:solidFill>
                  <a:prstClr val="white"/>
                </a:solidFill>
              </a:rPr>
              <a:t>htv</a:t>
            </a:r>
            <a:endParaRPr lang="fi-FI" sz="3600" b="1" dirty="0" smtClean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 smtClean="0">
                <a:solidFill>
                  <a:prstClr val="white"/>
                </a:solidFill>
              </a:rPr>
              <a:t>(</a:t>
            </a:r>
            <a:r>
              <a:rPr lang="fi-FI" sz="1600" dirty="0" err="1" smtClean="0">
                <a:solidFill>
                  <a:prstClr val="white"/>
                </a:solidFill>
              </a:rPr>
              <a:t>TA-poikkeama</a:t>
            </a:r>
            <a:r>
              <a:rPr lang="fi-FI" sz="1600" dirty="0" smtClean="0">
                <a:solidFill>
                  <a:prstClr val="white"/>
                </a:solidFill>
              </a:rPr>
              <a:t> +4 </a:t>
            </a:r>
            <a:r>
              <a:rPr lang="fi-FI" sz="1600" dirty="0" err="1" smtClean="0">
                <a:solidFill>
                  <a:prstClr val="white"/>
                </a:solidFill>
              </a:rPr>
              <a:t>htv</a:t>
            </a:r>
            <a:r>
              <a:rPr lang="fi-FI" sz="1600" dirty="0" smtClean="0">
                <a:solidFill>
                  <a:prstClr val="white"/>
                </a:solidFill>
              </a:rPr>
              <a:t>)</a:t>
            </a:r>
            <a:endParaRPr lang="fi-FI" sz="1400" dirty="0">
              <a:solidFill>
                <a:prstClr val="white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6397017" y="3366712"/>
            <a:ext cx="2643680" cy="14353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prstClr val="white"/>
                </a:solidFill>
              </a:rPr>
              <a:t>TOIMINTAKATE</a:t>
            </a:r>
            <a:endParaRPr lang="fi-FI" dirty="0" smtClean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400" dirty="0" smtClean="0">
                <a:solidFill>
                  <a:prstClr val="white"/>
                </a:solidFill>
              </a:rPr>
              <a:t>( netto)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prstClr val="white"/>
                </a:solidFill>
              </a:rPr>
              <a:t>-289 M€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 smtClean="0">
                <a:solidFill>
                  <a:prstClr val="white"/>
                </a:solidFill>
              </a:rPr>
              <a:t>(TA-poikkeama +3,2 M€)</a:t>
            </a:r>
          </a:p>
        </p:txBody>
      </p:sp>
    </p:spTree>
    <p:extLst>
      <p:ext uri="{BB962C8B-B14F-4D97-AF65-F5344CB8AC3E}">
        <p14:creationId xmlns:p14="http://schemas.microsoft.com/office/powerpoint/2010/main" val="22416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7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1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3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3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6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ukautettu suunnittelumalli">
  <a:themeElements>
    <a:clrScheme name="Turun kaupunki">
      <a:dk1>
        <a:sysClr val="windowText" lastClr="000000"/>
      </a:dk1>
      <a:lt1>
        <a:sysClr val="window" lastClr="FFFFFF"/>
      </a:lt1>
      <a:dk2>
        <a:srgbClr val="2F9CC3"/>
      </a:dk2>
      <a:lt2>
        <a:srgbClr val="EEECE1"/>
      </a:lt2>
      <a:accent1>
        <a:srgbClr val="00468B"/>
      </a:accent1>
      <a:accent2>
        <a:srgbClr val="FFCC00"/>
      </a:accent2>
      <a:accent3>
        <a:srgbClr val="DC0A0A"/>
      </a:accent3>
      <a:accent4>
        <a:srgbClr val="FC670D"/>
      </a:accent4>
      <a:accent5>
        <a:srgbClr val="2F9CC3"/>
      </a:accent5>
      <a:accent6>
        <a:srgbClr val="339933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Mukautettu suunnittelumalli">
  <a:themeElements>
    <a:clrScheme name="Turun kaupunki">
      <a:dk1>
        <a:sysClr val="windowText" lastClr="000000"/>
      </a:dk1>
      <a:lt1>
        <a:sysClr val="window" lastClr="FFFFFF"/>
      </a:lt1>
      <a:dk2>
        <a:srgbClr val="2F9CC3"/>
      </a:dk2>
      <a:lt2>
        <a:srgbClr val="EEECE1"/>
      </a:lt2>
      <a:accent1>
        <a:srgbClr val="00468B"/>
      </a:accent1>
      <a:accent2>
        <a:srgbClr val="FFCC00"/>
      </a:accent2>
      <a:accent3>
        <a:srgbClr val="DC0A0A"/>
      </a:accent3>
      <a:accent4>
        <a:srgbClr val="FC670D"/>
      </a:accent4>
      <a:accent5>
        <a:srgbClr val="2F9CC3"/>
      </a:accent5>
      <a:accent6>
        <a:srgbClr val="339933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URKU_PPT_4-3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TURKU_PPT_4-3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3</Value>
      <Value>4</Value>
      <Value>23</Value>
      <Value>2</Value>
      <Value>1</Value>
    </TaxCatchAll>
    <_kuvaus xmlns="b03131df-fdca-4f96-b491-cb071e0af91d" xsi:nil="true"/>
    <Kuvaaja_x002f_tekijä xmlns="b03131df-fdca-4f96-b491-cb071e0af91d" xsi:nil="true"/>
    <h94c21d59b064f78a5c2e322551a3e88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29bf125c-3304-4b20-a038-e327a30ca536</TermId>
        </TermInfo>
      </Terms>
    </h94c21d59b064f78a5c2e322551a3e88>
    <Esityspvm xmlns="b03131df-fdca-4f96-b491-cb071e0af91d">2017-01-31T22:00:00+00:00</Esityspvm>
    <_Julkisuus_ xmlns="b03131df-fdca-4f96-b491-cb071e0af91d">Julkinen</_Julkisuus_>
    <Esittäjä xmlns="b03131df-fdca-4f96-b491-cb071e0af91d">Jalonen Timo</Esittäjä>
    <Kuvaus_x0020_ xmlns="b03131df-fdca-4f96-b491-cb071e0af91d">Tilinpäätös 2016</Kuvaus_x0020_>
  </documentManagement>
</p:properties>
</file>

<file path=customXml/item2.xml><?xml version="1.0" encoding="utf-8"?>
<?mso-contentType ?>
<SharedContentType xmlns="Microsoft.SharePoint.Taxonomy.ContentTypeSync" SourceId="6948e327-c22f-45f3-ba73-76ec8822dedd" ContentTypeId="0x010100BABE01DC4AF04CBC98B987127D9FC69A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sitysaineistot Turku" ma:contentTypeID="0x010100BABE01DC4AF04CBC98B987127D9FC69A010086713F62288E354CB7CE41AFC757A4B5" ma:contentTypeVersion="135" ma:contentTypeDescription="Luo uusi asiakirja." ma:contentTypeScope="" ma:versionID="0f8b19d85aa5cbc0fc2be1eb75032b47">
  <xsd:schema xmlns:xsd="http://www.w3.org/2001/XMLSchema" xmlns:xs="http://www.w3.org/2001/XMLSchema" xmlns:p="http://schemas.microsoft.com/office/2006/metadata/properties" xmlns:ns1="http://schemas.microsoft.com/sharepoint/v3" xmlns:ns2="b03131df-fdca-4f96-b491-cb071e0af91d" xmlns:ns3="b7caa62b-7ad8-4ac0-91e3-d215c04b2f01" targetNamespace="http://schemas.microsoft.com/office/2006/metadata/properties" ma:root="true" ma:fieldsID="43b778164485d078be2b7df493f21229" ns1:_="" ns2:_="" ns3:_="">
    <xsd:import namespace="http://schemas.microsoft.com/sharepoint/v3"/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Esittäjä"/>
                <xsd:element ref="ns2:Esityspvm"/>
                <xsd:element ref="ns2:Kuvaaja_x002f_tekijä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2:h94c21d59b064f78a5c2e322551a3e88" minOccurs="0"/>
                <xsd:element ref="ns2:TaxCatchAll" minOccurs="0"/>
                <xsd:element ref="ns2:TaxCatchAllLabel" minOccurs="0"/>
                <xsd:element ref="ns3:_dlc_DocId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Vapauta käytännöstä" ma:hidden="true" ma:internalName="_dlc_Exempt" ma:readOnly="true">
      <xsd:simpleType>
        <xsd:restriction base="dms:Unknown"/>
      </xsd:simpleType>
    </xsd:element>
    <xsd:element name="_dlc_ExpireDateSaved" ma:index="1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12" nillable="true" ma:displayName="Vanhenemispäivämäärä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Esittäjä" ma:index="2" ma:displayName="Esittäjä" ma:description="Sukunimi Etunimi" ma:internalName="Esitt_x00e4_j_x00e4_">
      <xsd:simpleType>
        <xsd:restriction base="dms:Text">
          <xsd:maxLength value="255"/>
        </xsd:restriction>
      </xsd:simpleType>
    </xsd:element>
    <xsd:element name="Esityspvm" ma:index="3" ma:displayName="Esityspvm" ma:format="DateOnly" ma:internalName="Esityspvm">
      <xsd:simpleType>
        <xsd:restriction base="dms:DateTime"/>
      </xsd:simpleType>
    </xsd:element>
    <xsd:element name="Kuvaaja_x002f_tekijä" ma:index="4" nillable="true" ma:displayName="Esityksen tekijä" ma:description="Sukunimi Etunimi" ma:internalName="Kuvaaja_x002F_tekij_x00e4_">
      <xsd:simpleType>
        <xsd:restriction base="dms:Text">
          <xsd:maxLength value="255"/>
        </xsd:restriction>
      </xsd:simpleType>
    </xsd:element>
    <xsd:element name="h94c21d59b064f78a5c2e322551a3e88" ma:index="16" ma:taxonomy="true" ma:internalName="h94c21d59b064f78a5c2e322551a3e88" ma:taxonomyFieldName="_Esitysaineistojen_x0020_tyyppi" ma:displayName="Esitysaineistojen tyyppi" ma:default="4;#Diaesitys|29bf125c-3304-4b20-a038-e327a30ca536" ma:fieldId="{194c21d5-9b06-4f78-a5c2-e322551a3e88}" ma:sspId="6948e327-c22f-45f3-ba73-76ec8822dedd" ma:termSetId="00285b88-a0b1-4370-9403-3097d0814a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2463b85d-2072-414b-8629-83c340b48517}" ma:internalName="TaxCatchAllLabel" ma:readOnly="true" ma:showField="CatchAllDataLabel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23" nillable="true" ma:displayName="Kuvaus " ma:internalName="Kuvaus_x0020_">
      <xsd:simpleType>
        <xsd:restriction base="dms:Note">
          <xsd:maxLength value="255"/>
        </xsd:restriction>
      </xsd:simpleType>
    </xsd:element>
    <xsd:element name="_kuvaus" ma:index="25" nillable="true" ma:displayName="Kuvaus" ma:internalName="_kuvau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Url" ma:index="7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  <xsd:element name="_dlc_DocId" ma:index="22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58F2A746-46A1-4AF6-A70C-364ADDAD348B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sharepoint/v3"/>
    <ds:schemaRef ds:uri="http://purl.org/dc/elements/1.1/"/>
    <ds:schemaRef ds:uri="b7caa62b-7ad8-4ac0-91e3-d215c04b2f01"/>
    <ds:schemaRef ds:uri="http://schemas.microsoft.com/office/2006/metadata/properties"/>
    <ds:schemaRef ds:uri="http://purl.org/dc/dcmitype/"/>
    <ds:schemaRef ds:uri="http://schemas.microsoft.com/office/2006/documentManagement/types"/>
    <ds:schemaRef ds:uri="b03131df-fdca-4f96-b491-cb071e0af91d"/>
  </ds:schemaRefs>
</ds:datastoreItem>
</file>

<file path=customXml/itemProps2.xml><?xml version="1.0" encoding="utf-8"?>
<ds:datastoreItem xmlns:ds="http://schemas.openxmlformats.org/officeDocument/2006/customXml" ds:itemID="{E801C649-5D1A-4B57-AE14-69B547F41B6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8DAF70D-8F1B-4445-A635-A01C3E8F7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AD2DD2F-A4FD-44E6-AC4B-3ACCBBA01E2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F7158A0-C650-427A-94AC-23DCB31152C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20428</TotalTime>
  <Words>466</Words>
  <Application>Microsoft Office PowerPoint</Application>
  <PresentationFormat>Näytössä katseltava diaesitys (4:3)</PresentationFormat>
  <Paragraphs>53</Paragraphs>
  <Slides>18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8</vt:i4>
      </vt:variant>
      <vt:variant>
        <vt:lpstr>Dian otsikot</vt:lpstr>
      </vt:variant>
      <vt:variant>
        <vt:i4>18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Lucida Grande</vt:lpstr>
      <vt:lpstr>Wingdings</vt:lpstr>
      <vt:lpstr>1_Mukautettu suunnittelumalli</vt:lpstr>
      <vt:lpstr>5_Mukautettu suunnittelumalli</vt:lpstr>
      <vt:lpstr>4_Mukautettu suunnittelumalli</vt:lpstr>
      <vt:lpstr>3_Mukautettu suunnittelumalli</vt:lpstr>
      <vt:lpstr>Mukautettu suunnittelumalli</vt:lpstr>
      <vt:lpstr>2_Mukautettu suunnittelumalli</vt:lpstr>
      <vt:lpstr>TURKU_PPT_4-3</vt:lpstr>
      <vt:lpstr>1_TURKU_PPT_4-3</vt:lpstr>
      <vt:lpstr>Sivistystoimialan/Kasvatus- ja opetuslautakunnan tilinpäätös 2016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Talousvertailuja 2016-2017</vt:lpstr>
      <vt:lpstr>PowerPoint-esitys</vt:lpstr>
      <vt:lpstr>PowerPoint-esitys</vt:lpstr>
      <vt:lpstr>PowerPoint-esitys</vt:lpstr>
      <vt:lpstr>PowerPoint-esitys</vt:lpstr>
      <vt:lpstr>Kohti maksutonta varhaiskasvatusta?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kaupungin talousarvio 2016</dc:title>
  <dc:creator>Pärtty Juhani</dc:creator>
  <cp:lastModifiedBy>Lehmusto Hanna</cp:lastModifiedBy>
  <cp:revision>1146</cp:revision>
  <cp:lastPrinted>2016-10-24T11:46:14Z</cp:lastPrinted>
  <dcterms:created xsi:type="dcterms:W3CDTF">2015-09-15T09:48:35Z</dcterms:created>
  <dcterms:modified xsi:type="dcterms:W3CDTF">2017-02-20T10:14:27Z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0x010100BABE01DC4AF04CBC98B987127D9FC69A010086713F62288E354CB7CE41AFC757A4B5</vt:lpwstr>
  </property>
  <property fmtid="{D5CDD505-2E9C-101B-9397-08002B2CF9AE}" pid="3" name="TurkuDoTku_VideoFileTypeTaxHTField0">
    <vt:lpwstr>Videokuva|82098cdd-6e57-4a24-8887-90ce7bab4a54</vt:lpwstr>
  </property>
  <property fmtid="{D5CDD505-2E9C-101B-9397-08002B2CF9AE}" pid="4" name="TurkuDoTku_LanguageTaxHTField0">
    <vt:lpwstr>Suomi|ddab1725-3888-478f-9c8c-3eeceecd16e9</vt:lpwstr>
  </property>
  <property fmtid="{D5CDD505-2E9C-101B-9397-08002B2CF9AE}" pid="5" name="TurkuDoTku_AudioFileTypeTaxHTField0">
    <vt:lpwstr>Äänitiedosto|2ce7008b-f285-403a-bd25-9c3fffad5372</vt:lpwstr>
  </property>
  <property fmtid="{D5CDD505-2E9C-101B-9397-08002B2CF9AE}" pid="6" name="TurkuDoTku_PresentationMaterialType">
    <vt:lpwstr>4;#Diaesitys|29bf125c-3304-4b20-a038-e327a30ca536</vt:lpwstr>
  </property>
  <property fmtid="{D5CDD505-2E9C-101B-9397-08002B2CF9AE}" pid="7" name="TurkuDoTku_AudioFileType">
    <vt:lpwstr>2;#Äänitiedosto|2ce7008b-f285-403a-bd25-9c3fffad5372</vt:lpwstr>
  </property>
  <property fmtid="{D5CDD505-2E9C-101B-9397-08002B2CF9AE}" pid="8" name="TurkuDoTku_Language">
    <vt:lpwstr>3;#Suomi|ddab1725-3888-478f-9c8c-3eeceecd16e9</vt:lpwstr>
  </property>
  <property fmtid="{D5CDD505-2E9C-101B-9397-08002B2CF9AE}" pid="9" name="TurkuDoTku_VideoFileType">
    <vt:lpwstr>1;#Videokuva|82098cdd-6e57-4a24-8887-90ce7bab4a54</vt:lpwstr>
  </property>
  <property fmtid="{D5CDD505-2E9C-101B-9397-08002B2CF9AE}" pid="10" name="TurkuDoTku_MeetingDocumentType">
    <vt:lpwstr>18;#Oheismateriaali|2626ef50-8b7e-401a-8858-863afc87a8e5</vt:lpwstr>
  </property>
  <property fmtid="{D5CDD505-2E9C-101B-9397-08002B2CF9AE}" pid="11" name="TurkuDoTku_PresentationMaterialTypeTaxHTField0">
    <vt:lpwstr>Diaesitys|29bf125c-3304-4b20-a038-e327a30ca536</vt:lpwstr>
  </property>
  <property fmtid="{D5CDD505-2E9C-101B-9397-08002B2CF9AE}" pid="12" name="TaxCatchAll">
    <vt:lpwstr>18;#Oheismateriaali|2626ef50-8b7e-401a-8858-863afc87a8e5;#16;#Selvitys|ffd553a6-1967-4ed2-aad7-f053c75ebf5e;#4;#Diaesitys|29bf125c-3304-4b20-a038-e327a30ca536;#3;#Suomi|ddab1725-3888-478f-9c8c-3eeceecd16e9;#2;#Äänitiedosto|2ce7008b-f285-403a-bd25-9c3fffad</vt:lpwstr>
  </property>
  <property fmtid="{D5CDD505-2E9C-101B-9397-08002B2CF9AE}" pid="13" name="ec87dd8dbe3f4b87b196639a53969ad4">
    <vt:lpwstr>Suomi|ddab1725-3888-478f-9c8c-3eeceecd16e9</vt:lpwstr>
  </property>
  <property fmtid="{D5CDD505-2E9C-101B-9397-08002B2CF9AE}" pid="14" name="h94c21d59b064f78a5c2e322551a3e88">
    <vt:lpwstr>Diaesitys|29bf125c-3304-4b20-a038-e327a30ca536</vt:lpwstr>
  </property>
  <property fmtid="{D5CDD505-2E9C-101B-9397-08002B2CF9AE}" pid="15" name="_Kieli">
    <vt:lpwstr>1;#Suomi|ddab1725-3888-478f-9c8c-3eeceecd16e9</vt:lpwstr>
  </property>
  <property fmtid="{D5CDD505-2E9C-101B-9397-08002B2CF9AE}" pid="16" name="_Tekstin tyyppi">
    <vt:lpwstr>23;#Selvitys|ffd553a6-1967-4ed2-aad7-f053c75ebf5e</vt:lpwstr>
  </property>
  <property fmtid="{D5CDD505-2E9C-101B-9397-08002B2CF9AE}" pid="17" name="_Esitysaineistojen_x0020_tyyppi">
    <vt:lpwstr>4;#Diaesitys|29bf125c-3304-4b20-a038-e327a30ca536</vt:lpwstr>
  </property>
  <property fmtid="{D5CDD505-2E9C-101B-9397-08002B2CF9AE}" pid="18" name="_Esitysaineistojen tyyppi">
    <vt:lpwstr>4;#Diaesitys|29bf125c-3304-4b20-a038-e327a30ca536</vt:lpwstr>
  </property>
  <property fmtid="{D5CDD505-2E9C-101B-9397-08002B2CF9AE}" pid="19" name="Kuvaus">
    <vt:lpwstr/>
  </property>
  <property fmtid="{D5CDD505-2E9C-101B-9397-08002B2CF9AE}" pid="20" name="TurkuDoTku_MeetingDocumentTypeTaxHTField0">
    <vt:lpwstr>Oheismateriaali|2626ef50-8b7e-401a-8858-863afc87a8e5</vt:lpwstr>
  </property>
  <property fmtid="{D5CDD505-2E9C-101B-9397-08002B2CF9AE}" pid="21" name="TurkuDoTku_TextType">
    <vt:lpwstr>16;#Selvitys|ffd553a6-1967-4ed2-aad7-f053c75ebf5e</vt:lpwstr>
  </property>
  <property fmtid="{D5CDD505-2E9C-101B-9397-08002B2CF9AE}" pid="22" name="TurkuDoTku_TextTypeTaxHTField0">
    <vt:lpwstr>Selvitys|ffd553a6-1967-4ed2-aad7-f053c75ebf5e</vt:lpwstr>
  </property>
  <property fmtid="{D5CDD505-2E9C-101B-9397-08002B2CF9AE}" pid="23" name="TurkuDoTku_DecisionOrMeetingDate">
    <vt:filetime>2016-10-24T21:00:00Z</vt:filetime>
  </property>
  <property fmtid="{D5CDD505-2E9C-101B-9397-08002B2CF9AE}" pid="24" name="f6425a5d6274420ba12265519cac2494">
    <vt:lpwstr>Selvitys|ffd553a6-1967-4ed2-aad7-f053c75ebf5e</vt:lpwstr>
  </property>
  <property fmtid="{D5CDD505-2E9C-101B-9397-08002B2CF9AE}" pid="25" name="j08d1eaf84c644719eb3d45d656088a2">
    <vt:lpwstr>Videokuva|82098cdd-6e57-4a24-8887-90ce7bab4a54</vt:lpwstr>
  </property>
  <property fmtid="{D5CDD505-2E9C-101B-9397-08002B2CF9AE}" pid="26" name="bcb735522fc34cde8200f6a746f2dda6">
    <vt:lpwstr>Äänitiedosto|2ce7008b-f285-403a-bd25-9c3fffad5372</vt:lpwstr>
  </property>
  <property fmtid="{D5CDD505-2E9C-101B-9397-08002B2CF9AE}" pid="27" name="Videotiedoston_x0020_tyyppi">
    <vt:lpwstr>2;#Videokuva|82098cdd-6e57-4a24-8887-90ce7bab4a54</vt:lpwstr>
  </property>
  <property fmtid="{D5CDD505-2E9C-101B-9397-08002B2CF9AE}" pid="28" name="__x00c4__x00e4_nitiedoston_x0020_tyyppi">
    <vt:lpwstr>3;#Äänitiedosto|2ce7008b-f285-403a-bd25-9c3fffad5372</vt:lpwstr>
  </property>
  <property fmtid="{D5CDD505-2E9C-101B-9397-08002B2CF9AE}" pid="29" name="_Äänitiedoston tyyppi">
    <vt:lpwstr>3;#Äänitiedosto|2ce7008b-f285-403a-bd25-9c3fffad5372</vt:lpwstr>
  </property>
  <property fmtid="{D5CDD505-2E9C-101B-9397-08002B2CF9AE}" pid="30" name="Videotiedoston tyyppi">
    <vt:lpwstr>2;#Videokuva|82098cdd-6e57-4a24-8887-90ce7bab4a54</vt:lpwstr>
  </property>
</Properties>
</file>