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53" r:id="rId2"/>
    <p:sldMasterId id="2147483676" r:id="rId3"/>
  </p:sldMasterIdLst>
  <p:notesMasterIdLst>
    <p:notesMasterId r:id="rId20"/>
  </p:notesMasterIdLst>
  <p:handoutMasterIdLst>
    <p:handoutMasterId r:id="rId21"/>
  </p:handoutMasterIdLst>
  <p:sldIdLst>
    <p:sldId id="322" r:id="rId4"/>
    <p:sldId id="316" r:id="rId5"/>
    <p:sldId id="330" r:id="rId6"/>
    <p:sldId id="318" r:id="rId7"/>
    <p:sldId id="319" r:id="rId8"/>
    <p:sldId id="294" r:id="rId9"/>
    <p:sldId id="317" r:id="rId10"/>
    <p:sldId id="320" r:id="rId11"/>
    <p:sldId id="321" r:id="rId12"/>
    <p:sldId id="324" r:id="rId13"/>
    <p:sldId id="323" r:id="rId14"/>
    <p:sldId id="325" r:id="rId15"/>
    <p:sldId id="327" r:id="rId16"/>
    <p:sldId id="326" r:id="rId17"/>
    <p:sldId id="328" r:id="rId18"/>
    <p:sldId id="329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CDC8"/>
    <a:srgbClr val="F26522"/>
    <a:srgbClr val="F26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435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5A9E9-501E-1841-BA50-6502BBECA7D9}" type="datetimeFigureOut">
              <a:rPr lang="en-US" smtClean="0"/>
              <a:t>2/10/2017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E90A4-D7CA-284A-9756-5E9158D8BD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186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2CC9B-2446-441A-B418-AE2C12720F98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F5C76-C399-4E2D-85D5-9936E29E5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2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5C76-C399-4E2D-85D5-9936E29E51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60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5C76-C399-4E2D-85D5-9936E29E515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53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5C76-C399-4E2D-85D5-9936E29E51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30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82552-12E1-4B81-9066-D51474AFB4B7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9446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82552-12E1-4B81-9066-D51474AFB4B7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1069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82552-12E1-4B81-9066-D51474AFB4B7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2544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5C76-C399-4E2D-85D5-9936E29E51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70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dirty="0" smtClean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AE77E0-78ED-43AB-BC84-E86FF8EF9603}" type="slidenum">
              <a:rPr lang="fi-FI" smtClean="0"/>
              <a:pPr>
                <a:defRPr/>
              </a:pPr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375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5C76-C399-4E2D-85D5-9936E29E51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4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5C76-C399-4E2D-85D5-9936E29E51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34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5C76-C399-4E2D-85D5-9936E29E515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91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5C76-C399-4E2D-85D5-9936E29E51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03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5C76-C399-4E2D-85D5-9936E29E51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38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97779-1C96-4B9B-BEFB-15C973EA9408}" type="slidenum">
              <a:rPr lang="fi-FI" smtClean="0">
                <a:solidFill>
                  <a:prstClr val="black"/>
                </a:solidFill>
              </a:rPr>
              <a:pPr/>
              <a:t>7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23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5C76-C399-4E2D-85D5-9936E29E51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69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5C76-C399-4E2D-85D5-9936E29E51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6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5150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8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4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8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67197" y="1835143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3" y="0"/>
            <a:ext cx="4573587" cy="6858000"/>
          </a:xfrm>
          <a:blipFill rotWithShape="1">
            <a:blip r:embed="rId2"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12,7 x 19,05 cm</a:t>
            </a:r>
          </a:p>
        </p:txBody>
      </p:sp>
      <p:pic>
        <p:nvPicPr>
          <p:cNvPr id="6" name="Picture 9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9475"/>
            <a:ext cx="12414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9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8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67197" y="1835143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9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9475"/>
            <a:ext cx="12414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417285"/>
            <a:ext cx="4140000" cy="2880000"/>
          </a:xfrm>
          <a:blipFill rotWithShape="1">
            <a:blip r:embed="rId3"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3531248"/>
            <a:ext cx="4140000" cy="2880000"/>
          </a:xfrm>
          <a:blipFill rotWithShape="1">
            <a:blip r:embed="rId4"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</p:spTree>
    <p:extLst>
      <p:ext uri="{BB962C8B-B14F-4D97-AF65-F5344CB8AC3E}">
        <p14:creationId xmlns:p14="http://schemas.microsoft.com/office/powerpoint/2010/main" val="1049587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3"/>
            <a:srcRect/>
            <a:stretch>
              <a:fillRect b="-420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5958174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8968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6858000"/>
          </a:xfrm>
          <a:blipFill rotWithShape="1">
            <a:blip r:embed="rId2"/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pic>
        <p:nvPicPr>
          <p:cNvPr id="4" name="Picture 3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311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0" y="5190776"/>
            <a:ext cx="5902175" cy="92989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0" y="2402542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166438"/>
            <a:ext cx="1370090" cy="7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05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8" y="1835150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165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8" y="1835150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0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783553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6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09" y="2828016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32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5150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0" y="506413"/>
            <a:ext cx="7782839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4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2" y="2402542"/>
            <a:ext cx="8091213" cy="3211546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39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506414"/>
            <a:ext cx="3829050" cy="156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360000" indent="-180000">
              <a:buFont typeface="Arial"/>
              <a:buChar char="•"/>
              <a:defRPr/>
            </a:lvl2pPr>
            <a:lvl3pPr marL="576000" indent="-180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3463327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8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2" y="3008304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4" name="Picture 3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19" y="1721664"/>
            <a:ext cx="720679" cy="10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69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9B0C17-89C6-BC41-B4A0-A125ED2A948D}" type="datetime1">
              <a:rPr lang="fi-FI" smtClean="0"/>
              <a:t>10.2.2017</a:t>
            </a:fld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3BD74-EA17-574A-98E7-0901538991B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877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7578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781175"/>
            <a:ext cx="12001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7459" y="6062717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86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1030" r="833" b="7034"/>
          <a:stretch>
            <a:fillRect/>
          </a:stretch>
        </p:blipFill>
        <p:spPr bwMode="auto">
          <a:xfrm>
            <a:off x="0" y="1588"/>
            <a:ext cx="91440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017963"/>
            <a:ext cx="264636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7459" y="6062717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41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1" b="6973"/>
          <a:stretch>
            <a:fillRect/>
          </a:stretch>
        </p:blipFill>
        <p:spPr bwMode="auto">
          <a:xfrm>
            <a:off x="0" y="1588"/>
            <a:ext cx="91440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1565275"/>
            <a:ext cx="191928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7459" y="6062717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5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0000"/>
          </a:xfrm>
          <a:blipFill rotWithShape="1">
            <a:blip r:embed="rId3"/>
            <a:srcRect/>
            <a:stretch>
              <a:fillRect t="-48344" b="-30062"/>
            </a:stretch>
          </a:blipFill>
        </p:spPr>
        <p:txBody>
          <a:bodyPr tIns="360000" bIns="0" rtlCol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463403" y="4332005"/>
            <a:ext cx="6031310" cy="122575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09" y="4332003"/>
            <a:ext cx="1773017" cy="12257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09875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884911" y="3760614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0000"/>
          </a:xfrm>
          <a:blipFill rotWithShape="1">
            <a:blip r:embed="rId3"/>
            <a:srcRect/>
            <a:stretch>
              <a:fillRect t="-72205" b="-4091"/>
            </a:stretch>
          </a:blipFill>
        </p:spPr>
        <p:txBody>
          <a:bodyPr tIns="360000" bIns="0" rtlCol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5152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9475"/>
            <a:ext cx="12414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3"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884911" y="3760614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9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8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67197" y="1835143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3" y="0"/>
            <a:ext cx="4573587" cy="6858000"/>
          </a:xfrm>
          <a:blipFill rotWithShape="1">
            <a:blip r:embed="rId3"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12,7 x 19,05 cm</a:t>
            </a:r>
          </a:p>
        </p:txBody>
      </p:sp>
    </p:spTree>
    <p:extLst>
      <p:ext uri="{BB962C8B-B14F-4D97-AF65-F5344CB8AC3E}">
        <p14:creationId xmlns:p14="http://schemas.microsoft.com/office/powerpoint/2010/main" val="251572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VAAKA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6" y="5959412"/>
            <a:ext cx="1241463" cy="6491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4"/>
            <a:ext cx="6733382" cy="4055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515211"/>
            <a:ext cx="741215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9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93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9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65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-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3688" y="1839913"/>
            <a:ext cx="67341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884238" y="515938"/>
            <a:ext cx="74136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3" r:id="rId6"/>
    <p:sldLayoutId id="2147483671" r:id="rId7"/>
    <p:sldLayoutId id="2147483672" r:id="rId8"/>
    <p:sldLayoutId id="2147483674" r:id="rId9"/>
    <p:sldLayoutId id="2147483665" r:id="rId10"/>
    <p:sldLayoutId id="2147483675" r:id="rId11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/>
          <a:ea typeface="ヒラギノ角ゴ Pro W3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9pPr>
    </p:titleStyle>
    <p:bodyStyle>
      <a:lvl1pPr marL="179388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1pPr>
      <a:lvl2pPr marL="574675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2pPr>
      <a:lvl3pPr marL="935038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SzPct val="60000"/>
        <a:buFont typeface="Courier New" charset="0"/>
        <a:buChar char="o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3pPr>
      <a:lvl4pPr marL="1295400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4pPr>
      <a:lvl5pPr marL="1655763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Lucida Grande" charset="0"/>
        <a:buChar char="–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3688" y="1839913"/>
            <a:ext cx="67341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884238" y="515938"/>
            <a:ext cx="74136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title style</a:t>
            </a:r>
            <a:endParaRPr lang="en-US"/>
          </a:p>
        </p:txBody>
      </p:sp>
      <p:pic>
        <p:nvPicPr>
          <p:cNvPr id="5" name="Picture 4" descr="TURKUABO_WHITE-0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6" y="5958174"/>
            <a:ext cx="1241463" cy="6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9" r:id="rId8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/>
          <a:ea typeface="ヒラギノ角ゴ Pro W3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9pPr>
    </p:titleStyle>
    <p:bodyStyle>
      <a:lvl1pPr marL="179388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1pPr>
      <a:lvl2pPr marL="574675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Lucida Grande"/>
        <a:buChar char="-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2pPr>
      <a:lvl3pPr marL="935038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SzPct val="60000"/>
        <a:buFont typeface="Courier New" charset="0"/>
        <a:buChar char="o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3pPr>
      <a:lvl4pPr marL="1295400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Lucida Grande"/>
        <a:buChar char="-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4pPr>
      <a:lvl5pPr marL="1655763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Lucida Grande" charset="0"/>
        <a:buChar char="–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Kasvatus- ja opetuslautakunta 15.2.2017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4000" dirty="0" smtClean="0"/>
              <a:t>Tilannekatsaus:</a:t>
            </a:r>
            <a:br>
              <a:rPr lang="fi-FI" sz="4000" dirty="0" smtClean="0"/>
            </a:br>
            <a:r>
              <a:rPr lang="fi-FI" sz="4000" dirty="0" smtClean="0"/>
              <a:t>Perusopetuksen päätelaiteprojekti 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3788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4221442" y="3910346"/>
            <a:ext cx="2430780" cy="779501"/>
          </a:xfrm>
        </p:spPr>
        <p:txBody>
          <a:bodyPr/>
          <a:lstStyle/>
          <a:p>
            <a:pPr marL="0" indent="0">
              <a:buNone/>
            </a:pPr>
            <a:r>
              <a:rPr lang="fi-FI" sz="2400" u="sng" dirty="0" smtClean="0"/>
              <a:t>Luokat 7-9</a:t>
            </a:r>
          </a:p>
          <a:p>
            <a:pPr marL="0" indent="0">
              <a:buNone/>
            </a:pPr>
            <a:r>
              <a:rPr lang="fi-FI" sz="2400" b="0" dirty="0" smtClean="0"/>
              <a:t>Windows 10 PC</a:t>
            </a:r>
            <a:endParaRPr lang="en-US" sz="2400" b="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733912"/>
          </a:xfrm>
        </p:spPr>
        <p:txBody>
          <a:bodyPr/>
          <a:lstStyle/>
          <a:p>
            <a:r>
              <a:rPr lang="fi-FI" dirty="0" smtClean="0"/>
              <a:t>Hankittavat päätelaitteet 2017-</a:t>
            </a:r>
            <a:endParaRPr lang="en-US" dirty="0"/>
          </a:p>
        </p:txBody>
      </p:sp>
      <p:sp>
        <p:nvSpPr>
          <p:cNvPr id="4" name="Tekstin paikkamerkki 1"/>
          <p:cNvSpPr txBox="1">
            <a:spLocks/>
          </p:cNvSpPr>
          <p:nvPr/>
        </p:nvSpPr>
        <p:spPr bwMode="auto">
          <a:xfrm>
            <a:off x="1508544" y="3919551"/>
            <a:ext cx="1866900" cy="11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06000" indent="-342000" algn="l" defTabSz="457200" rtl="0" fontAlgn="base">
              <a:lnSpc>
                <a:spcPts val="21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  <a:defRPr b="1" kern="1200" cap="none">
                <a:solidFill>
                  <a:srgbClr val="FFFFFF"/>
                </a:solidFill>
                <a:latin typeface="Arial"/>
                <a:ea typeface="ヒラギノ角ゴ Pro W3" charset="0"/>
                <a:cs typeface="Arial"/>
              </a:defRPr>
            </a:lvl1pPr>
            <a:lvl2pPr marL="539750" indent="-179388" algn="l" defTabSz="457200" rtl="0" fontAlgn="base">
              <a:lnSpc>
                <a:spcPts val="2100"/>
              </a:lnSpc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b="0" i="0" kern="1200" cap="none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2pPr>
            <a:lvl3pPr marL="792000" indent="-179388" algn="l" defTabSz="457200" rtl="0" fontAlgn="base">
              <a:lnSpc>
                <a:spcPts val="2100"/>
              </a:lnSpc>
              <a:spcBef>
                <a:spcPct val="0"/>
              </a:spcBef>
              <a:spcAft>
                <a:spcPts val="600"/>
              </a:spcAft>
              <a:buSzPct val="60000"/>
              <a:buFont typeface="Courier New" charset="0"/>
              <a:buChar char="o"/>
              <a:defRPr b="0" i="0" kern="1200" cap="none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3pPr>
            <a:lvl4pPr marL="1008000" indent="-179388" algn="l" defTabSz="457200" rtl="0" fontAlgn="base">
              <a:lnSpc>
                <a:spcPts val="2100"/>
              </a:lnSpc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b="0" i="0" kern="1200" cap="none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4pPr>
            <a:lvl5pPr marL="1224000" indent="-179388" algn="l" defTabSz="457200" rtl="0" fontAlgn="base">
              <a:lnSpc>
                <a:spcPts val="2100"/>
              </a:lnSpc>
              <a:spcBef>
                <a:spcPct val="0"/>
              </a:spcBef>
              <a:spcAft>
                <a:spcPts val="600"/>
              </a:spcAft>
              <a:buFont typeface="Lucida Grande" charset="0"/>
              <a:buChar char="–"/>
              <a:defRPr b="0" i="0" kern="1200" cap="none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fi-FI" sz="2400" u="sng" dirty="0" smtClean="0"/>
              <a:t>Luokat 4-6</a:t>
            </a:r>
          </a:p>
          <a:p>
            <a:pPr marL="0" indent="0">
              <a:buFont typeface="+mj-lt"/>
              <a:buNone/>
            </a:pPr>
            <a:r>
              <a:rPr lang="fi-FI" sz="2400" b="0" dirty="0" smtClean="0"/>
              <a:t>Tablettilaite</a:t>
            </a:r>
            <a:br>
              <a:rPr lang="fi-FI" sz="2400" b="0" dirty="0" smtClean="0"/>
            </a:br>
            <a:r>
              <a:rPr lang="fi-FI" sz="2400" b="0" dirty="0" smtClean="0"/>
              <a:t>(</a:t>
            </a:r>
            <a:r>
              <a:rPr lang="fi-FI" sz="2400" b="0" dirty="0" err="1" smtClean="0"/>
              <a:t>iPad</a:t>
            </a:r>
            <a:r>
              <a:rPr lang="fi-FI" sz="2400" b="0" dirty="0" smtClean="0"/>
              <a:t> Air) </a:t>
            </a:r>
            <a:endParaRPr lang="en-US" sz="2400" b="0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544" y="1843285"/>
            <a:ext cx="1247267" cy="185928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1442" y="2217594"/>
            <a:ext cx="2641057" cy="1484971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304" y="5142520"/>
            <a:ext cx="813191" cy="1212210"/>
          </a:xfrm>
          <a:prstGeom prst="rect">
            <a:avLst/>
          </a:prstGeom>
        </p:spPr>
      </p:pic>
      <p:sp>
        <p:nvSpPr>
          <p:cNvPr id="10" name="Tekstin paikkamerkki 1"/>
          <p:cNvSpPr txBox="1">
            <a:spLocks/>
          </p:cNvSpPr>
          <p:nvPr/>
        </p:nvSpPr>
        <p:spPr bwMode="auto">
          <a:xfrm>
            <a:off x="6652222" y="5281117"/>
            <a:ext cx="1866900" cy="10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06000" indent="-342000" algn="l" defTabSz="457200" rtl="0" fontAlgn="base">
              <a:lnSpc>
                <a:spcPts val="21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  <a:defRPr b="1" kern="1200" cap="none">
                <a:solidFill>
                  <a:srgbClr val="FFFFFF"/>
                </a:solidFill>
                <a:latin typeface="Arial"/>
                <a:ea typeface="ヒラギノ角ゴ Pro W3" charset="0"/>
                <a:cs typeface="Arial"/>
              </a:defRPr>
            </a:lvl1pPr>
            <a:lvl2pPr marL="539750" indent="-179388" algn="l" defTabSz="457200" rtl="0" fontAlgn="base">
              <a:lnSpc>
                <a:spcPts val="2100"/>
              </a:lnSpc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b="0" i="0" kern="1200" cap="none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2pPr>
            <a:lvl3pPr marL="792000" indent="-179388" algn="l" defTabSz="457200" rtl="0" fontAlgn="base">
              <a:lnSpc>
                <a:spcPts val="2100"/>
              </a:lnSpc>
              <a:spcBef>
                <a:spcPct val="0"/>
              </a:spcBef>
              <a:spcAft>
                <a:spcPts val="600"/>
              </a:spcAft>
              <a:buSzPct val="60000"/>
              <a:buFont typeface="Courier New" charset="0"/>
              <a:buChar char="o"/>
              <a:defRPr b="0" i="0" kern="1200" cap="none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3pPr>
            <a:lvl4pPr marL="1008000" indent="-179388" algn="l" defTabSz="457200" rtl="0" fontAlgn="base">
              <a:lnSpc>
                <a:spcPts val="2100"/>
              </a:lnSpc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b="0" i="0" kern="1200" cap="none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4pPr>
            <a:lvl5pPr marL="1224000" indent="-179388" algn="l" defTabSz="457200" rtl="0" fontAlgn="base">
              <a:lnSpc>
                <a:spcPts val="2100"/>
              </a:lnSpc>
              <a:spcBef>
                <a:spcPct val="0"/>
              </a:spcBef>
              <a:spcAft>
                <a:spcPts val="600"/>
              </a:spcAft>
              <a:buFont typeface="Lucida Grande" charset="0"/>
              <a:buChar char="–"/>
              <a:defRPr b="0" i="0" kern="1200" cap="none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fi-FI" sz="2400" u="sng" dirty="0" smtClean="0"/>
              <a:t>Luokat 1-3</a:t>
            </a:r>
          </a:p>
          <a:p>
            <a:pPr marL="0" indent="0">
              <a:buFont typeface="+mj-lt"/>
              <a:buNone/>
            </a:pPr>
            <a:r>
              <a:rPr lang="fi-FI" sz="2400" b="0" dirty="0" smtClean="0"/>
              <a:t>Tablettilaite</a:t>
            </a:r>
            <a:r>
              <a:rPr lang="fi-FI" sz="2400" dirty="0" smtClean="0"/>
              <a:t> </a:t>
            </a:r>
            <a:r>
              <a:rPr lang="fi-FI" sz="2400" b="0" dirty="0" smtClean="0"/>
              <a:t>(</a:t>
            </a:r>
            <a:r>
              <a:rPr lang="fi-FI" sz="2400" b="0" dirty="0" err="1" smtClean="0"/>
              <a:t>iPad</a:t>
            </a:r>
            <a:r>
              <a:rPr lang="fi-FI" sz="2400" b="0" dirty="0" smtClean="0"/>
              <a:t> Mini)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4158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1563688" y="1835150"/>
            <a:ext cx="6734175" cy="405791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i-FI" dirty="0" smtClean="0"/>
              <a:t>Langattomien verkkojen kapasiteetin ja kattavuuden parantaminen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Opettajien täydennyskoulutus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Tutoropettajatoiminnan käynnistäminen, muu pedagoginen tuki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Päätelaitteiden hankinta ja käyttöönotto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Tarvittavien oheislaitteiden hankinta (latausratkaisut, kuvansiirto)</a:t>
            </a:r>
          </a:p>
          <a:p>
            <a:pPr marL="342900" indent="-342900">
              <a:buFont typeface="+mj-lt"/>
              <a:buAutoNum type="arabicPeriod"/>
            </a:pP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Toimenpiteitä 2017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63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Oppilasmäärät 2016-2017: </a:t>
            </a:r>
            <a:r>
              <a:rPr lang="fi-FI" b="1" dirty="0" smtClean="0"/>
              <a:t>4. </a:t>
            </a:r>
            <a:r>
              <a:rPr lang="fi-FI" b="1" dirty="0" err="1" smtClean="0"/>
              <a:t>lk</a:t>
            </a:r>
            <a:r>
              <a:rPr lang="fi-FI" b="1" dirty="0" smtClean="0"/>
              <a:t> </a:t>
            </a:r>
            <a:r>
              <a:rPr lang="fi-FI" dirty="0" smtClean="0"/>
              <a:t>1436 ja </a:t>
            </a:r>
            <a:r>
              <a:rPr lang="fi-FI" b="1" dirty="0" smtClean="0"/>
              <a:t>7. </a:t>
            </a:r>
            <a:r>
              <a:rPr lang="fi-FI" b="1" dirty="0" err="1" smtClean="0"/>
              <a:t>lk</a:t>
            </a:r>
            <a:r>
              <a:rPr lang="fi-FI" b="1" dirty="0" smtClean="0"/>
              <a:t> </a:t>
            </a:r>
            <a:r>
              <a:rPr lang="fi-FI" dirty="0" smtClean="0"/>
              <a:t>1369, yht. </a:t>
            </a:r>
            <a:r>
              <a:rPr lang="fi-FI" b="1" dirty="0" smtClean="0"/>
              <a:t>2805</a:t>
            </a:r>
            <a:r>
              <a:rPr lang="fi-FI" dirty="0" smtClean="0"/>
              <a:t> </a:t>
            </a:r>
          </a:p>
          <a:p>
            <a:r>
              <a:rPr lang="fi-FI" dirty="0" smtClean="0"/>
              <a:t>1450 kpl </a:t>
            </a:r>
            <a:r>
              <a:rPr lang="fi-FI" dirty="0" err="1" smtClean="0"/>
              <a:t>iPad</a:t>
            </a:r>
            <a:r>
              <a:rPr lang="fi-FI" dirty="0" smtClean="0"/>
              <a:t> Air 2 á n. 364 € = 527 800 €</a:t>
            </a:r>
          </a:p>
          <a:p>
            <a:r>
              <a:rPr lang="fi-FI" dirty="0" smtClean="0"/>
              <a:t>1400 kpl Windows 10 –laite n. 350 € = 490 000 €</a:t>
            </a:r>
          </a:p>
          <a:p>
            <a:r>
              <a:rPr lang="fi-FI" dirty="0" smtClean="0">
                <a:sym typeface="Wingdings" panose="05000000000000000000" pitchFamily="2" charset="2"/>
              </a:rPr>
              <a:t>Lisäksi 4. </a:t>
            </a:r>
            <a:r>
              <a:rPr lang="fi-FI" dirty="0" err="1" smtClean="0">
                <a:sym typeface="Wingdings" panose="05000000000000000000" pitchFamily="2" charset="2"/>
              </a:rPr>
              <a:t>lk</a:t>
            </a:r>
            <a:r>
              <a:rPr lang="fi-FI" dirty="0" smtClean="0">
                <a:sym typeface="Wingdings" panose="05000000000000000000" pitchFamily="2" charset="2"/>
              </a:rPr>
              <a:t> opetuskäyttöön </a:t>
            </a:r>
            <a:r>
              <a:rPr lang="fi-FI" dirty="0" err="1" smtClean="0">
                <a:sym typeface="Wingdings" panose="05000000000000000000" pitchFamily="2" charset="2"/>
              </a:rPr>
              <a:t>iPad</a:t>
            </a:r>
            <a:r>
              <a:rPr lang="fi-FI" dirty="0" smtClean="0">
                <a:sym typeface="Wingdings" panose="05000000000000000000" pitchFamily="2" charset="2"/>
              </a:rPr>
              <a:t>-laitteita, n. 80 kpl = 29 120 €</a:t>
            </a:r>
          </a:p>
          <a:p>
            <a:r>
              <a:rPr lang="fi-FI" dirty="0" err="1" smtClean="0">
                <a:sym typeface="Wingdings" panose="05000000000000000000" pitchFamily="2" charset="2"/>
              </a:rPr>
              <a:t>iPad</a:t>
            </a:r>
            <a:r>
              <a:rPr lang="fi-FI" dirty="0" smtClean="0">
                <a:sym typeface="Wingdings" panose="05000000000000000000" pitchFamily="2" charset="2"/>
              </a:rPr>
              <a:t>-laitteisiin suojakuori alkaen á 29 €</a:t>
            </a:r>
          </a:p>
          <a:p>
            <a:r>
              <a:rPr lang="fi-FI" dirty="0" smtClean="0">
                <a:sym typeface="Wingdings" panose="05000000000000000000" pitchFamily="2" charset="2"/>
              </a:rPr>
              <a:t>Näppäimistöjä </a:t>
            </a:r>
            <a:r>
              <a:rPr lang="fi-FI" dirty="0" err="1" smtClean="0">
                <a:sym typeface="Wingdings" panose="05000000000000000000" pitchFamily="2" charset="2"/>
              </a:rPr>
              <a:t>tabletlaitteisiin</a:t>
            </a:r>
            <a:r>
              <a:rPr lang="fi-FI" dirty="0" smtClean="0">
                <a:sym typeface="Wingdings" panose="05000000000000000000" pitchFamily="2" charset="2"/>
              </a:rPr>
              <a:t> á 30 € (erä per koulu)</a:t>
            </a:r>
          </a:p>
          <a:p>
            <a:pPr marL="0" indent="0">
              <a:buNone/>
            </a:pPr>
            <a:endParaRPr lang="fi-FI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Kustannusarvio / laitteet: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1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Tekninen tuki (IT-palvelut)</a:t>
            </a:r>
          </a:p>
          <a:p>
            <a:pPr lvl="1"/>
            <a:r>
              <a:rPr lang="fi-FI" dirty="0" smtClean="0">
                <a:sym typeface="Wingdings" panose="05000000000000000000" pitchFamily="2" charset="2"/>
              </a:rPr>
              <a:t>Käyttäjähallinta</a:t>
            </a:r>
          </a:p>
          <a:p>
            <a:pPr lvl="1"/>
            <a:r>
              <a:rPr lang="fi-FI" dirty="0" smtClean="0">
                <a:sym typeface="Wingdings" panose="05000000000000000000" pitchFamily="2" charset="2"/>
              </a:rPr>
              <a:t>Laitteiden hallinta, hallintajärjestelmien ylläpito</a:t>
            </a:r>
          </a:p>
          <a:p>
            <a:pPr lvl="1"/>
            <a:r>
              <a:rPr lang="fi-FI" dirty="0" smtClean="0">
                <a:sym typeface="Wingdings" panose="05000000000000000000" pitchFamily="2" charset="2"/>
              </a:rPr>
              <a:t>Sovellusasennusten tuki</a:t>
            </a:r>
          </a:p>
          <a:p>
            <a:pPr lvl="1"/>
            <a:r>
              <a:rPr lang="fi-FI" dirty="0" smtClean="0">
                <a:sym typeface="Wingdings" panose="05000000000000000000" pitchFamily="2" charset="2"/>
              </a:rPr>
              <a:t>Huoltopyynnöt</a:t>
            </a:r>
          </a:p>
          <a:p>
            <a:endParaRPr lang="fi-FI" dirty="0">
              <a:sym typeface="Wingdings" panose="05000000000000000000" pitchFamily="2" charset="2"/>
            </a:endParaRPr>
          </a:p>
          <a:p>
            <a:r>
              <a:rPr lang="fi-FI" dirty="0" smtClean="0">
                <a:sym typeface="Wingdings" panose="05000000000000000000" pitchFamily="2" charset="2"/>
              </a:rPr>
              <a:t>WLAN-verkon kustannukset</a:t>
            </a:r>
          </a:p>
          <a:p>
            <a:r>
              <a:rPr lang="fi-FI" dirty="0" smtClean="0">
                <a:sym typeface="Wingdings" panose="05000000000000000000" pitchFamily="2" charset="2"/>
              </a:rPr>
              <a:t>Sähköverkkojen parantaminen tarvittaessa</a:t>
            </a:r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Kustannuksista / muut: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5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1563688" y="1577340"/>
            <a:ext cx="6734175" cy="4315725"/>
          </a:xfrm>
        </p:spPr>
        <p:txBody>
          <a:bodyPr/>
          <a:lstStyle/>
          <a:p>
            <a:r>
              <a:rPr lang="fi-FI" dirty="0" smtClean="0"/>
              <a:t>Pedagoginen tuki</a:t>
            </a:r>
          </a:p>
          <a:p>
            <a:pPr lvl="1"/>
            <a:r>
              <a:rPr lang="fi-FI" dirty="0" smtClean="0">
                <a:sym typeface="Wingdings" panose="05000000000000000000" pitchFamily="2" charset="2"/>
              </a:rPr>
              <a:t>Koulukohtainen pedagoginen tuki (tutoropettajat/TVT-vastaavat)</a:t>
            </a:r>
          </a:p>
          <a:p>
            <a:pPr lvl="1"/>
            <a:r>
              <a:rPr lang="fi-FI" dirty="0" smtClean="0">
                <a:sym typeface="Wingdings" panose="05000000000000000000" pitchFamily="2" charset="2"/>
              </a:rPr>
              <a:t>Keskitetty pedagoginen tuki</a:t>
            </a:r>
          </a:p>
          <a:p>
            <a:r>
              <a:rPr lang="fi-FI" dirty="0" smtClean="0">
                <a:sym typeface="Wingdings" panose="05000000000000000000" pitchFamily="2" charset="2"/>
              </a:rPr>
              <a:t>Osaamisen kehittäminen</a:t>
            </a:r>
          </a:p>
          <a:p>
            <a:pPr lvl="1"/>
            <a:r>
              <a:rPr lang="fi-FI" dirty="0" smtClean="0">
                <a:sym typeface="Wingdings" panose="05000000000000000000" pitchFamily="2" charset="2"/>
              </a:rPr>
              <a:t>Koulutukset ym.</a:t>
            </a:r>
          </a:p>
          <a:p>
            <a:r>
              <a:rPr lang="fi-FI" dirty="0" smtClean="0">
                <a:sym typeface="Wingdings" panose="05000000000000000000" pitchFamily="2" charset="2"/>
              </a:rPr>
              <a:t>Sähköiset oppimisympäristöt</a:t>
            </a:r>
          </a:p>
          <a:p>
            <a:pPr lvl="1"/>
            <a:r>
              <a:rPr lang="fi-FI" dirty="0" smtClean="0">
                <a:sym typeface="Wingdings" panose="05000000000000000000" pitchFamily="2" charset="2"/>
              </a:rPr>
              <a:t>Kehittäminen ja laajentaminen</a:t>
            </a:r>
          </a:p>
          <a:p>
            <a:r>
              <a:rPr lang="fi-FI" dirty="0" smtClean="0">
                <a:sym typeface="Wingdings" panose="05000000000000000000" pitchFamily="2" charset="2"/>
              </a:rPr>
              <a:t>Sähköiset sisällöt</a:t>
            </a:r>
            <a:endParaRPr lang="fi-FI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613727"/>
          </a:xfrm>
        </p:spPr>
        <p:txBody>
          <a:bodyPr/>
          <a:lstStyle/>
          <a:p>
            <a:r>
              <a:rPr lang="fi-FI" dirty="0" smtClean="0"/>
              <a:t>Kustannuksista / muut: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1563688" y="1346262"/>
            <a:ext cx="7104061" cy="5018324"/>
          </a:xfrm>
        </p:spPr>
        <p:txBody>
          <a:bodyPr/>
          <a:lstStyle/>
          <a:p>
            <a:pPr marL="0" indent="0">
              <a:buNone/>
            </a:pPr>
            <a:r>
              <a:rPr lang="fi-FI" dirty="0" err="1" smtClean="0"/>
              <a:t>OPH:lta</a:t>
            </a:r>
            <a:r>
              <a:rPr lang="fi-FI" dirty="0" smtClean="0"/>
              <a:t> saatu avustusta vuodelle 2017</a:t>
            </a:r>
          </a:p>
          <a:p>
            <a:r>
              <a:rPr lang="fi-FI" dirty="0" smtClean="0"/>
              <a:t>Tutoropettajien koulutukseen (46 750 € sis. omarahoitus)</a:t>
            </a:r>
          </a:p>
          <a:p>
            <a:r>
              <a:rPr lang="fi-FI" dirty="0" smtClean="0"/>
              <a:t>Tutoropettajien toimintaan (170 000 € </a:t>
            </a:r>
            <a:r>
              <a:rPr lang="fi-FI" dirty="0"/>
              <a:t>sis. omarahoitus</a:t>
            </a:r>
            <a:r>
              <a:rPr lang="fi-FI" dirty="0" smtClean="0"/>
              <a:t>)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Tutoropettajat</a:t>
            </a:r>
            <a:endParaRPr lang="fi-FI" dirty="0"/>
          </a:p>
          <a:p>
            <a:r>
              <a:rPr lang="fi-FI" dirty="0" smtClean="0"/>
              <a:t>tukevat </a:t>
            </a:r>
            <a:r>
              <a:rPr lang="fi-FI" dirty="0"/>
              <a:t>pedagogiikan uudistumista ja edistävät opetuksen </a:t>
            </a:r>
            <a:r>
              <a:rPr lang="fi-FI" dirty="0" err="1" smtClean="0"/>
              <a:t>digitalisaatiota</a:t>
            </a:r>
            <a:endParaRPr lang="fi-FI" dirty="0" smtClean="0"/>
          </a:p>
          <a:p>
            <a:r>
              <a:rPr lang="fi-FI" dirty="0" smtClean="0"/>
              <a:t>tukevat </a:t>
            </a:r>
            <a:r>
              <a:rPr lang="fi-FI" dirty="0"/>
              <a:t>työyhteisöjen osaamisen ja yhteisopettajuuden kehittämistä sekä toimivat </a:t>
            </a:r>
            <a:r>
              <a:rPr lang="fi-FI" dirty="0" smtClean="0"/>
              <a:t>vertaistukena</a:t>
            </a:r>
          </a:p>
          <a:p>
            <a:r>
              <a:rPr lang="fi-FI" dirty="0" smtClean="0"/>
              <a:t> </a:t>
            </a:r>
            <a:r>
              <a:rPr lang="fi-FI" dirty="0"/>
              <a:t>osallistuvat aktiivisesti koulujen toimintakulttuurin </a:t>
            </a:r>
            <a:r>
              <a:rPr lang="fi-FI" dirty="0" smtClean="0"/>
              <a:t>uudistamiseen 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 smtClean="0"/>
              <a:t>Lisäksi TVT-vastaavaopettajien verkoston toiminta jatkuu.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84910" y="506413"/>
            <a:ext cx="7782839" cy="580003"/>
          </a:xfrm>
        </p:spPr>
        <p:txBody>
          <a:bodyPr/>
          <a:lstStyle/>
          <a:p>
            <a:r>
              <a:rPr lang="fi-FI" dirty="0" smtClean="0"/>
              <a:t>Tutoropettajatoiminta 2017-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23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34A1FF8-D5DC-4BD7-9352-B6DEBB837E07}" type="datetime1">
              <a:rPr lang="fi-FI" smtClean="0"/>
              <a:pPr>
                <a:defRPr/>
              </a:pPr>
              <a:t>10.2.2017</a:t>
            </a:fld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F9623E6-1AAA-4382-A69B-DA00E2DA99B7}" type="slidenum">
              <a:rPr lang="fi-FI" smtClean="0"/>
              <a:pPr>
                <a:defRPr/>
              </a:pPr>
              <a:t>16</a:t>
            </a:fld>
            <a:endParaRPr lang="fi-FI"/>
          </a:p>
        </p:txBody>
      </p:sp>
      <p:pic>
        <p:nvPicPr>
          <p:cNvPr id="39940" name="Kuva 3" descr="jakaripakk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1521"/>
            <a:ext cx="9195914" cy="2804829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6837528" y="6501517"/>
            <a:ext cx="23324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i-FI" sz="2000" dirty="0" smtClean="0"/>
              <a:t>Lähde: Tiedote 1986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34924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15672" y="818146"/>
            <a:ext cx="7142324" cy="1055921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Perusopetuksen </a:t>
            </a:r>
            <a:r>
              <a:rPr lang="fi-FI" dirty="0" err="1" smtClean="0">
                <a:solidFill>
                  <a:schemeClr val="bg1"/>
                </a:solidFill>
              </a:rPr>
              <a:t>digitalisaatiohanke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815672" y="2381062"/>
            <a:ext cx="60423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i-FI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Tällä hetkellä 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</a:rPr>
              <a:t>kaksi projektia</a:t>
            </a:r>
          </a:p>
          <a:p>
            <a:pPr lvl="0">
              <a:spcAft>
                <a:spcPts val="0"/>
              </a:spcAft>
            </a:pPr>
            <a:endParaRPr lang="fi-FI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Perusopetuksen päätelaiteprojekti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Digitaalisten 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</a:rPr>
              <a:t>oppimisympäristöjen kehittäminen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8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1563688" y="1835150"/>
            <a:ext cx="7104061" cy="4502276"/>
          </a:xfrm>
        </p:spPr>
        <p:txBody>
          <a:bodyPr/>
          <a:lstStyle/>
          <a:p>
            <a:r>
              <a:rPr lang="fi-FI" dirty="0" smtClean="0"/>
              <a:t>Tommi Tuominen, palvelualuejohtaja, pj</a:t>
            </a:r>
          </a:p>
          <a:p>
            <a:r>
              <a:rPr lang="fi-FI" dirty="0" smtClean="0"/>
              <a:t>Pia Lagercrantz, kehittämispäällikkö, varapj</a:t>
            </a:r>
          </a:p>
          <a:p>
            <a:r>
              <a:rPr lang="fi-FI" dirty="0" smtClean="0"/>
              <a:t>Tero Nylund, kumppanuuspäällikkö</a:t>
            </a:r>
          </a:p>
          <a:p>
            <a:r>
              <a:rPr lang="fi-FI" dirty="0" smtClean="0"/>
              <a:t>Jouni Paakkinen, toiminnanjohtaja</a:t>
            </a:r>
          </a:p>
          <a:p>
            <a:r>
              <a:rPr lang="fi-FI" dirty="0" smtClean="0"/>
              <a:t>Henri Littunen, rehtori</a:t>
            </a:r>
          </a:p>
          <a:p>
            <a:r>
              <a:rPr lang="fi-FI" dirty="0" smtClean="0"/>
              <a:t>Nicke Wulff, rehtori</a:t>
            </a:r>
          </a:p>
          <a:p>
            <a:r>
              <a:rPr lang="fi-FI" dirty="0" smtClean="0"/>
              <a:t>Mikko Nikkola, apulaisrehtori</a:t>
            </a:r>
          </a:p>
          <a:p>
            <a:r>
              <a:rPr lang="fi-FI" dirty="0" smtClean="0"/>
              <a:t>Antti Hyssälä, apulaisrehtori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 smtClean="0"/>
              <a:t>Kokouksissa lisäksi IT-palveluiden ja TOP-keskuksen asiantuntijoita/projektityöntekijöitä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Ohjausryhmä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945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26393" y="1610972"/>
            <a:ext cx="8091213" cy="3211546"/>
          </a:xfrm>
        </p:spPr>
        <p:txBody>
          <a:bodyPr/>
          <a:lstStyle/>
          <a:p>
            <a:r>
              <a:rPr lang="fi-FI" dirty="0" smtClean="0"/>
              <a:t>Toiminnan tavoitteet</a:t>
            </a:r>
            <a:endParaRPr lang="en-US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481" y="4369844"/>
            <a:ext cx="3097036" cy="1280271"/>
          </a:xfrm>
          <a:prstGeom prst="rect">
            <a:avLst/>
          </a:prstGeom>
        </p:spPr>
      </p:pic>
      <p:sp>
        <p:nvSpPr>
          <p:cNvPr id="4" name="Nuoli ylös ja alas 3"/>
          <p:cNvSpPr/>
          <p:nvPr/>
        </p:nvSpPr>
        <p:spPr>
          <a:xfrm>
            <a:off x="4107975" y="2624765"/>
            <a:ext cx="928048" cy="1465169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1563688" y="1835150"/>
            <a:ext cx="7104061" cy="2103107"/>
          </a:xfrm>
        </p:spPr>
        <p:txBody>
          <a:bodyPr/>
          <a:lstStyle/>
          <a:p>
            <a:r>
              <a:rPr lang="fi-FI" sz="2800" dirty="0" smtClean="0"/>
              <a:t>Käytännön </a:t>
            </a:r>
            <a:r>
              <a:rPr lang="fi-FI" sz="2800" dirty="0"/>
              <a:t>taidot ja oma tuottaminen </a:t>
            </a:r>
            <a:endParaRPr lang="fi-FI" sz="2800" dirty="0" smtClean="0"/>
          </a:p>
          <a:p>
            <a:r>
              <a:rPr lang="fi-FI" sz="2800" dirty="0" smtClean="0"/>
              <a:t>Vastuullinen </a:t>
            </a:r>
            <a:r>
              <a:rPr lang="fi-FI" sz="2800" dirty="0"/>
              <a:t>ja turvallinen </a:t>
            </a:r>
            <a:r>
              <a:rPr lang="fi-FI" sz="2800" dirty="0" smtClean="0"/>
              <a:t>toiminta</a:t>
            </a:r>
          </a:p>
          <a:p>
            <a:r>
              <a:rPr lang="fi-FI" sz="2800" dirty="0" smtClean="0"/>
              <a:t>Tiedonhallinta </a:t>
            </a:r>
            <a:r>
              <a:rPr lang="fi-FI" sz="2800" dirty="0"/>
              <a:t>sekä tutkiva ja luova työskentely </a:t>
            </a:r>
          </a:p>
          <a:p>
            <a:r>
              <a:rPr lang="fi-FI" sz="2800" dirty="0" smtClean="0"/>
              <a:t>Vuorovaikutus </a:t>
            </a:r>
            <a:r>
              <a:rPr lang="fi-FI" sz="2800" dirty="0"/>
              <a:t>ja </a:t>
            </a:r>
            <a:r>
              <a:rPr lang="fi-FI" sz="2800" dirty="0" smtClean="0"/>
              <a:t>verkostoituminen</a:t>
            </a:r>
            <a:endParaRPr lang="fi-FI" sz="28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TVT-osaamisen pääalueet (OPS 2016)</a:t>
            </a:r>
            <a:endParaRPr lang="fi-FI" dirty="0"/>
          </a:p>
        </p:txBody>
      </p:sp>
      <p:sp>
        <p:nvSpPr>
          <p:cNvPr id="4" name="Otsikko 2"/>
          <p:cNvSpPr txBox="1">
            <a:spLocks/>
          </p:cNvSpPr>
          <p:nvPr/>
        </p:nvSpPr>
        <p:spPr bwMode="auto">
          <a:xfrm>
            <a:off x="1224298" y="3838669"/>
            <a:ext cx="7782839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i-FI" dirty="0" smtClean="0"/>
              <a:t>TVT on oppimisen väline ja kohde.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464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746760" y="845820"/>
            <a:ext cx="7924800" cy="5410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Opetuksen, oppimisen ja toimintakulttuurin muutos: </a:t>
            </a:r>
            <a:r>
              <a:rPr lang="fi-FI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Digitalisaatio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746760" y="1668780"/>
            <a:ext cx="1790700" cy="194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Päätelaite- ratkaisu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2804160" y="1668780"/>
            <a:ext cx="1813560" cy="1943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Tekninen ja pedagoginen tuki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4853940" y="1668780"/>
            <a:ext cx="1828800" cy="19431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Opettajien osaamisen kehittäminen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6918960" y="1668780"/>
            <a:ext cx="1752600" cy="19431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prstClr val="white"/>
                </a:solidFill>
              </a:rPr>
              <a:t>Digitaaliset </a:t>
            </a:r>
            <a:r>
              <a:rPr lang="fi-FI" dirty="0" err="1" smtClean="0">
                <a:solidFill>
                  <a:prstClr val="white"/>
                </a:solidFill>
              </a:rPr>
              <a:t>oppimis</a:t>
            </a:r>
            <a:r>
              <a:rPr lang="fi-FI" dirty="0">
                <a:solidFill>
                  <a:prstClr val="white"/>
                </a:solidFill>
              </a:rPr>
              <a:t>-</a:t>
            </a:r>
            <a:r>
              <a:rPr lang="fi-FI" dirty="0" smtClean="0">
                <a:solidFill>
                  <a:prstClr val="white"/>
                </a:solidFill>
              </a:rPr>
              <a:t>ympäristöt ja materiaalit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746760" y="3840480"/>
            <a:ext cx="7924800" cy="541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OPS + Tieto- ja viestintätekniikan opetuskäytön suunnitelma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Ellipsi 14"/>
          <p:cNvSpPr/>
          <p:nvPr/>
        </p:nvSpPr>
        <p:spPr>
          <a:xfrm>
            <a:off x="784860" y="4663440"/>
            <a:ext cx="2019300" cy="86868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Johtaminen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Ellipsi 15"/>
          <p:cNvSpPr/>
          <p:nvPr/>
        </p:nvSpPr>
        <p:spPr>
          <a:xfrm>
            <a:off x="2577465" y="5516880"/>
            <a:ext cx="2266950" cy="86868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Sitouttaminen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Ellipsi 16"/>
          <p:cNvSpPr/>
          <p:nvPr/>
        </p:nvSpPr>
        <p:spPr>
          <a:xfrm>
            <a:off x="4596765" y="4747260"/>
            <a:ext cx="2263140" cy="86868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Innostaminen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Ellipsi 17"/>
          <p:cNvSpPr/>
          <p:nvPr/>
        </p:nvSpPr>
        <p:spPr>
          <a:xfrm>
            <a:off x="6461760" y="5539740"/>
            <a:ext cx="2263140" cy="86868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Arviointi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95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1364512" y="1400585"/>
            <a:ext cx="6734175" cy="1795288"/>
          </a:xfrm>
        </p:spPr>
        <p:txBody>
          <a:bodyPr/>
          <a:lstStyle/>
          <a:p>
            <a:r>
              <a:rPr lang="fi-FI" dirty="0" smtClean="0"/>
              <a:t>Perusopetuksessa tietokoneita </a:t>
            </a:r>
            <a:r>
              <a:rPr lang="fi-FI" dirty="0"/>
              <a:t>n. </a:t>
            </a:r>
            <a:r>
              <a:rPr lang="fi-FI" dirty="0" smtClean="0"/>
              <a:t>3300 (jatkuvuus on) – sisältää myös hallinnon laitteet</a:t>
            </a:r>
            <a:endParaRPr lang="fi-FI" dirty="0"/>
          </a:p>
          <a:p>
            <a:r>
              <a:rPr lang="fi-FI" dirty="0"/>
              <a:t>Tablettilaitteita n. </a:t>
            </a:r>
            <a:r>
              <a:rPr lang="fi-FI" dirty="0" smtClean="0"/>
              <a:t>2865 (jatkuvuus puuttuu)</a:t>
            </a:r>
            <a:endParaRPr lang="fi-FI" dirty="0"/>
          </a:p>
          <a:p>
            <a:r>
              <a:rPr lang="fi-FI" b="1" dirty="0" smtClean="0">
                <a:sym typeface="Wingdings" panose="05000000000000000000" pitchFamily="2" charset="2"/>
              </a:rPr>
              <a:t> Uutta: </a:t>
            </a:r>
            <a:r>
              <a:rPr lang="fi-FI" dirty="0" err="1" smtClean="0">
                <a:sym typeface="Wingdings" panose="05000000000000000000" pitchFamily="2" charset="2"/>
              </a:rPr>
              <a:t>Eko</a:t>
            </a:r>
            <a:r>
              <a:rPr lang="fi-FI" dirty="0" smtClean="0">
                <a:sym typeface="Wingdings" panose="05000000000000000000" pitchFamily="2" charset="2"/>
              </a:rPr>
              <a:t>-PC n. 1000 kpl jaettu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637512"/>
          </a:xfrm>
        </p:spPr>
        <p:txBody>
          <a:bodyPr/>
          <a:lstStyle/>
          <a:p>
            <a:r>
              <a:rPr lang="fi-FI" dirty="0"/>
              <a:t>Perusopetuksen </a:t>
            </a:r>
            <a:r>
              <a:rPr lang="fi-FI" dirty="0" smtClean="0"/>
              <a:t>laitekanta 2016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013" y="3389172"/>
            <a:ext cx="5548928" cy="33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 smtClean="0"/>
              <a:t>Luokat 1-3</a:t>
            </a:r>
            <a:r>
              <a:rPr lang="fi-FI" dirty="0" smtClean="0"/>
              <a:t>: Yhteiskäyttöisiä tablettilaitteita, 1 laite per 3 oppilasta (yhteensä n. 1500 laitetta)</a:t>
            </a:r>
          </a:p>
          <a:p>
            <a:r>
              <a:rPr lang="fi-FI" b="1" dirty="0" smtClean="0"/>
              <a:t>Luokat 4-6</a:t>
            </a:r>
            <a:r>
              <a:rPr lang="fi-FI" dirty="0" smtClean="0"/>
              <a:t>: Oppilailla henkilökohtainen tablettilaite (n. 4500 laitetta)</a:t>
            </a:r>
          </a:p>
          <a:p>
            <a:r>
              <a:rPr lang="fi-FI" b="1" dirty="0" smtClean="0"/>
              <a:t>Luokat 7-9</a:t>
            </a:r>
            <a:r>
              <a:rPr lang="fi-FI" dirty="0" smtClean="0"/>
              <a:t>: Oppilailla henkilökohtainen kannettava tietokone (n. 4500 laitetta)</a:t>
            </a:r>
          </a:p>
          <a:p>
            <a:endParaRPr lang="fi-FI" dirty="0"/>
          </a:p>
          <a:p>
            <a:r>
              <a:rPr lang="fi-FI" dirty="0" smtClean="0"/>
              <a:t>Opettajilla henkilökohtainen päätelaite.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Tavoitetila / lukuvuosi 2019-2020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71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 smtClean="0"/>
              <a:t>Luokat 1-3</a:t>
            </a:r>
            <a:r>
              <a:rPr lang="fi-FI" dirty="0" smtClean="0"/>
              <a:t>: Yhteiskäyttöisiä tietokoneita ja tablettilaitteita, laitekannan täydentäminen.</a:t>
            </a:r>
          </a:p>
          <a:p>
            <a:r>
              <a:rPr lang="fi-FI" b="1" dirty="0" smtClean="0"/>
              <a:t>4. luokat</a:t>
            </a:r>
            <a:r>
              <a:rPr lang="fi-FI" dirty="0" smtClean="0"/>
              <a:t>: Oppilailla henkilökohtainen tablettilaite (n. 1500 laitetta)</a:t>
            </a:r>
          </a:p>
          <a:p>
            <a:r>
              <a:rPr lang="fi-FI" b="1" dirty="0" smtClean="0"/>
              <a:t>7. luokat</a:t>
            </a:r>
            <a:r>
              <a:rPr lang="fi-FI" dirty="0" smtClean="0"/>
              <a:t>: Oppilailla henkilökohtainen kannettava tietokone (n. 1500 laitetta)</a:t>
            </a:r>
          </a:p>
          <a:p>
            <a:r>
              <a:rPr lang="fi-FI" b="1" dirty="0" smtClean="0"/>
              <a:t>Muut luokka-asteet: </a:t>
            </a:r>
            <a:r>
              <a:rPr lang="fi-FI" dirty="0" smtClean="0"/>
              <a:t>Yhteiskäyttöisiä tietokoneita ja tablettilaitteita (nykyinen laitekanta)</a:t>
            </a:r>
          </a:p>
          <a:p>
            <a:endParaRPr lang="fi-FI" dirty="0"/>
          </a:p>
          <a:p>
            <a:r>
              <a:rPr lang="fi-FI" dirty="0"/>
              <a:t>Opettajilla henkilökohtainen päätelaite.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Tilanne / syksy 2017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83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RKU_PPT_4-3">
  <a:themeElements>
    <a:clrScheme name="Custom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uvalliset">
  <a:themeElements>
    <a:clrScheme name="Custom 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EEB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ärilliset">
  <a:themeElements>
    <a:clrScheme name="Custom 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EEB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TURKU_PPT_4-3</Template>
  <TotalTime>416</TotalTime>
  <Words>520</Words>
  <Application>Microsoft Office PowerPoint</Application>
  <PresentationFormat>Näytössä katseltava diaesitys (4:3)</PresentationFormat>
  <Paragraphs>121</Paragraphs>
  <Slides>16</Slides>
  <Notes>16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16</vt:i4>
      </vt:variant>
    </vt:vector>
  </HeadingPairs>
  <TitlesOfParts>
    <vt:vector size="25" baseType="lpstr">
      <vt:lpstr>Arial</vt:lpstr>
      <vt:lpstr>Calibri</vt:lpstr>
      <vt:lpstr>Courier New</vt:lpstr>
      <vt:lpstr>Lucida Grande</vt:lpstr>
      <vt:lpstr>Wingdings</vt:lpstr>
      <vt:lpstr>ヒラギノ角ゴ Pro W3</vt:lpstr>
      <vt:lpstr>TURKU_PPT_4-3</vt:lpstr>
      <vt:lpstr>Kuvalliset</vt:lpstr>
      <vt:lpstr>Värilliset</vt:lpstr>
      <vt:lpstr>Tilannekatsaus: Perusopetuksen päätelaiteprojekti </vt:lpstr>
      <vt:lpstr>Perusopetuksen digitalisaatiohanke</vt:lpstr>
      <vt:lpstr>Ohjausryhmä</vt:lpstr>
      <vt:lpstr>Toiminnan tavoitteet</vt:lpstr>
      <vt:lpstr>TVT-osaamisen pääalueet (OPS 2016)</vt:lpstr>
      <vt:lpstr>PowerPoint-esitys</vt:lpstr>
      <vt:lpstr>Perusopetuksen laitekanta 2016</vt:lpstr>
      <vt:lpstr>Tavoitetila / lukuvuosi 2019-2020</vt:lpstr>
      <vt:lpstr>Tilanne / syksy 2017</vt:lpstr>
      <vt:lpstr>Hankittavat päätelaitteet 2017-</vt:lpstr>
      <vt:lpstr>Toimenpiteitä 2017</vt:lpstr>
      <vt:lpstr>Kustannusarvio / laitteet:</vt:lpstr>
      <vt:lpstr>Kustannuksista / muut:</vt:lpstr>
      <vt:lpstr>Kustannuksista / muut:</vt:lpstr>
      <vt:lpstr>Tutoropettajatoiminta 2017-</vt:lpstr>
      <vt:lpstr>PowerPoint-esitys</vt:lpstr>
    </vt:vector>
  </TitlesOfParts>
  <Company>Turun kaupunki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yhdelle tai kahdelle riville</dc:title>
  <dc:creator>Hatakka Satu</dc:creator>
  <cp:lastModifiedBy>Skyttä Pirjo</cp:lastModifiedBy>
  <cp:revision>57</cp:revision>
  <dcterms:created xsi:type="dcterms:W3CDTF">2015-08-11T06:31:56Z</dcterms:created>
  <dcterms:modified xsi:type="dcterms:W3CDTF">2017-02-10T06:45:28Z</dcterms:modified>
</cp:coreProperties>
</file>