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</p:sldMasterIdLst>
  <p:handoutMasterIdLst>
    <p:handoutMasterId r:id="rId6"/>
  </p:handoutMasterIdLst>
  <p:sldIdLst>
    <p:sldId id="304" r:id="rId4"/>
    <p:sldId id="310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171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2/8/2017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8" y="961328"/>
            <a:ext cx="7086826" cy="4057915"/>
          </a:xfrm>
        </p:spPr>
        <p:txBody>
          <a:bodyPr/>
          <a:lstStyle/>
          <a:p>
            <a:r>
              <a:rPr lang="fi-FI" sz="1600" dirty="0" smtClean="0">
                <a:sym typeface="Wingdings" panose="05000000000000000000" pitchFamily="2" charset="2"/>
              </a:rPr>
              <a:t>Nykyinen päiväkoti on huonossa kunnossa ja siellä on sisäilmaongelmia</a:t>
            </a:r>
          </a:p>
          <a:p>
            <a:r>
              <a:rPr lang="fi-FI" sz="1600" b="1" dirty="0" smtClean="0">
                <a:sym typeface="Wingdings" panose="05000000000000000000" pitchFamily="2" charset="2"/>
              </a:rPr>
              <a:t>Esitetään, että rakennetaan uusi päiväkoti samalle tontille </a:t>
            </a:r>
            <a:r>
              <a:rPr lang="fi-FI" sz="1600" dirty="0" smtClean="0">
                <a:sym typeface="Wingdings" panose="05000000000000000000" pitchFamily="2" charset="2"/>
              </a:rPr>
              <a:t>(tontin rakennusoikeudesta on käytetty vain noin kolmannes)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Uusi päiväkoti 2 156 m2 (2 445 </a:t>
            </a:r>
            <a:r>
              <a:rPr lang="fi-FI" sz="1600" dirty="0" smtClean="0">
                <a:sym typeface="Wingdings" panose="05000000000000000000" pitchFamily="2" charset="2"/>
              </a:rPr>
              <a:t>br-m2)</a:t>
            </a:r>
          </a:p>
          <a:p>
            <a:pPr lvl="1"/>
            <a:r>
              <a:rPr lang="fi-FI" sz="1600" dirty="0" smtClean="0">
                <a:sym typeface="Wingdings" panose="05000000000000000000" pitchFamily="2" charset="2"/>
              </a:rPr>
              <a:t>9 sisäryhmää ja 1 ulkoryhmää, paikkamäärä </a:t>
            </a:r>
            <a:r>
              <a:rPr lang="fi-FI" sz="1600" dirty="0" err="1" smtClean="0">
                <a:sym typeface="Wingdings" panose="05000000000000000000" pitchFamily="2" charset="2"/>
              </a:rPr>
              <a:t>max</a:t>
            </a:r>
            <a:r>
              <a:rPr lang="fi-FI" sz="1600" dirty="0" smtClean="0">
                <a:sym typeface="Wingdings" panose="05000000000000000000" pitchFamily="2" charset="2"/>
              </a:rPr>
              <a:t> 240 (nykyinen paikkamäärä 151)</a:t>
            </a:r>
          </a:p>
          <a:p>
            <a:r>
              <a:rPr lang="fi-FI" sz="1600" b="1" dirty="0" smtClean="0">
                <a:sym typeface="Wingdings" panose="05000000000000000000" pitchFamily="2" charset="2"/>
              </a:rPr>
              <a:t>Paikalle rakennetun </a:t>
            </a:r>
            <a:r>
              <a:rPr lang="fi-FI" sz="1600" b="1" dirty="0">
                <a:sym typeface="Wingdings" panose="05000000000000000000" pitchFamily="2" charset="2"/>
              </a:rPr>
              <a:t>päiväkodin kustannusarvio 6 468 </a:t>
            </a:r>
            <a:r>
              <a:rPr lang="fi-FI" sz="1600" b="1" dirty="0" smtClean="0">
                <a:sym typeface="Wingdings" panose="05000000000000000000" pitchFamily="2" charset="2"/>
              </a:rPr>
              <a:t>000 € </a:t>
            </a:r>
            <a:r>
              <a:rPr lang="fi-FI" sz="1600" dirty="0" smtClean="0">
                <a:sym typeface="Wingdings" panose="05000000000000000000" pitchFamily="2" charset="2"/>
              </a:rPr>
              <a:t>(~2 600 €/m2). Summa sisältää vanhan rakennuksen purkamisen 216 000 €. </a:t>
            </a:r>
          </a:p>
          <a:p>
            <a:r>
              <a:rPr lang="fi-FI" sz="1600" b="1" dirty="0" smtClean="0">
                <a:sym typeface="Wingdings" panose="05000000000000000000" pitchFamily="2" charset="2"/>
              </a:rPr>
              <a:t>Tarveselvityksessä esitetään elementtitoteutusta, joka olisi kokemuksiin perustuvan arvion mukaan edullisempi vaihtoehto </a:t>
            </a:r>
            <a:r>
              <a:rPr lang="fi-FI" sz="1600" dirty="0" smtClean="0">
                <a:sym typeface="Wingdings" panose="05000000000000000000" pitchFamily="2" charset="2"/>
              </a:rPr>
              <a:t>(vrt. Piiparinpolun päiväkoti 1 300 €/m2)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Väistötiloja ei tarvita, sillä toiminta jatkaa vanhassa rakennuksessa uuden valmistumiseen saakka, jonka jälkeen </a:t>
            </a:r>
            <a:r>
              <a:rPr lang="fi-FI" sz="1600" b="1" dirty="0" smtClean="0">
                <a:sym typeface="Wingdings" panose="05000000000000000000" pitchFamily="2" charset="2"/>
              </a:rPr>
              <a:t>vanha rakennus puretaan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Museon näkemys on, että vanha päiväkoti tulisi säilyttää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Hanke oli mukana jo 2016 talousarviossa toteutusvuosina 2018-2019</a:t>
            </a:r>
            <a:endParaRPr lang="fi-FI" sz="1600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911" y="184152"/>
            <a:ext cx="7412952" cy="524186"/>
          </a:xfrm>
        </p:spPr>
        <p:txBody>
          <a:bodyPr/>
          <a:lstStyle/>
          <a:p>
            <a:r>
              <a:rPr lang="fi-FI" sz="2000" dirty="0" smtClean="0"/>
              <a:t>Viinamäenkadun päiväkoti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748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8" y="999965"/>
            <a:ext cx="7086826" cy="4057915"/>
          </a:xfrm>
        </p:spPr>
        <p:txBody>
          <a:bodyPr/>
          <a:lstStyle/>
          <a:p>
            <a:r>
              <a:rPr lang="fi-FI" sz="1600" dirty="0" smtClean="0">
                <a:sym typeface="Wingdings" panose="05000000000000000000" pitchFamily="2" charset="2"/>
              </a:rPr>
              <a:t>Nykyinen päiväkoti on teknisen peruskorjauksen tarpeessa ja tiloissa on tarvetta myös toiminnalliselle parantamiselle</a:t>
            </a:r>
          </a:p>
          <a:p>
            <a:r>
              <a:rPr lang="fi-FI" sz="1600" b="1" dirty="0" smtClean="0">
                <a:sym typeface="Wingdings" panose="05000000000000000000" pitchFamily="2" charset="2"/>
              </a:rPr>
              <a:t>Esitetään, että rakennus peruskorjataan </a:t>
            </a:r>
            <a:r>
              <a:rPr lang="fi-FI" sz="1600" dirty="0" smtClean="0">
                <a:sym typeface="Wingdings" panose="05000000000000000000" pitchFamily="2" charset="2"/>
              </a:rPr>
              <a:t>siten, että samalla mahdollistetaan yhden ulkoryhmän toiminta. </a:t>
            </a:r>
          </a:p>
          <a:p>
            <a:r>
              <a:rPr lang="fi-FI" sz="1600" dirty="0">
                <a:sym typeface="Wingdings" panose="05000000000000000000" pitchFamily="2" charset="2"/>
              </a:rPr>
              <a:t>6</a:t>
            </a:r>
            <a:r>
              <a:rPr lang="fi-FI" sz="1600" dirty="0" smtClean="0">
                <a:sym typeface="Wingdings" panose="05000000000000000000" pitchFamily="2" charset="2"/>
              </a:rPr>
              <a:t> sisäryhmää ja 1 ulkoryhmää, paikkamäärä noin 140 (nykyinen paikkamäärä 127).</a:t>
            </a:r>
          </a:p>
          <a:p>
            <a:r>
              <a:rPr lang="fi-FI" sz="1600" b="1" dirty="0" smtClean="0">
                <a:sym typeface="Wingdings" panose="05000000000000000000" pitchFamily="2" charset="2"/>
              </a:rPr>
              <a:t>Peruskorjauksen kustannustaso on 2,4 M€ </a:t>
            </a:r>
            <a:r>
              <a:rPr lang="fi-FI" sz="1600" dirty="0" smtClean="0">
                <a:sym typeface="Wingdings" panose="05000000000000000000" pitchFamily="2" charset="2"/>
              </a:rPr>
              <a:t>(2000 €/m2)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Vaihtoehtona on tutkittu uudisrakennusta Tommilankatu 24 tontille. Tämän kustannusarvio on 5 364 000 € (~2 600 €/m2). Summa sisältää vanhan rakennuksen purkamisen 100 575 €. </a:t>
            </a:r>
          </a:p>
          <a:p>
            <a:r>
              <a:rPr lang="fi-FI" sz="1600" dirty="0" smtClean="0">
                <a:sym typeface="Wingdings" panose="05000000000000000000" pitchFamily="2" charset="2"/>
              </a:rPr>
              <a:t>Peruskorjauksen aikaisia </a:t>
            </a:r>
            <a:r>
              <a:rPr lang="fi-FI" sz="1600" b="1" dirty="0" smtClean="0">
                <a:sym typeface="Wingdings" panose="05000000000000000000" pitchFamily="2" charset="2"/>
              </a:rPr>
              <a:t>väistötiloja tarvitaan</a:t>
            </a:r>
            <a:r>
              <a:rPr lang="fi-FI" sz="1600" dirty="0" smtClean="0">
                <a:sym typeface="Wingdings" panose="05000000000000000000" pitchFamily="2" charset="2"/>
              </a:rPr>
              <a:t>. Vaihtoehtoina Tommilankatu 24, Viinamäenkadun päiväkoti tai parakki (ratkaistaan hankesuunnitteluvaiheessa)</a:t>
            </a:r>
          </a:p>
          <a:p>
            <a:r>
              <a:rPr lang="fi-FI" sz="1600" dirty="0">
                <a:sym typeface="Wingdings" panose="05000000000000000000" pitchFamily="2" charset="2"/>
              </a:rPr>
              <a:t>Hanke oli mukana jo 2016 talousarviossa </a:t>
            </a:r>
            <a:r>
              <a:rPr lang="fi-FI" sz="1600" dirty="0" smtClean="0">
                <a:sym typeface="Wingdings" panose="05000000000000000000" pitchFamily="2" charset="2"/>
              </a:rPr>
              <a:t>toteutusvuosina 2018-2019, mutta lykkääntyy vuodella</a:t>
            </a:r>
            <a:endParaRPr lang="fi-FI" sz="1600" dirty="0">
              <a:sym typeface="Wingdings" panose="05000000000000000000" pitchFamily="2" charset="2"/>
            </a:endParaRPr>
          </a:p>
          <a:p>
            <a:endParaRPr lang="fi-FI" sz="1600" dirty="0" smtClean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4911" y="184152"/>
            <a:ext cx="7412952" cy="549944"/>
          </a:xfrm>
        </p:spPr>
        <p:txBody>
          <a:bodyPr/>
          <a:lstStyle/>
          <a:p>
            <a:r>
              <a:rPr lang="fi-FI" sz="2000" dirty="0" err="1" smtClean="0"/>
              <a:t>Niitunniskantien</a:t>
            </a:r>
            <a:r>
              <a:rPr lang="fi-FI" sz="2000" dirty="0" smtClean="0"/>
              <a:t> päiväkoti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5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593</TotalTime>
  <Words>249</Words>
  <Application>Microsoft Office PowerPoint</Application>
  <PresentationFormat>Näytössä katseltava diaesitys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</vt:i4>
      </vt:variant>
    </vt:vector>
  </HeadingPairs>
  <TitlesOfParts>
    <vt:vector size="11" baseType="lpstr">
      <vt:lpstr>Arial</vt:lpstr>
      <vt:lpstr>Calibri</vt:lpstr>
      <vt:lpstr>Courier New</vt:lpstr>
      <vt:lpstr>Lucida Grande</vt:lpstr>
      <vt:lpstr>Wingdings</vt:lpstr>
      <vt:lpstr>ヒラギノ角ゴ Pro W3</vt:lpstr>
      <vt:lpstr>Valkoinen</vt:lpstr>
      <vt:lpstr>Kuvalliset</vt:lpstr>
      <vt:lpstr>Värilliset</vt:lpstr>
      <vt:lpstr>Viinamäenkadun päiväkoti</vt:lpstr>
      <vt:lpstr>Niitunniskantien päiväkoti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Sepänkatu 1 jatkokäytön selvitys</dc:title>
  <dc:creator>Juselius Minna</dc:creator>
  <cp:lastModifiedBy>Skyttä Pirjo</cp:lastModifiedBy>
  <cp:revision>46</cp:revision>
  <dcterms:created xsi:type="dcterms:W3CDTF">2017-01-24T09:41:16Z</dcterms:created>
  <dcterms:modified xsi:type="dcterms:W3CDTF">2017-02-08T12:23:57Z</dcterms:modified>
</cp:coreProperties>
</file>