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653" r:id="rId2"/>
    <p:sldMasterId id="2147483676" r:id="rId3"/>
  </p:sldMasterIdLst>
  <p:handoutMasterIdLst>
    <p:handoutMasterId r:id="rId6"/>
  </p:handoutMasterIdLst>
  <p:sldIdLst>
    <p:sldId id="312" r:id="rId4"/>
    <p:sldId id="313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CDC8"/>
    <a:srgbClr val="F26522"/>
    <a:srgbClr val="F26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1171" y="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5A9E9-501E-1841-BA50-6502BBECA7D9}" type="datetimeFigureOut">
              <a:rPr lang="en-US" smtClean="0"/>
              <a:t>2/3/2017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E90A4-D7CA-284A-9756-5E9158D8BD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86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4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3" y="0"/>
            <a:ext cx="4573587" cy="6858000"/>
          </a:xfrm>
          <a:blipFill rotWithShape="1">
            <a:blip r:embed="rId2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9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kaksi_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2" y="417285"/>
            <a:ext cx="4140000" cy="2880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70412" y="3531248"/>
            <a:ext cx="4140000" cy="2880000"/>
          </a:xfrm>
          <a:blipFill rotWithShape="1">
            <a:blip r:embed="rId4"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</p:spTree>
    <p:extLst>
      <p:ext uri="{BB962C8B-B14F-4D97-AF65-F5344CB8AC3E}">
        <p14:creationId xmlns:p14="http://schemas.microsoft.com/office/powerpoint/2010/main" val="1049587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+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5688000"/>
          </a:xfrm>
          <a:blipFill rotWithShape="1">
            <a:blip r:embed="rId3"/>
            <a:srcRect/>
            <a:stretch>
              <a:fillRect b="-420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105662" y="5958174"/>
            <a:ext cx="6626252" cy="899825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spcAft>
                <a:spcPts val="0"/>
              </a:spcAft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smtClean="0"/>
              <a:t>Tähän lyhyt kuvateksti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8968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6858000"/>
          </a:xfrm>
          <a:blipFill rotWithShape="1">
            <a:blip r:embed="rId2"/>
            <a:srcRect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pic>
        <p:nvPicPr>
          <p:cNvPr id="4" name="Picture 3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311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0" y="5190776"/>
            <a:ext cx="5902175" cy="92989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0" y="2402542"/>
            <a:ext cx="7733725" cy="184718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1166438"/>
            <a:ext cx="1370090" cy="7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05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</a:t>
            </a:r>
            <a:br>
              <a:rPr lang="fi-FI" dirty="0" smtClean="0"/>
            </a:br>
            <a:r>
              <a:rPr lang="fi-FI" dirty="0" smtClean="0"/>
              <a:t>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65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3306721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835150"/>
            <a:ext cx="3187392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783553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828016"/>
            <a:ext cx="6031310" cy="220670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09" y="2828016"/>
            <a:ext cx="1773017" cy="144955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32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7104061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0" y="506413"/>
            <a:ext cx="7782839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34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2" y="2402542"/>
            <a:ext cx="8091213" cy="3211546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39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0413" y="506414"/>
            <a:ext cx="3829050" cy="1567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/>
            </a:lvl1pPr>
            <a:lvl2pPr marL="360000" indent="-180000">
              <a:buFont typeface="Arial"/>
              <a:buChar char="•"/>
              <a:defRPr/>
            </a:lvl2pPr>
            <a:lvl3pPr marL="576000" indent="-180000">
              <a:buSzPct val="100000"/>
              <a:buFont typeface="Lucida Grande"/>
              <a:buChar char="-"/>
              <a:defRPr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3463327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48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2" y="3008304"/>
            <a:ext cx="8091213" cy="1847183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Kiitos!</a:t>
            </a:r>
            <a:endParaRPr lang="en-US" dirty="0"/>
          </a:p>
        </p:txBody>
      </p:sp>
      <p:pic>
        <p:nvPicPr>
          <p:cNvPr id="4" name="Picture 3" descr="LILJA_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19" y="1721664"/>
            <a:ext cx="720679" cy="100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6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n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1781175"/>
            <a:ext cx="12001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8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s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1030" r="833" b="7034"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4017963"/>
            <a:ext cx="264636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4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rajok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1" b="6973"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1565275"/>
            <a:ext cx="1919287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5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_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20000"/>
          </a:xfrm>
          <a:blipFill rotWithShape="1">
            <a:blip r:embed="rId3"/>
            <a:srcRect/>
            <a:stretch>
              <a:fillRect t="-48344" b="-30062"/>
            </a:stretch>
          </a:blipFill>
        </p:spPr>
        <p:txBody>
          <a:bodyPr tIns="360000" bIns="0" rtlCol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463403" y="4332005"/>
            <a:ext cx="6031310" cy="1225758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19909" y="4332003"/>
            <a:ext cx="1773017" cy="12257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09875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4408597"/>
            <a:ext cx="7632950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7" name="Title Placeholder 1"/>
          <p:cNvSpPr>
            <a:spLocks noGrp="1"/>
          </p:cNvSpPr>
          <p:nvPr>
            <p:ph type="title"/>
          </p:nvPr>
        </p:nvSpPr>
        <p:spPr>
          <a:xfrm>
            <a:off x="884911" y="3760614"/>
            <a:ext cx="7632950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20000"/>
          </a:xfrm>
          <a:blipFill rotWithShape="1">
            <a:blip r:embed="rId3"/>
            <a:srcRect/>
            <a:stretch>
              <a:fillRect t="-72205" b="-4091"/>
            </a:stretch>
          </a:blipFill>
        </p:spPr>
        <p:txBody>
          <a:bodyPr tIns="360000" bIns="0" rtlCol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515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420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4408597"/>
            <a:ext cx="7632950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84911" y="3760614"/>
            <a:ext cx="7632950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9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orans_pystykuv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3" y="0"/>
            <a:ext cx="4573587" cy="6858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</p:spTree>
    <p:extLst>
      <p:ext uri="{BB962C8B-B14F-4D97-AF65-F5344CB8AC3E}">
        <p14:creationId xmlns:p14="http://schemas.microsoft.com/office/powerpoint/2010/main" val="251572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VAAKA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9412"/>
            <a:ext cx="1241463" cy="6491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9184"/>
            <a:ext cx="6733382" cy="4055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515211"/>
            <a:ext cx="7412159" cy="98875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9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57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93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9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65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-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3688" y="1839913"/>
            <a:ext cx="67341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84238" y="515938"/>
            <a:ext cx="7413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3" r:id="rId6"/>
    <p:sldLayoutId id="2147483671" r:id="rId7"/>
    <p:sldLayoutId id="2147483672" r:id="rId8"/>
    <p:sldLayoutId id="2147483674" r:id="rId9"/>
    <p:sldLayoutId id="2147483665" r:id="rId10"/>
    <p:sldLayoutId id="2147483675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7938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574675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3503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295400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655763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3688" y="1839913"/>
            <a:ext cx="67341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84238" y="515938"/>
            <a:ext cx="7413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8174"/>
            <a:ext cx="1241463" cy="6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7938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574675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3503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295400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655763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63688" y="1309058"/>
            <a:ext cx="7086826" cy="4057915"/>
          </a:xfrm>
        </p:spPr>
        <p:txBody>
          <a:bodyPr/>
          <a:lstStyle/>
          <a:p>
            <a:r>
              <a:rPr lang="fi-FI" sz="1600" dirty="0" smtClean="0">
                <a:sym typeface="Wingdings" panose="05000000000000000000" pitchFamily="2" charset="2"/>
              </a:rPr>
              <a:t>Koulu toimii nykyisin </a:t>
            </a:r>
            <a:r>
              <a:rPr lang="fi-FI" sz="1600" dirty="0" err="1" smtClean="0">
                <a:sym typeface="Wingdings" panose="05000000000000000000" pitchFamily="2" charset="2"/>
              </a:rPr>
              <a:t>Triviumissa</a:t>
            </a:r>
            <a:r>
              <a:rPr lang="fi-FI" sz="1600" dirty="0" smtClean="0">
                <a:sym typeface="Wingdings" panose="05000000000000000000" pitchFamily="2" charset="2"/>
              </a:rPr>
              <a:t>, mutta tiloissa on useita vuosi sisäilmaongelmia. Kaikki mahdolliset tutkimukset ja korjaustoimenpiteet on tehty, mutta henkilöstö oireilee. </a:t>
            </a:r>
            <a:r>
              <a:rPr lang="fi-FI" sz="1600" dirty="0" err="1" smtClean="0">
                <a:sym typeface="Wingdings" panose="05000000000000000000" pitchFamily="2" charset="2"/>
              </a:rPr>
              <a:t>Avi</a:t>
            </a:r>
            <a:r>
              <a:rPr lang="fi-FI" sz="1600" dirty="0" smtClean="0">
                <a:sym typeface="Wingdings" panose="05000000000000000000" pitchFamily="2" charset="2"/>
              </a:rPr>
              <a:t> on tehnyt useamman tarkastuksen ja vaatinut toimenpiteitä tilanteen korjaamiseksi. </a:t>
            </a:r>
            <a:r>
              <a:rPr lang="fi-FI" sz="1600" dirty="0" err="1" smtClean="0">
                <a:sym typeface="Wingdings" panose="05000000000000000000" pitchFamily="2" charset="2"/>
              </a:rPr>
              <a:t>Aville</a:t>
            </a:r>
            <a:r>
              <a:rPr lang="fi-FI" sz="1600" dirty="0" smtClean="0">
                <a:sym typeface="Wingdings" panose="05000000000000000000" pitchFamily="2" charset="2"/>
              </a:rPr>
              <a:t> on luvattu, että toiminta siirretään pois.</a:t>
            </a:r>
            <a:endParaRPr lang="fi-FI" sz="1600" dirty="0">
              <a:sym typeface="Wingdings" panose="05000000000000000000" pitchFamily="2" charset="2"/>
            </a:endParaRPr>
          </a:p>
          <a:p>
            <a:r>
              <a:rPr lang="fi-FI" sz="1600" dirty="0" smtClean="0">
                <a:sym typeface="Wingdings" panose="05000000000000000000" pitchFamily="2" charset="2"/>
              </a:rPr>
              <a:t>Kaksi ryhmää on jo siirretty Datacityyn (aikuiskoulutuksen tiloihin) ja loput ryhmät on suunniteltu siirrettäväksi myös Datacityyn elokuusta 2017 alkaen. </a:t>
            </a:r>
          </a:p>
          <a:p>
            <a:r>
              <a:rPr lang="fi-FI" sz="1600" dirty="0" smtClean="0">
                <a:sym typeface="Wingdings" panose="05000000000000000000" pitchFamily="2" charset="2"/>
              </a:rPr>
              <a:t> </a:t>
            </a:r>
            <a:r>
              <a:rPr lang="fi-FI" sz="1600" b="1" dirty="0" err="1">
                <a:sym typeface="Wingdings" panose="05000000000000000000" pitchFamily="2" charset="2"/>
              </a:rPr>
              <a:t>T</a:t>
            </a:r>
            <a:r>
              <a:rPr lang="fi-FI" sz="1600" b="1" dirty="0" err="1" smtClean="0">
                <a:sym typeface="Wingdings" panose="05000000000000000000" pitchFamily="2" charset="2"/>
              </a:rPr>
              <a:t>riviumin</a:t>
            </a:r>
            <a:r>
              <a:rPr lang="fi-FI" sz="1600" b="1" dirty="0" smtClean="0">
                <a:sym typeface="Wingdings" panose="05000000000000000000" pitchFamily="2" charset="2"/>
              </a:rPr>
              <a:t> tila irtisanotaan kesäkuusta 2017 alkaen ja koko koulu muuttaa Datacityyn Aikuiskoulutukselta vapautuviin tiloihin </a:t>
            </a:r>
            <a:r>
              <a:rPr lang="fi-FI" sz="1600" dirty="0" smtClean="0">
                <a:sym typeface="Wingdings" panose="05000000000000000000" pitchFamily="2" charset="2"/>
              </a:rPr>
              <a:t>(</a:t>
            </a:r>
            <a:r>
              <a:rPr lang="fi-FI" sz="1600" dirty="0" err="1" smtClean="0">
                <a:sym typeface="Wingdings" panose="05000000000000000000" pitchFamily="2" charset="2"/>
              </a:rPr>
              <a:t>aiku</a:t>
            </a:r>
            <a:r>
              <a:rPr lang="fi-FI" sz="1600" dirty="0" smtClean="0">
                <a:sym typeface="Wingdings" panose="05000000000000000000" pitchFamily="2" charset="2"/>
              </a:rPr>
              <a:t> tiivistää omaa toimintaa eri toimipisteisiin)</a:t>
            </a:r>
          </a:p>
          <a:p>
            <a:r>
              <a:rPr lang="fi-FI" sz="1600" b="1" dirty="0" smtClean="0">
                <a:sym typeface="Wingdings" panose="05000000000000000000" pitchFamily="2" charset="2"/>
              </a:rPr>
              <a:t>Kaupungin ulos maksama vuokra </a:t>
            </a:r>
            <a:r>
              <a:rPr lang="fi-FI" sz="1600" b="1" dirty="0" err="1" smtClean="0">
                <a:sym typeface="Wingdings" panose="05000000000000000000" pitchFamily="2" charset="2"/>
              </a:rPr>
              <a:t>Triviumista</a:t>
            </a:r>
            <a:r>
              <a:rPr lang="fi-FI" sz="1600" b="1" dirty="0" smtClean="0">
                <a:sym typeface="Wingdings" panose="05000000000000000000" pitchFamily="2" charset="2"/>
              </a:rPr>
              <a:t> on noin 120.000 €/vuosi ja tämä summa säästetään, kun tiloista luovutaan.</a:t>
            </a:r>
          </a:p>
          <a:p>
            <a:r>
              <a:rPr lang="fi-FI" sz="1600" dirty="0" smtClean="0">
                <a:sym typeface="Wingdings" panose="05000000000000000000" pitchFamily="2" charset="2"/>
              </a:rPr>
              <a:t>Datacityyn tarvitaan pieniä muutoksia Kiinamyllyyn käyttöön tuleviin tiloihin. Muutostöiden kustannusta ei vielä ole tiedossa, mutta taso on maltillinen.</a:t>
            </a:r>
            <a:endParaRPr lang="fi-FI" sz="1600" dirty="0">
              <a:sym typeface="Wingdings" panose="05000000000000000000" pitchFamily="2" charset="2"/>
            </a:endParaRPr>
          </a:p>
          <a:p>
            <a:endParaRPr lang="fi-FI" sz="1600" dirty="0" smtClean="0">
              <a:sym typeface="Wingdings" panose="05000000000000000000" pitchFamily="2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4911" y="459124"/>
            <a:ext cx="7412952" cy="549944"/>
          </a:xfrm>
        </p:spPr>
        <p:txBody>
          <a:bodyPr/>
          <a:lstStyle/>
          <a:p>
            <a:r>
              <a:rPr lang="fi-FI" sz="2000" dirty="0" smtClean="0"/>
              <a:t>Kiinamyllyn koulun (sairaalakoulu) siirto Datacityyn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86202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63687" y="1476483"/>
            <a:ext cx="7086826" cy="4460678"/>
          </a:xfrm>
        </p:spPr>
        <p:txBody>
          <a:bodyPr/>
          <a:lstStyle/>
          <a:p>
            <a:r>
              <a:rPr lang="fi-FI" sz="1600" dirty="0" smtClean="0">
                <a:sym typeface="Wingdings" panose="05000000000000000000" pitchFamily="2" charset="2"/>
              </a:rPr>
              <a:t>Esitetty Datacityyn sijoittuminen on vain väliaikainen ratkaisu. </a:t>
            </a:r>
          </a:p>
          <a:p>
            <a:r>
              <a:rPr lang="fi-FI" sz="1600" dirty="0" smtClean="0">
                <a:sym typeface="Wingdings" panose="05000000000000000000" pitchFamily="2" charset="2"/>
              </a:rPr>
              <a:t>Tavoitteena on, että </a:t>
            </a:r>
            <a:r>
              <a:rPr lang="fi-FI" sz="1600" b="1" dirty="0" smtClean="0">
                <a:sym typeface="Wingdings" panose="05000000000000000000" pitchFamily="2" charset="2"/>
              </a:rPr>
              <a:t>koulun lopulliseksi sijoituspaikaksi tulee Kupittaalle rakennettava (VSSHP) psykiatria talo</a:t>
            </a:r>
            <a:r>
              <a:rPr lang="fi-FI" sz="1600" dirty="0" smtClean="0">
                <a:sym typeface="Wingdings" panose="05000000000000000000" pitchFamily="2" charset="2"/>
              </a:rPr>
              <a:t>. Koulun toiminnan kannalta tämä sijainti on tärkeä.</a:t>
            </a:r>
          </a:p>
          <a:p>
            <a:r>
              <a:rPr lang="fi-FI" sz="1600" dirty="0" smtClean="0">
                <a:sym typeface="Wingdings" panose="05000000000000000000" pitchFamily="2" charset="2"/>
              </a:rPr>
              <a:t>Koulun tilatarve on noin 1.200 m2 ja suunnittelussa tulee huomioida erityisen hyvin turvallisuusnäkökulmat. </a:t>
            </a:r>
          </a:p>
          <a:p>
            <a:r>
              <a:rPr lang="fi-FI" sz="1600" dirty="0" smtClean="0">
                <a:sym typeface="Wingdings" panose="05000000000000000000" pitchFamily="2" charset="2"/>
              </a:rPr>
              <a:t>Kasvatus- ja opetuslautakunnalta haetaan sitoutuminen suunnitteluun osallistumiseen ja tilaohjelmaan.</a:t>
            </a:r>
          </a:p>
          <a:p>
            <a:r>
              <a:rPr lang="fi-FI" sz="1600" dirty="0" smtClean="0">
                <a:sym typeface="Wingdings" panose="05000000000000000000" pitchFamily="2" charset="2"/>
              </a:rPr>
              <a:t>Psykiatrian tilahankkeen tarveselvitys- ja hankesuunnittelu tapahtuu Sairaanhoitopiirin hankkiman konsultin toimesta. Koulun edustus tässä prosessissa on varmistettava.</a:t>
            </a:r>
          </a:p>
          <a:p>
            <a:pPr marL="0" indent="0">
              <a:buNone/>
            </a:pPr>
            <a:endParaRPr lang="fi-FI" sz="1600" dirty="0" smtClean="0">
              <a:sym typeface="Wingdings" panose="05000000000000000000" pitchFamily="2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4910" y="570518"/>
            <a:ext cx="7765603" cy="549944"/>
          </a:xfrm>
        </p:spPr>
        <p:txBody>
          <a:bodyPr/>
          <a:lstStyle/>
          <a:p>
            <a:r>
              <a:rPr lang="fi-FI" sz="2000" dirty="0" smtClean="0"/>
              <a:t>Kiinamyllyn koulun (sairaalakoulu) pitkän aikavälin tilaratkaisu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21440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lkoinen">
  <a:themeElements>
    <a:clrScheme name="Custom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uva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Väri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TURKU_PPT_4-3</Template>
  <TotalTime>593</TotalTime>
  <Words>219</Words>
  <Application>Microsoft Office PowerPoint</Application>
  <PresentationFormat>Näytössä katseltava diaesitys (4:3)</PresentationFormat>
  <Paragraphs>12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2</vt:i4>
      </vt:variant>
    </vt:vector>
  </HeadingPairs>
  <TitlesOfParts>
    <vt:vector size="11" baseType="lpstr">
      <vt:lpstr>Arial</vt:lpstr>
      <vt:lpstr>Calibri</vt:lpstr>
      <vt:lpstr>Courier New</vt:lpstr>
      <vt:lpstr>Lucida Grande</vt:lpstr>
      <vt:lpstr>Wingdings</vt:lpstr>
      <vt:lpstr>ヒラギノ角ゴ Pro W3</vt:lpstr>
      <vt:lpstr>Valkoinen</vt:lpstr>
      <vt:lpstr>Kuvalliset</vt:lpstr>
      <vt:lpstr>Värilliset</vt:lpstr>
      <vt:lpstr>Kiinamyllyn koulun (sairaalakoulu) siirto Datacityyn</vt:lpstr>
      <vt:lpstr>Kiinamyllyn koulun (sairaalakoulu) pitkän aikavälin tilaratkaisu</vt:lpstr>
    </vt:vector>
  </TitlesOfParts>
  <Company>Turun kaupunki (hallinto x64)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Sepänkatu 1 jatkokäytön selvitys</dc:title>
  <dc:creator>Juselius Minna</dc:creator>
  <cp:lastModifiedBy>Skyttä Pirjo</cp:lastModifiedBy>
  <cp:revision>46</cp:revision>
  <dcterms:created xsi:type="dcterms:W3CDTF">2017-01-24T09:41:16Z</dcterms:created>
  <dcterms:modified xsi:type="dcterms:W3CDTF">2017-02-03T12:12:06Z</dcterms:modified>
</cp:coreProperties>
</file>