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60" r:id="rId8"/>
  </p:sldMasterIdLst>
  <p:sldIdLst>
    <p:sldId id="256" r:id="rId9"/>
    <p:sldId id="258" r:id="rId10"/>
    <p:sldId id="274" r:id="rId11"/>
    <p:sldId id="266" r:id="rId12"/>
    <p:sldId id="269" r:id="rId13"/>
    <p:sldId id="270" r:id="rId14"/>
    <p:sldId id="271" r:id="rId15"/>
    <p:sldId id="275" r:id="rId16"/>
    <p:sldId id="273" r:id="rId17"/>
    <p:sldId id="267" r:id="rId18"/>
    <p:sldId id="268" r:id="rId19"/>
    <p:sldId id="263" r:id="rId20"/>
    <p:sldId id="259" r:id="rId21"/>
    <p:sldId id="264" r:id="rId22"/>
    <p:sldId id="265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Toimialavertailu</a:t>
            </a:r>
            <a:r>
              <a:rPr lang="fi-FI" baseline="0"/>
              <a:t> päämittareilla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Taul1!$B$8</c:f>
              <c:strCache>
                <c:ptCount val="1"/>
                <c:pt idx="0">
                  <c:v>Kons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Taul1!$B$74:$B$78</c:f>
              <c:numCache>
                <c:formatCode>General</c:formatCode>
                <c:ptCount val="5"/>
                <c:pt idx="0">
                  <c:v>55</c:v>
                </c:pt>
                <c:pt idx="1">
                  <c:v>35</c:v>
                </c:pt>
                <c:pt idx="2">
                  <c:v>35</c:v>
                </c:pt>
                <c:pt idx="3">
                  <c:v>38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Taul1!$C$8</c:f>
              <c:strCache>
                <c:ptCount val="1"/>
                <c:pt idx="0">
                  <c:v>Alpe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Taul1!$C$74:$C$78</c:f>
              <c:numCache>
                <c:formatCode>General</c:formatCode>
                <c:ptCount val="5"/>
                <c:pt idx="0">
                  <c:v>47</c:v>
                </c:pt>
                <c:pt idx="1">
                  <c:v>36</c:v>
                </c:pt>
                <c:pt idx="2">
                  <c:v>33</c:v>
                </c:pt>
                <c:pt idx="3">
                  <c:v>53</c:v>
                </c:pt>
                <c:pt idx="4">
                  <c:v>39</c:v>
                </c:pt>
              </c:numCache>
            </c:numRef>
          </c:val>
        </c:ser>
        <c:ser>
          <c:idx val="2"/>
          <c:order val="2"/>
          <c:tx>
            <c:strRef>
              <c:f>Taul1!$D$8</c:f>
              <c:strCache>
                <c:ptCount val="1"/>
                <c:pt idx="0">
                  <c:v>HYTO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Taul1!$D$74:$D$78</c:f>
              <c:numCache>
                <c:formatCode>General</c:formatCode>
                <c:ptCount val="5"/>
                <c:pt idx="0">
                  <c:v>35</c:v>
                </c:pt>
                <c:pt idx="1">
                  <c:v>43</c:v>
                </c:pt>
                <c:pt idx="2">
                  <c:v>39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</c:ser>
        <c:ser>
          <c:idx val="3"/>
          <c:order val="3"/>
          <c:tx>
            <c:strRef>
              <c:f>Taul1!$E$8</c:f>
              <c:strCache>
                <c:ptCount val="1"/>
                <c:pt idx="0">
                  <c:v>SITO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Taul1!$E$74:$E$78</c:f>
              <c:numCache>
                <c:formatCode>General</c:formatCode>
                <c:ptCount val="5"/>
                <c:pt idx="0">
                  <c:v>48</c:v>
                </c:pt>
                <c:pt idx="1">
                  <c:v>67</c:v>
                </c:pt>
                <c:pt idx="2">
                  <c:v>60</c:v>
                </c:pt>
                <c:pt idx="3">
                  <c:v>66</c:v>
                </c:pt>
                <c:pt idx="4">
                  <c:v>58</c:v>
                </c:pt>
              </c:numCache>
            </c:numRef>
          </c:val>
        </c:ser>
        <c:ser>
          <c:idx val="4"/>
          <c:order val="4"/>
          <c:tx>
            <c:strRef>
              <c:f>Taul1!$F$8</c:f>
              <c:strCache>
                <c:ptCount val="1"/>
                <c:pt idx="0">
                  <c:v>Vapaa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Taul1!$F$74:$F$78</c:f>
              <c:numCache>
                <c:formatCode>General</c:formatCode>
                <c:ptCount val="5"/>
                <c:pt idx="0">
                  <c:v>51</c:v>
                </c:pt>
                <c:pt idx="1">
                  <c:v>36</c:v>
                </c:pt>
                <c:pt idx="2">
                  <c:v>40</c:v>
                </c:pt>
                <c:pt idx="3">
                  <c:v>49</c:v>
                </c:pt>
                <c:pt idx="4">
                  <c:v>42</c:v>
                </c:pt>
              </c:numCache>
            </c:numRef>
          </c:val>
        </c:ser>
        <c:ser>
          <c:idx val="5"/>
          <c:order val="5"/>
          <c:tx>
            <c:strRef>
              <c:f>Taul1!$G$8</c:f>
              <c:strCache>
                <c:ptCount val="1"/>
                <c:pt idx="0">
                  <c:v>YTO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Taul1!$G$74:$G$78</c:f>
              <c:numCache>
                <c:formatCode>General</c:formatCode>
                <c:ptCount val="5"/>
                <c:pt idx="0">
                  <c:v>53</c:v>
                </c:pt>
                <c:pt idx="1">
                  <c:v>38</c:v>
                </c:pt>
                <c:pt idx="2">
                  <c:v>54</c:v>
                </c:pt>
                <c:pt idx="3">
                  <c:v>48</c:v>
                </c:pt>
                <c:pt idx="4">
                  <c:v>48</c:v>
                </c:pt>
              </c:numCache>
            </c:numRef>
          </c:val>
        </c:ser>
        <c:ser>
          <c:idx val="6"/>
          <c:order val="6"/>
          <c:tx>
            <c:strRef>
              <c:f>Taul1!$H$8</c:f>
              <c:strCache>
                <c:ptCount val="1"/>
                <c:pt idx="0">
                  <c:v>KITO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Taul1!$A$74:$A$78</c:f>
              <c:strCache>
                <c:ptCount val="5"/>
                <c:pt idx="0">
                  <c:v>TYÖ-mittarit</c:v>
                </c:pt>
                <c:pt idx="1">
                  <c:v>TYÖYHTEISÖ-mittarit</c:v>
                </c:pt>
                <c:pt idx="2">
                  <c:v>JOHTAMISEN mittarit</c:v>
                </c:pt>
                <c:pt idx="3">
                  <c:v>TYÖSSÄ JATKAMISEN mittarit</c:v>
                </c:pt>
                <c:pt idx="4">
                  <c:v>KUNTA10-kokonaissijoitus</c:v>
                </c:pt>
              </c:strCache>
            </c:strRef>
          </c:cat>
          <c:val>
            <c:numRef>
              <c:f>Taul1!$H$74:$H$78</c:f>
              <c:numCache>
                <c:formatCode>General</c:formatCode>
                <c:ptCount val="5"/>
                <c:pt idx="0">
                  <c:v>45</c:v>
                </c:pt>
                <c:pt idx="1">
                  <c:v>26</c:v>
                </c:pt>
                <c:pt idx="2">
                  <c:v>29</c:v>
                </c:pt>
                <c:pt idx="3">
                  <c:v>40</c:v>
                </c:pt>
                <c:pt idx="4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72176"/>
        <c:axId val="252772736"/>
      </c:barChart>
      <c:catAx>
        <c:axId val="25277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2772736"/>
        <c:crosses val="autoZero"/>
        <c:auto val="1"/>
        <c:lblAlgn val="ctr"/>
        <c:lblOffset val="100"/>
        <c:noMultiLvlLbl val="0"/>
      </c:catAx>
      <c:valAx>
        <c:axId val="25277273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2772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48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31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5205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62" y="1061075"/>
            <a:ext cx="1370090" cy="95707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4911" y="5190776"/>
            <a:ext cx="5902175" cy="929899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4911" y="2402543"/>
            <a:ext cx="7733725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0" y="1835151"/>
            <a:ext cx="6734175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</a:t>
            </a:r>
            <a:br>
              <a:rPr lang="fi-FI" dirty="0" smtClean="0"/>
            </a:br>
            <a:r>
              <a:rPr lang="fi-FI" dirty="0" smtClean="0"/>
              <a:t>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4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0" y="1835151"/>
            <a:ext cx="330672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110472" y="1835151"/>
            <a:ext cx="3187392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71319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463403" y="2828017"/>
            <a:ext cx="6031310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19910" y="2828017"/>
            <a:ext cx="1773017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lnSpc>
                <a:spcPts val="8500"/>
              </a:lnSpc>
              <a:spcAft>
                <a:spcPts val="0"/>
              </a:spcAft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73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9" y="1835151"/>
            <a:ext cx="7104061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782839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22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7424" y="2402541"/>
            <a:ext cx="8091213" cy="3211547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90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27424" y="3008306"/>
            <a:ext cx="8091213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Kiitos!</a:t>
            </a:r>
            <a:endParaRPr lang="en-US" dirty="0"/>
          </a:p>
        </p:txBody>
      </p:sp>
      <p:pic>
        <p:nvPicPr>
          <p:cNvPr id="2" name="Picture 1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07" y="1471828"/>
            <a:ext cx="676860" cy="12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3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Yksi tekstilaatikko_liikemer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8062" y="373592"/>
            <a:ext cx="4309082" cy="6501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70651"/>
            <a:ext cx="1244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727AA155-9ECE-4017-8D0C-C03271C30707}" type="datetime1">
              <a:rPr lang="fi-FI" smtClean="0">
                <a:solidFill>
                  <a:prstClr val="black"/>
                </a:solidFill>
              </a:rPr>
              <a:pPr defTabSz="457200"/>
              <a:t>19.1.2017</a:t>
            </a:fld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9450" y="6470651"/>
            <a:ext cx="659765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fi-FI" smtClean="0">
                <a:solidFill>
                  <a:prstClr val="black"/>
                </a:solidFill>
              </a:rPr>
              <a:t>© Työterveyslaitos     |     Esittäjän Nimi     |     www.ttl.fi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3300" y="6470651"/>
            <a:ext cx="277813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2B26B3D-B871-4165-8A92-6E025442FD4D}" type="slidenum">
              <a:rPr lang="fi-FI" smtClean="0">
                <a:solidFill>
                  <a:prstClr val="black"/>
                </a:solidFill>
              </a:rPr>
              <a:pPr defTabSz="457200"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2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58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91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28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52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841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23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13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52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30D9-1349-4FE4-8FE3-E6904C6200E8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A0CD-DF82-4AC4-A876-0E138EAF7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7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1" y="506415"/>
            <a:ext cx="7412952" cy="99853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5"/>
            <a:ext cx="6733382" cy="405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pic>
        <p:nvPicPr>
          <p:cNvPr id="6" name="Picture 5" descr="TURKUABO_WHITE-01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7" y="5894974"/>
            <a:ext cx="1021572" cy="7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None/>
        <a:defRPr sz="1700" kern="1200">
          <a:solidFill>
            <a:schemeClr val="tx1"/>
          </a:solidFill>
          <a:latin typeface="Arial"/>
          <a:ea typeface="+mn-ea"/>
          <a:cs typeface="Arial"/>
        </a:defRPr>
      </a:lvl1pPr>
      <a:lvl2pPr marL="144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54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90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126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Sivistystoimialan ajankohtaiset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Tammikuu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024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56" y="1340768"/>
            <a:ext cx="866853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38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83" y="1308726"/>
            <a:ext cx="8602789" cy="428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4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Talousarviohaasteita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Varhaiskasvatuksen asiakasmaksulain uudistuksen seurauksena tulot vähenevät noin 250.000 euroa, joten talousarvioon tulee </a:t>
            </a:r>
            <a:r>
              <a:rPr lang="fi-FI" dirty="0"/>
              <a:t>vaje. </a:t>
            </a:r>
            <a:r>
              <a:rPr lang="fi-FI" dirty="0" smtClean="0"/>
              <a:t>Asiakokonaisuuteen palataan helmikuun kokouksessa, jolloin vuoden 2017 pohja eli vuoden 2016 tilinpäätös on kokonaisuudessaan valmistunut.</a:t>
            </a:r>
          </a:p>
          <a:p>
            <a:r>
              <a:rPr lang="fi-FI" dirty="0" smtClean="0"/>
              <a:t>Vuoden 2016 ylitykset vaikuttavat kielteisesti vuoden 2017 tilanteeseen.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085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Mylly-Antin</a:t>
            </a:r>
            <a:r>
              <a:rPr lang="fi-FI" dirty="0" smtClean="0"/>
              <a:t> koulu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Varsinais-Suomen erityishuoltopiirin </a:t>
            </a:r>
            <a:r>
              <a:rPr lang="fi-FI" dirty="0" err="1" smtClean="0"/>
              <a:t>ky</a:t>
            </a:r>
            <a:r>
              <a:rPr lang="fi-FI" dirty="0" smtClean="0"/>
              <a:t> yllä pitää vaikeasti vammaisille omaa koulua Turussa. </a:t>
            </a:r>
          </a:p>
          <a:p>
            <a:r>
              <a:rPr lang="fi-FI" dirty="0" err="1" smtClean="0"/>
              <a:t>Sote-uudistuksen</a:t>
            </a:r>
            <a:r>
              <a:rPr lang="fi-FI" dirty="0" smtClean="0"/>
              <a:t> yhteydessä 2019 kyseinen kuntayhtymä lakkaa ja toiminnat siirtyvät maakuntahallintoon. Maakuntahallinnolla ei tule olemaan (?) perusopetuksen järjestämislupaa.</a:t>
            </a:r>
          </a:p>
          <a:p>
            <a:r>
              <a:rPr lang="fi-FI" dirty="0" smtClean="0"/>
              <a:t>Mainittu koulu ei oikein toteuta ajan henkeä, jossa vammaiset eristetään muusta yhteiskunnasta omaan oppilaitokseensa useiksi vuosiksi.</a:t>
            </a:r>
          </a:p>
          <a:p>
            <a:r>
              <a:rPr lang="fi-FI" dirty="0" smtClean="0"/>
              <a:t>Turkulaisia oppilaita on tällä hetkellä 2 ja syksyllä 2018 enää 1. </a:t>
            </a:r>
          </a:p>
          <a:p>
            <a:r>
              <a:rPr lang="fi-FI" dirty="0" smtClean="0"/>
              <a:t>Kaikki muut vaikeasti vammaiset ovat Luolavuoren koulun Inkilänkadun yksikössä, jossa yhden lapsen lisäys ei aiheuta mitään erityisempiä toimenpiteitä. Nyt oppilaita 33.</a:t>
            </a:r>
          </a:p>
          <a:p>
            <a:r>
              <a:rPr lang="fi-FI" dirty="0" err="1" smtClean="0"/>
              <a:t>Mylly-Antin</a:t>
            </a:r>
            <a:r>
              <a:rPr lang="fi-FI" dirty="0" smtClean="0"/>
              <a:t> osalta on kysymys lähinnä henkilöstön hyvin aiheellisesta huolesta liittyen omaan tulevaisuuteen. Turun kaupungin ei kannata ottaa vastuulleen toimintaa yhden oppilaan vuoksi.</a:t>
            </a:r>
          </a:p>
          <a:p>
            <a:r>
              <a:rPr lang="fi-FI" dirty="0"/>
              <a:t>Perusopetuslain mukaan (4§) oppilaan kotikunta järjestää opetuksen. Turun alueen sivistysjohtajat ovat useaan otteeseen ilmoittaneet ottavansa vastuulleen </a:t>
            </a:r>
            <a:r>
              <a:rPr lang="fi-FI" dirty="0" err="1"/>
              <a:t>Mylly-Antista</a:t>
            </a:r>
            <a:r>
              <a:rPr lang="fi-FI" dirty="0"/>
              <a:t> omat oppilaat kesällä 2018</a:t>
            </a:r>
            <a:r>
              <a:rPr lang="fi-FI" dirty="0" smtClean="0"/>
              <a:t>. Viimeksi linjaus tehtiin 9.12. 2016.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404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84911" y="506413"/>
            <a:ext cx="7782839" cy="799872"/>
          </a:xfrm>
        </p:spPr>
        <p:txBody>
          <a:bodyPr/>
          <a:lstStyle/>
          <a:p>
            <a:r>
              <a:rPr lang="fi-FI" dirty="0" smtClean="0"/>
              <a:t>Päämittarivertailu- toimialoittain</a:t>
            </a:r>
            <a:endParaRPr lang="fi-FI" dirty="0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43558"/>
              </p:ext>
            </p:extLst>
          </p:nvPr>
        </p:nvGraphicFramePr>
        <p:xfrm>
          <a:off x="808265" y="1426027"/>
          <a:ext cx="7168923" cy="520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4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Kunta 10 tulokset 2012-2016 ja palvelualueittain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019424"/>
            <a:ext cx="7724775" cy="105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4437112"/>
            <a:ext cx="7822827" cy="122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1772816"/>
            <a:ext cx="546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28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043608" y="305715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Tilinpäätösennuste</a:t>
            </a:r>
            <a:endParaRPr lang="fi-FI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1196753"/>
            <a:ext cx="8365979" cy="421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17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892635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93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" y="1340768"/>
            <a:ext cx="8817987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89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317478"/>
            <a:ext cx="8712969" cy="419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46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5" y="1340768"/>
            <a:ext cx="839367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15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08726"/>
            <a:ext cx="8496944" cy="422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74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56" y="1410446"/>
            <a:ext cx="8523908" cy="410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59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9" y="1306367"/>
            <a:ext cx="8889389" cy="428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4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ärilliset">
  <a:themeElements>
    <a:clrScheme name="Custom 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00ACEF"/>
      </a:hlink>
      <a:folHlink>
        <a:srgbClr val="05367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A5C324FBFB52744F9AD0108DAA250931" ma:contentTypeVersion="27" ma:contentTypeDescription="Luo uusi asiakirja." ma:contentTypeScope="" ma:versionID="a5f07710b905ed6f581e8385c2ceeedf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targetNamespace="http://schemas.microsoft.com/office/2006/metadata/properties" ma:root="true" ma:fieldsID="0e2f1a6555a10d924730d8628e6cf28f" ns1:_="" ns2:_="" ns3:_="">
    <xsd:import namespace="http://schemas.microsoft.com/sharepoint/v3"/>
    <xsd:import namespace="b7caa62b-7ad8-4ac0-91e3-d215c04b2f01"/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urkuDoTku_Publicity xmlns="http://schemas.microsoft.com/sharepoint/v3">Julkinen</TurkuDoTku_Publicity>
    <TurkuDoTku_Description xmlns="http://schemas.microsoft.com/sharepoint/v3">Ajankohtaiskatsaus 1/2017</TurkuDoTku_Description>
    <TurkuDoTku_DecisionOrMeetingDate xmlns="http://schemas.microsoft.com/sharepoint/v3">2017-01-17T22:00:00+00:00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  <TaxCatchAll xmlns="b03131df-fdca-4f96-b491-cb071e0af91d">
      <Value>11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65E45CA-39F7-4BD9-9F52-ED17B836E7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1E7462-2EBE-4E4C-8434-695ABCEF746C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03131df-fdca-4f96-b491-cb071e0af91d"/>
    <ds:schemaRef ds:uri="b7caa62b-7ad8-4ac0-91e3-d215c04b2f01"/>
  </ds:schemaRefs>
</ds:datastoreItem>
</file>

<file path=customXml/itemProps3.xml><?xml version="1.0" encoding="utf-8"?>
<ds:datastoreItem xmlns:ds="http://schemas.openxmlformats.org/officeDocument/2006/customXml" ds:itemID="{F91443D0-6FA5-4810-AF32-E5827B736C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7DAA970-F993-4216-8041-9508A2CD101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60E7C9C-45C5-45EE-9407-8BD5BB89271E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EC20EC07-5295-4E72-A8C6-3D9D8D8BBC1F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200</Words>
  <Application>Microsoft Office PowerPoint</Application>
  <PresentationFormat>Näytössä katseltava diaesitys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Lucida Grande</vt:lpstr>
      <vt:lpstr>Office-teema</vt:lpstr>
      <vt:lpstr>Värilliset</vt:lpstr>
      <vt:lpstr>Sivistystoimialan ajankohtaiset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Talousarviohaasteita 2017</vt:lpstr>
      <vt:lpstr>Mylly-Antin koulu</vt:lpstr>
      <vt:lpstr>Päämittarivertailu- toimialoittain</vt:lpstr>
      <vt:lpstr>Kunta 10 tulokset 2012-2016 ja palvelualueittain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Jalonen Timo</dc:creator>
  <cp:lastModifiedBy>Lehmusto Hanna</cp:lastModifiedBy>
  <cp:revision>16</cp:revision>
  <dcterms:created xsi:type="dcterms:W3CDTF">2016-12-07T08:31:27Z</dcterms:created>
  <dcterms:modified xsi:type="dcterms:W3CDTF">2017-01-19T11:29:26Z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0x010100B231D0CFD3F64B10A09B2DADA4F4A7A10018AEEFB4A6F64358AAD5C6B1A79A6CF300A5C324FBFB52744F9AD0108DAA250931</vt:lpwstr>
  </property>
  <property fmtid="{D5CDD505-2E9C-101B-9397-08002B2CF9AE}" pid="3" name="TurkuDoTku_MeetingDocumentType">
    <vt:lpwstr>11;#Liite|2bf75084-fc5f-437d-8688-7a1f79a9adba</vt:lpwstr>
  </property>
</Properties>
</file>