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6"/>
    <p:sldMasterId id="2147483653" r:id="rId7"/>
    <p:sldMasterId id="2147483676" r:id="rId8"/>
  </p:sldMasterIdLst>
  <p:notesMasterIdLst>
    <p:notesMasterId r:id="rId22"/>
  </p:notesMasterIdLst>
  <p:handoutMasterIdLst>
    <p:handoutMasterId r:id="rId23"/>
  </p:handoutMasterIdLst>
  <p:sldIdLst>
    <p:sldId id="257" r:id="rId9"/>
    <p:sldId id="297" r:id="rId10"/>
    <p:sldId id="298" r:id="rId11"/>
    <p:sldId id="299" r:id="rId12"/>
    <p:sldId id="296" r:id="rId13"/>
    <p:sldId id="289" r:id="rId14"/>
    <p:sldId id="293" r:id="rId15"/>
    <p:sldId id="294" r:id="rId16"/>
    <p:sldId id="288" r:id="rId17"/>
    <p:sldId id="290" r:id="rId18"/>
    <p:sldId id="292" r:id="rId19"/>
    <p:sldId id="300" r:id="rId20"/>
    <p:sldId id="287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Oletusosa" id="{30F56036-5374-5344-86CF-CD663995DF15}">
          <p14:sldIdLst>
            <p14:sldId id="257"/>
            <p14:sldId id="297"/>
            <p14:sldId id="298"/>
            <p14:sldId id="299"/>
            <p14:sldId id="296"/>
            <p14:sldId id="289"/>
            <p14:sldId id="293"/>
            <p14:sldId id="294"/>
            <p14:sldId id="288"/>
            <p14:sldId id="290"/>
            <p14:sldId id="292"/>
            <p14:sldId id="300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9/1/2016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4E673-EDD0-4945-87A7-FCC5297A40EB}" type="datetimeFigureOut">
              <a:rPr lang="fi-FI" smtClean="0"/>
              <a:t>1.9.2016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8C34B-A8F6-477C-9CF2-CFFE0638A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05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42AD32-AF81-4B15-AA98-EA1B9D78E9EA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84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Ei voi verrata keskenään. Jokaisella kunnalla oma tapansa määritellä kasvun ja oppimisen tukea tarvitsevat lapset.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DD323-05C6-45FF-B378-B06C8884FA09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31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DB5B3-6390-4F82-9AF6-8E966EE46A45}" type="datetime1">
              <a:rPr lang="fi-FI" smtClean="0"/>
              <a:t>1.9.2016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Päivähoidon Kuusikko-vertailu 2015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FD209-A76B-4EA8-BE98-C933FA49CE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2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9" r:id="rId8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Anne Luoma </a:t>
            </a:r>
            <a:r>
              <a:rPr lang="fi-FI" dirty="0"/>
              <a:t>/ </a:t>
            </a:r>
            <a:r>
              <a:rPr lang="fi-FI" dirty="0" smtClean="0"/>
              <a:t>31.8.2016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VARHAISERITYISKASVATUS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0660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884911" y="1665110"/>
            <a:ext cx="7514552" cy="4811889"/>
          </a:xfrm>
        </p:spPr>
        <p:txBody>
          <a:bodyPr/>
          <a:lstStyle/>
          <a:p>
            <a:r>
              <a:rPr lang="fi-FI" b="1" dirty="0" smtClean="0"/>
              <a:t>PIENENNETTY RYHMÄ </a:t>
            </a:r>
            <a:r>
              <a:rPr lang="fi-FI" dirty="0" smtClean="0"/>
              <a:t>(13 lasta)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1 lastentarhanopettaja, 1 lastenhoitaja,1 avustaja</a:t>
            </a:r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r>
              <a:rPr lang="fi-FI" b="1" dirty="0" smtClean="0"/>
              <a:t>INTEGROITU RYHMÄ </a:t>
            </a:r>
            <a:r>
              <a:rPr lang="fi-FI" dirty="0" smtClean="0"/>
              <a:t>(6 + 9 / 3 + 12)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1 varhaiskasvatuksen erityisopettaja, 1 lastentarhanopettaja ja 2 lastenhoitajaa</a:t>
            </a:r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r>
              <a:rPr lang="fi-FI" b="1" dirty="0" smtClean="0"/>
              <a:t>ERITYISRYHMÄ </a:t>
            </a:r>
            <a:r>
              <a:rPr lang="fi-FI" dirty="0" smtClean="0"/>
              <a:t>(8: sosiaalisemotionaalista tukea tarvitsevat, monivammaiset)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2 varhaiskasvatuksen erityisopettajaa, 2 lastenhoitajaa </a:t>
            </a:r>
          </a:p>
          <a:p>
            <a:r>
              <a:rPr lang="fi-FI" dirty="0" smtClean="0"/>
              <a:t>-   1 varhaiskasvatuksen erityisopettaja, 1 erikoissairaanhoitaja, 2 lastenhoitajaa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506413"/>
            <a:ext cx="7514552" cy="998538"/>
          </a:xfrm>
        </p:spPr>
        <p:txBody>
          <a:bodyPr/>
          <a:lstStyle/>
          <a:p>
            <a:r>
              <a:rPr lang="fi-FI" sz="2000" dirty="0" smtClean="0"/>
              <a:t>VARHAISERITYISKASVATUKSEN RYHMIEN HENKILÖSTÖRAKENNE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943792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884911" y="1552222"/>
            <a:ext cx="7514552" cy="454377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i-FI" dirty="0" smtClean="0"/>
              <a:t>varhaiskasvatuksen erityisopettajien määrää eli erityispedagogista osaamista lisätty, </a:t>
            </a:r>
            <a:r>
              <a:rPr lang="fi-FI" dirty="0"/>
              <a:t>jolloin alueet </a:t>
            </a:r>
            <a:r>
              <a:rPr lang="fi-FI" dirty="0" smtClean="0"/>
              <a:t>pienentyneet huomattavasti ja tuki vahvempaa (= kolme integroitua ryhmää </a:t>
            </a:r>
            <a:r>
              <a:rPr lang="fi-FI" dirty="0"/>
              <a:t>lopetettu ja 7 avustajan vakanssin muuttaminen </a:t>
            </a:r>
            <a:r>
              <a:rPr lang="fi-FI" dirty="0" smtClean="0"/>
              <a:t>5 varhaiskasvatuksen erityisopettajan </a:t>
            </a:r>
            <a:r>
              <a:rPr lang="fi-FI" dirty="0"/>
              <a:t>vakanssiksi) </a:t>
            </a:r>
            <a:r>
              <a:rPr lang="fi-FI" dirty="0" smtClean="0"/>
              <a:t>(2013)</a:t>
            </a:r>
          </a:p>
          <a:p>
            <a:pPr marL="285750" indent="-285750">
              <a:buFontTx/>
              <a:buChar char="-"/>
            </a:pPr>
            <a:r>
              <a:rPr lang="fi-FI" dirty="0"/>
              <a:t>avustajien 18 palkkaamisluvan </a:t>
            </a:r>
            <a:r>
              <a:rPr lang="fi-FI" dirty="0" smtClean="0"/>
              <a:t>vähennys (2012)</a:t>
            </a:r>
          </a:p>
          <a:p>
            <a:pPr marL="285750" indent="-285750">
              <a:buFontTx/>
              <a:buChar char="-"/>
            </a:pPr>
            <a:r>
              <a:rPr lang="fi-FI" dirty="0"/>
              <a:t>a</a:t>
            </a:r>
            <a:r>
              <a:rPr lang="fi-FI" dirty="0" smtClean="0"/>
              <a:t>vustajaresurssin jakaminen aiempaa useammalle lapselle (2015)</a:t>
            </a: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p</a:t>
            </a:r>
            <a:r>
              <a:rPr lang="fi-FI" dirty="0" smtClean="0"/>
              <a:t>rofiloitujen ryhmien tilalle alueelliset integroidut ryhmät, jolloin kuljetusten tarve vähentynyt (2015)</a:t>
            </a: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y</a:t>
            </a:r>
            <a:r>
              <a:rPr lang="fi-FI" dirty="0" smtClean="0"/>
              <a:t>leisen tuen menetelmien avaaminen, jolloin kertoimet vähentyneet (2014)</a:t>
            </a:r>
          </a:p>
          <a:p>
            <a:pPr marL="285750" indent="-285750">
              <a:buFontTx/>
              <a:buChar char="-"/>
            </a:pPr>
            <a:r>
              <a:rPr lang="fi-FI" dirty="0"/>
              <a:t>p</a:t>
            </a:r>
            <a:r>
              <a:rPr lang="fi-FI" dirty="0" smtClean="0"/>
              <a:t>ienennetyn ryhmän rakenteen muuttaminen; yhden lapsen lisäys (2015)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506413"/>
            <a:ext cx="7514552" cy="594254"/>
          </a:xfrm>
        </p:spPr>
        <p:txBody>
          <a:bodyPr/>
          <a:lstStyle/>
          <a:p>
            <a:r>
              <a:rPr lang="fi-FI" sz="2000" dirty="0" smtClean="0"/>
              <a:t>MITEN OLEMME TEHOSTANEET TOIMINTAA?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8224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563688" y="1504952"/>
            <a:ext cx="6734175" cy="481347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KEVÄT 2015</a:t>
            </a:r>
          </a:p>
          <a:p>
            <a:pPr>
              <a:buFontTx/>
              <a:buChar char="-"/>
            </a:pPr>
            <a:r>
              <a:rPr lang="fi-FI" dirty="0"/>
              <a:t>e</a:t>
            </a:r>
            <a:r>
              <a:rPr lang="fi-FI" dirty="0" smtClean="0"/>
              <a:t>siopetuksessa 172 tehostetun tuen lasta ja 39 </a:t>
            </a:r>
            <a:r>
              <a:rPr lang="fi-FI" dirty="0"/>
              <a:t>erityisen tuen </a:t>
            </a:r>
            <a:r>
              <a:rPr lang="fi-FI" dirty="0" smtClean="0"/>
              <a:t>lasta</a:t>
            </a:r>
          </a:p>
          <a:p>
            <a:pPr marL="0" indent="0">
              <a:buNone/>
            </a:pPr>
            <a:r>
              <a:rPr lang="fi-FI" dirty="0" smtClean="0"/>
              <a:t>SYKSY 2015</a:t>
            </a:r>
          </a:p>
          <a:p>
            <a:pPr>
              <a:buFontTx/>
              <a:buChar char="-"/>
            </a:pPr>
            <a:r>
              <a:rPr lang="fi-FI" dirty="0"/>
              <a:t>e</a:t>
            </a:r>
            <a:r>
              <a:rPr lang="fi-FI" dirty="0" smtClean="0"/>
              <a:t>nsimmäisillä luokilla 131 tehostetun tuen oppilasta 131 erityisen tuen oppilasta</a:t>
            </a:r>
          </a:p>
          <a:p>
            <a:pPr marL="0" indent="0">
              <a:buNone/>
            </a:pPr>
            <a:r>
              <a:rPr lang="fi-FI" dirty="0" smtClean="0"/>
              <a:t>SYKSY 2016</a:t>
            </a:r>
          </a:p>
          <a:p>
            <a:pPr>
              <a:buFontTx/>
              <a:buChar char="-"/>
            </a:pPr>
            <a:r>
              <a:rPr lang="fi-FI" dirty="0" smtClean="0"/>
              <a:t>toisilla luokilla 186 tehostetun tuen ja 164 erityisen tuen  oppilasta</a:t>
            </a:r>
          </a:p>
          <a:p>
            <a:pPr marL="0" indent="0">
              <a:buNone/>
            </a:pPr>
            <a:r>
              <a:rPr lang="fi-FI" dirty="0" smtClean="0"/>
              <a:t>SYKSY 2016</a:t>
            </a:r>
          </a:p>
          <a:p>
            <a:pPr>
              <a:buFontTx/>
              <a:buChar char="-"/>
            </a:pPr>
            <a:r>
              <a:rPr lang="fi-FI" dirty="0"/>
              <a:t>k</a:t>
            </a:r>
            <a:r>
              <a:rPr lang="fi-FI" dirty="0" smtClean="0"/>
              <a:t>oko varhaiskasvatuksessa 226 tehostetun ja erityisen tuen lasta kertoimilla ja 72 lasta pedagogisella tuella</a:t>
            </a:r>
          </a:p>
          <a:p>
            <a:pPr>
              <a:buFontTx/>
              <a:buChar char="-"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563687" y="-10810"/>
            <a:ext cx="6734175" cy="1216627"/>
          </a:xfrm>
        </p:spPr>
        <p:txBody>
          <a:bodyPr/>
          <a:lstStyle/>
          <a:p>
            <a:r>
              <a:rPr lang="fi-FI" sz="2000" dirty="0" smtClean="0"/>
              <a:t>ESIOPETUKSEN JA PERUSOPETUKSEN LUKUJEN VERTAILUA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671752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07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9450" y="141479"/>
            <a:ext cx="8229600" cy="1143000"/>
          </a:xfrm>
        </p:spPr>
        <p:txBody>
          <a:bodyPr/>
          <a:lstStyle/>
          <a:p>
            <a:r>
              <a:rPr lang="fi-FI" sz="2000" dirty="0" smtClean="0"/>
              <a:t>Kunnan järjestämässä ja tukemassa päivähoidossa olevien </a:t>
            </a:r>
            <a:br>
              <a:rPr lang="fi-FI" sz="2000" dirty="0" smtClean="0"/>
            </a:br>
            <a:r>
              <a:rPr lang="fi-FI" sz="2000" dirty="0" smtClean="0"/>
              <a:t>tukea </a:t>
            </a:r>
            <a:r>
              <a:rPr lang="fi-FI" sz="2000" dirty="0"/>
              <a:t>tarvitsevien lasten osuus </a:t>
            </a:r>
            <a:r>
              <a:rPr lang="fi-FI" sz="2000" dirty="0" smtClean="0"/>
              <a:t>päivähoitoikäisistä </a:t>
            </a:r>
            <a:br>
              <a:rPr lang="fi-FI" sz="2000" dirty="0" smtClean="0"/>
            </a:br>
            <a:r>
              <a:rPr lang="fi-FI" sz="2000" dirty="0" smtClean="0"/>
              <a:t>(</a:t>
            </a:r>
            <a:r>
              <a:rPr lang="fi-FI" sz="2000" dirty="0" err="1" smtClean="0"/>
              <a:t>10kk</a:t>
            </a:r>
            <a:r>
              <a:rPr lang="fi-FI" sz="2000" dirty="0" smtClean="0"/>
              <a:t> - 6v) lapsista, v. 2013 - 2015</a:t>
            </a:r>
            <a:endParaRPr lang="fi-FI" sz="2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Päivähoidon Kuusikko-vertailu 2015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FD209-A76B-4EA8-BE98-C933FA49CE2E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63" y="1412776"/>
            <a:ext cx="7242076" cy="473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3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Päivähoidon Kuusikko-vertailu 2015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FD209-A76B-4EA8-BE98-C933FA49CE2E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Tukea tarvitsevien lasten osuus kunnallisen, ostopalvelu- ja palvelusetelipäivähoidon lapsista 2011 - 2015</a:t>
            </a:r>
            <a:endParaRPr lang="fi-FI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3362"/>
            <a:ext cx="7516446" cy="4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09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Tukea tarvitsevien lasten osuus kunnallisen, ostopalvelu- ja palvelusetelipäivähoidon lapsista, joulukuu 2015</a:t>
            </a:r>
            <a:endParaRPr lang="fi-FI" sz="2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Päivähoidon Kuusikko-vertailu 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D6868-9C67-4E79-BBB8-CA5E171E47FA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3362"/>
            <a:ext cx="7560840" cy="470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3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3688" y="1284111"/>
            <a:ext cx="6734175" cy="5235223"/>
          </a:xfrm>
        </p:spPr>
        <p:txBody>
          <a:bodyPr/>
          <a:lstStyle/>
          <a:p>
            <a:pPr marL="0" indent="0">
              <a:buNone/>
            </a:pPr>
            <a:r>
              <a:rPr lang="fi-FI" sz="1400" dirty="0" smtClean="0"/>
              <a:t>YLEINEN TUKI</a:t>
            </a:r>
          </a:p>
          <a:p>
            <a:pPr>
              <a:buFontTx/>
              <a:buChar char="-"/>
            </a:pPr>
            <a:r>
              <a:rPr lang="fi-FI" sz="1400" dirty="0"/>
              <a:t>l</a:t>
            </a:r>
            <a:r>
              <a:rPr lang="fi-FI" sz="1400" dirty="0" smtClean="0"/>
              <a:t>apsen aloittaessa varhaiskasvatuksessa, hän tulee yleisen tuen piiriin</a:t>
            </a:r>
          </a:p>
          <a:p>
            <a:pPr>
              <a:buFontTx/>
              <a:buChar char="-"/>
            </a:pPr>
            <a:r>
              <a:rPr lang="fi-FI" sz="1400" dirty="0" smtClean="0"/>
              <a:t>käytössä ovat kaikki yleisen tuen menetelmät</a:t>
            </a:r>
          </a:p>
          <a:p>
            <a:pPr>
              <a:buFontTx/>
              <a:buChar char="-"/>
            </a:pPr>
            <a:r>
              <a:rPr lang="fi-FI" sz="1400" dirty="0"/>
              <a:t>a</a:t>
            </a:r>
            <a:r>
              <a:rPr lang="fi-FI" sz="1400" dirty="0" smtClean="0"/>
              <a:t>lueellisen varhaiskasvatuksen erityisopettajan satunnainen tuki</a:t>
            </a:r>
          </a:p>
          <a:p>
            <a:pPr marL="0" indent="0">
              <a:buNone/>
            </a:pPr>
            <a:r>
              <a:rPr lang="fi-FI" sz="1400" dirty="0" smtClean="0"/>
              <a:t>TEHOSTETTU TUKI</a:t>
            </a:r>
          </a:p>
          <a:p>
            <a:pPr>
              <a:buFontTx/>
              <a:buChar char="-"/>
            </a:pPr>
            <a:r>
              <a:rPr lang="fi-FI" sz="1400" dirty="0" smtClean="0"/>
              <a:t>lapsi tarvitsee säännöllistä/päivittäistä tukea tai samanaikaisesti useita eri tukimuotoja</a:t>
            </a:r>
          </a:p>
          <a:p>
            <a:pPr>
              <a:buFontTx/>
              <a:buChar char="-"/>
            </a:pPr>
            <a:r>
              <a:rPr lang="fi-FI" sz="1400" dirty="0"/>
              <a:t>lapsilla pääsääntöisesti </a:t>
            </a:r>
            <a:r>
              <a:rPr lang="fi-FI" sz="1400" dirty="0" smtClean="0"/>
              <a:t>asiantuntijalausunnot</a:t>
            </a:r>
          </a:p>
          <a:p>
            <a:pPr>
              <a:buFontTx/>
              <a:buChar char="-"/>
            </a:pPr>
            <a:r>
              <a:rPr lang="fi-FI" sz="1400" dirty="0"/>
              <a:t>a</a:t>
            </a:r>
            <a:r>
              <a:rPr lang="fi-FI" sz="1400" dirty="0" smtClean="0"/>
              <a:t>lueellisen varhaiskasvatuksen erityisopettajan säännöllinen tuki</a:t>
            </a:r>
          </a:p>
          <a:p>
            <a:pPr marL="0" indent="0">
              <a:buNone/>
            </a:pPr>
            <a:r>
              <a:rPr lang="fi-FI" sz="1400" dirty="0" smtClean="0"/>
              <a:t>ERITYINEN TUKI</a:t>
            </a:r>
          </a:p>
          <a:p>
            <a:pPr marL="0" indent="0">
              <a:buNone/>
            </a:pPr>
            <a:r>
              <a:rPr lang="fi-FI" sz="1400" dirty="0" smtClean="0"/>
              <a:t>- alueellisen varhaiskasvatuksen erityisopettajan säännöllinen/ päivittäinen tuki (vaikeasti monivammaiset ja kehitysvammaiset sekä pidennetyn oppivelvollisuuden lapset)</a:t>
            </a:r>
          </a:p>
          <a:p>
            <a:pPr marL="0" indent="0">
              <a:buNone/>
            </a:pPr>
            <a:r>
              <a:rPr lang="fi-FI" dirty="0" smtClean="0"/>
              <a:t>-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ERITYINEN TUKI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 smtClean="0"/>
              <a:t>TUEN PORTAAT 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9305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884911" y="1326444"/>
            <a:ext cx="7514552" cy="5206999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i-FI" dirty="0"/>
              <a:t>k</a:t>
            </a:r>
            <a:r>
              <a:rPr lang="fi-FI" dirty="0" smtClean="0"/>
              <a:t>asvatuskumppanuus; alkukeskustelut, hoitosopimus, tutustumisjakso, osallisuus</a:t>
            </a:r>
          </a:p>
          <a:p>
            <a:pPr marL="285750" indent="-285750">
              <a:buFontTx/>
              <a:buChar char="-"/>
            </a:pPr>
            <a:r>
              <a:rPr lang="fi-FI" dirty="0"/>
              <a:t>l</a:t>
            </a:r>
            <a:r>
              <a:rPr lang="fi-FI" dirty="0" smtClean="0"/>
              <a:t>apsen varhaiskasvatussuunnitelma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pienryhmätoiminta</a:t>
            </a:r>
          </a:p>
          <a:p>
            <a:pPr marL="285750" indent="-285750">
              <a:buFontTx/>
              <a:buChar char="-"/>
            </a:pPr>
            <a:r>
              <a:rPr lang="fi-FI" dirty="0"/>
              <a:t>s</a:t>
            </a:r>
            <a:r>
              <a:rPr lang="fi-FI" dirty="0" smtClean="0"/>
              <a:t>truktuuri; ajallinen, toiminnallinen, ympäristön pysyvyys ja ennakoitavuus</a:t>
            </a:r>
          </a:p>
          <a:p>
            <a:pPr marL="285750" indent="-285750">
              <a:buFontTx/>
              <a:buChar char="-"/>
            </a:pPr>
            <a:r>
              <a:rPr lang="fi-FI" dirty="0"/>
              <a:t>o</a:t>
            </a:r>
            <a:r>
              <a:rPr lang="fi-FI" dirty="0" smtClean="0"/>
              <a:t>ppimisympäristö; fyysinen, psyykkinen (kognitiivinen ja emotionaalinen), sosiaalinen</a:t>
            </a:r>
          </a:p>
          <a:p>
            <a:pPr marL="285750" indent="-285750">
              <a:buFontTx/>
              <a:buChar char="-"/>
            </a:pPr>
            <a:r>
              <a:rPr lang="fi-FI" dirty="0"/>
              <a:t>t</a:t>
            </a:r>
            <a:r>
              <a:rPr lang="fi-FI" dirty="0" smtClean="0"/>
              <a:t>oiminnan kuvittaminen</a:t>
            </a:r>
          </a:p>
          <a:p>
            <a:pPr marL="285750" indent="-285750">
              <a:buFontTx/>
              <a:buChar char="-"/>
            </a:pPr>
            <a:r>
              <a:rPr lang="fi-FI" dirty="0"/>
              <a:t>t</a:t>
            </a:r>
            <a:r>
              <a:rPr lang="fi-FI" dirty="0" smtClean="0"/>
              <a:t>ukiviittomien käyttö tarpeen mukaan</a:t>
            </a:r>
          </a:p>
          <a:p>
            <a:pPr marL="285750" indent="-285750">
              <a:buFontTx/>
              <a:buChar char="-"/>
            </a:pPr>
            <a:r>
              <a:rPr lang="fi-FI" dirty="0"/>
              <a:t>p</a:t>
            </a:r>
            <a:r>
              <a:rPr lang="fi-FI" dirty="0" smtClean="0"/>
              <a:t>äivähoitoyksikön struktuuri; työvuorot, palaverikäytännöt, suunnitelmat</a:t>
            </a:r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506413"/>
            <a:ext cx="6043645" cy="495476"/>
          </a:xfrm>
        </p:spPr>
        <p:txBody>
          <a:bodyPr/>
          <a:lstStyle/>
          <a:p>
            <a:r>
              <a:rPr lang="fi-FI" sz="2000" dirty="0" smtClean="0"/>
              <a:t>YLEISEN TUEN MENETELMIÄ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3302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884911" y="1199444"/>
            <a:ext cx="7514552" cy="516466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i-FI" dirty="0"/>
              <a:t>v</a:t>
            </a:r>
            <a:r>
              <a:rPr lang="fi-FI" dirty="0" smtClean="0"/>
              <a:t>arhaiskasvatuksen erityisopettaja ja asiantuntijat mukana varhaiskasvatussuunnitelmatapaamisissa</a:t>
            </a:r>
          </a:p>
          <a:p>
            <a:pPr marL="285750" indent="-285750">
              <a:buFontTx/>
              <a:buChar char="-"/>
            </a:pPr>
            <a:r>
              <a:rPr lang="fi-FI" dirty="0"/>
              <a:t>o</a:t>
            </a:r>
            <a:r>
              <a:rPr lang="fi-FI" dirty="0" smtClean="0"/>
              <a:t>ppimisympäristön suunnittelu ja muokkaaminen lapsen yksilöllisiä tarpeita vastaavaksi</a:t>
            </a:r>
          </a:p>
          <a:p>
            <a:pPr marL="285750" indent="-285750">
              <a:buFontTx/>
              <a:buChar char="-"/>
            </a:pPr>
            <a:r>
              <a:rPr lang="fi-FI" dirty="0"/>
              <a:t>h</a:t>
            </a:r>
            <a:r>
              <a:rPr lang="fi-FI" dirty="0" smtClean="0"/>
              <a:t>enkilökohtaisten apuvälineiden huomioiminen toiminnassa</a:t>
            </a:r>
          </a:p>
          <a:p>
            <a:pPr marL="285750" indent="-285750">
              <a:buFontTx/>
              <a:buChar char="-"/>
            </a:pPr>
            <a:r>
              <a:rPr lang="fi-FI" dirty="0"/>
              <a:t>a</a:t>
            </a:r>
            <a:r>
              <a:rPr lang="fi-FI" dirty="0" smtClean="0"/>
              <a:t>ikuisen aktiivinen ja intensiivinen ohjaus tuen tarpeiden mukaan</a:t>
            </a:r>
          </a:p>
          <a:p>
            <a:pPr marL="285750" indent="-285750">
              <a:buFontTx/>
              <a:buChar char="-"/>
            </a:pPr>
            <a:r>
              <a:rPr lang="fi-FI" dirty="0"/>
              <a:t>h</a:t>
            </a:r>
            <a:r>
              <a:rPr lang="fi-FI" dirty="0" smtClean="0"/>
              <a:t>enkilökohtaiset kuvat</a:t>
            </a:r>
          </a:p>
          <a:p>
            <a:pPr marL="285750" indent="-285750">
              <a:buFontTx/>
              <a:buChar char="-"/>
            </a:pPr>
            <a:r>
              <a:rPr lang="fi-FI" dirty="0"/>
              <a:t>n</a:t>
            </a:r>
            <a:r>
              <a:rPr lang="fi-FI" dirty="0" smtClean="0"/>
              <a:t>opean piirtämisen tekniikka</a:t>
            </a:r>
          </a:p>
          <a:p>
            <a:pPr marL="285750" indent="-285750">
              <a:buFontTx/>
              <a:buChar char="-"/>
            </a:pPr>
            <a:r>
              <a:rPr lang="fi-FI" dirty="0"/>
              <a:t>t</a:t>
            </a:r>
            <a:r>
              <a:rPr lang="fi-FI" dirty="0" smtClean="0"/>
              <a:t>ukiviittomat käytössä päivän eri tilanteissa</a:t>
            </a:r>
          </a:p>
          <a:p>
            <a:pPr marL="285750" indent="-285750">
              <a:buFontTx/>
              <a:buChar char="-"/>
            </a:pPr>
            <a:r>
              <a:rPr lang="fi-FI" dirty="0"/>
              <a:t>v</a:t>
            </a:r>
            <a:r>
              <a:rPr lang="fi-FI" dirty="0" smtClean="0"/>
              <a:t>arhaiskasvatuksen erityisopettaja suunnitellusti mukana toiminnassa</a:t>
            </a:r>
          </a:p>
          <a:p>
            <a:pPr marL="285750" indent="-285750">
              <a:buFontTx/>
              <a:buChar char="-"/>
            </a:pPr>
            <a:r>
              <a:rPr lang="fi-FI" dirty="0"/>
              <a:t>e</a:t>
            </a:r>
            <a:r>
              <a:rPr lang="fi-FI" dirty="0" smtClean="0"/>
              <a:t>rilaisten oppimistyylien huomioiminen</a:t>
            </a:r>
          </a:p>
          <a:p>
            <a:pPr marL="285750" indent="-285750">
              <a:buFontTx/>
              <a:buChar char="-"/>
            </a:pPr>
            <a:r>
              <a:rPr lang="fi-FI" dirty="0"/>
              <a:t>r</a:t>
            </a:r>
            <a:r>
              <a:rPr lang="fi-FI" dirty="0" smtClean="0"/>
              <a:t>akenteellisena tukena mahdollisesti kerroin kaksi, avustaja tai integroitu tai erityisryhmä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506414"/>
            <a:ext cx="7514552" cy="424920"/>
          </a:xfrm>
        </p:spPr>
        <p:txBody>
          <a:bodyPr/>
          <a:lstStyle/>
          <a:p>
            <a:r>
              <a:rPr lang="fi-FI" sz="2000" dirty="0" smtClean="0"/>
              <a:t>TEHOSTETUN TUEN MENETELMIÄ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3693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884911" y="1933222"/>
            <a:ext cx="7514552" cy="447322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i-FI" dirty="0"/>
              <a:t>e</a:t>
            </a:r>
            <a:r>
              <a:rPr lang="fi-FI" dirty="0" smtClean="0"/>
              <a:t>riyttäminen ja yksilöllistäminen; yksilölliset tuokiot ja ryhmän henkilökunnan tarkat vastuualueet</a:t>
            </a: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 smtClean="0"/>
              <a:t>yksilöllistetty struktuuri, henkilökohtainen ennakointi</a:t>
            </a:r>
          </a:p>
          <a:p>
            <a:pPr marL="285750" indent="-285750">
              <a:buFontTx/>
              <a:buChar char="-"/>
            </a:pPr>
            <a:r>
              <a:rPr lang="fi-FI" dirty="0"/>
              <a:t>l</a:t>
            </a:r>
            <a:r>
              <a:rPr lang="fi-FI" dirty="0" smtClean="0"/>
              <a:t>apsella mahdollisesti useita henkilökohtaisia apuvälineitä ja/tai henkilökohtaisia kommunikaatiovälineitä; kommunikaatiokansio, puhelaite, </a:t>
            </a:r>
            <a:r>
              <a:rPr lang="fi-FI" dirty="0" err="1" smtClean="0"/>
              <a:t>bliss</a:t>
            </a:r>
            <a:r>
              <a:rPr lang="fi-FI" dirty="0" smtClean="0"/>
              <a:t>- kieli </a:t>
            </a:r>
            <a:r>
              <a:rPr lang="fi-FI" dirty="0" err="1" smtClean="0"/>
              <a:t>tmv</a:t>
            </a:r>
            <a:r>
              <a:rPr lang="fi-FI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fi-FI" dirty="0"/>
              <a:t>t</a:t>
            </a:r>
            <a:r>
              <a:rPr lang="fi-FI" dirty="0" smtClean="0"/>
              <a:t>ukiviittomat aktiivisessa käytössä</a:t>
            </a:r>
          </a:p>
          <a:p>
            <a:pPr marL="285750" indent="-285750">
              <a:buFontTx/>
              <a:buChar char="-"/>
            </a:pPr>
            <a:r>
              <a:rPr lang="fi-FI" dirty="0"/>
              <a:t>m</a:t>
            </a:r>
            <a:r>
              <a:rPr lang="fi-FI" dirty="0" smtClean="0"/>
              <a:t>ahdollisesti useita eri terapioita, jotka toteutuvat päiväkodissa</a:t>
            </a:r>
          </a:p>
          <a:p>
            <a:pPr marL="285750" indent="-285750">
              <a:buFontTx/>
              <a:buChar char="-"/>
            </a:pPr>
            <a:r>
              <a:rPr lang="fi-FI" dirty="0"/>
              <a:t>r</a:t>
            </a:r>
            <a:r>
              <a:rPr lang="fi-FI" dirty="0" smtClean="0"/>
              <a:t>akenteellisena tukena kerroin, ryhmä- tai henkilökohtainen avustaja, integroitu tai erityisryhmä</a:t>
            </a:r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506413"/>
            <a:ext cx="7514552" cy="998538"/>
          </a:xfrm>
        </p:spPr>
        <p:txBody>
          <a:bodyPr/>
          <a:lstStyle/>
          <a:p>
            <a:r>
              <a:rPr lang="fi-FI" sz="2000" dirty="0" smtClean="0"/>
              <a:t>ERITYISEN TUEN MENETELMIÄ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74246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382889" y="804333"/>
            <a:ext cx="7016574" cy="5686778"/>
          </a:xfrm>
        </p:spPr>
        <p:txBody>
          <a:bodyPr/>
          <a:lstStyle/>
          <a:p>
            <a:r>
              <a:rPr lang="fi-FI" sz="1600" b="1" dirty="0" smtClean="0"/>
              <a:t>KERTOIMET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kerroin 2, jolloin ryhmän koko pienenee yhdellä lapsella</a:t>
            </a:r>
          </a:p>
          <a:p>
            <a:pPr marL="285750" indent="-285750">
              <a:buFontTx/>
              <a:buChar char="-"/>
            </a:pPr>
            <a:r>
              <a:rPr lang="fi-FI" dirty="0"/>
              <a:t>k</a:t>
            </a:r>
            <a:r>
              <a:rPr lang="fi-FI" dirty="0" smtClean="0"/>
              <a:t>ertoimet 3-6, joiden avulla integroidut ja erityisryhmät saadaan muodostettua pienemmiksi</a:t>
            </a:r>
          </a:p>
          <a:p>
            <a:r>
              <a:rPr lang="fi-FI" sz="1600" b="1" dirty="0" smtClean="0"/>
              <a:t>VARHAISKASVATUKSEN ERITYISOPETTAJAT</a:t>
            </a:r>
          </a:p>
          <a:p>
            <a:r>
              <a:rPr lang="fi-FI" dirty="0" smtClean="0"/>
              <a:t>-   alueella toimivia 21 ja ryhmässä 23 opettajaa</a:t>
            </a:r>
          </a:p>
          <a:p>
            <a:r>
              <a:rPr lang="fi-FI" sz="1600" b="1" dirty="0" smtClean="0"/>
              <a:t>AVUSTAJAT</a:t>
            </a:r>
            <a:r>
              <a:rPr lang="fi-FI" b="1" dirty="0" smtClean="0"/>
              <a:t> </a:t>
            </a:r>
            <a:r>
              <a:rPr lang="fi-FI" dirty="0" smtClean="0"/>
              <a:t>(50 avustajaa, joista yksi kuljetusavustaja)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avustaja yhdelle, kahdelle tai kolmelle lapselle</a:t>
            </a:r>
          </a:p>
          <a:p>
            <a:r>
              <a:rPr lang="fi-FI" sz="1600" b="1" dirty="0" smtClean="0"/>
              <a:t>PIENENNETYT RYHMÄT</a:t>
            </a:r>
          </a:p>
          <a:p>
            <a:r>
              <a:rPr lang="fi-FI" dirty="0" smtClean="0"/>
              <a:t>-   3 (tuen tarpeessa olevaa lasta) + 10</a:t>
            </a:r>
          </a:p>
          <a:p>
            <a:r>
              <a:rPr lang="fi-FI" sz="1600" b="1" dirty="0" smtClean="0"/>
              <a:t>INTEGROIDUT JA ERITYISRYHMÄT</a:t>
            </a:r>
          </a:p>
          <a:p>
            <a:pPr marL="285750" indent="-285750">
              <a:buFontTx/>
              <a:buChar char="-"/>
            </a:pPr>
            <a:r>
              <a:rPr lang="fi-FI" dirty="0"/>
              <a:t>i</a:t>
            </a:r>
            <a:r>
              <a:rPr lang="fi-FI" dirty="0" smtClean="0"/>
              <a:t>ntegroitujen ryhmien lapsirakenne 6 (tuen tarpeessa olevaa lasta) +9  tai 3 (tuen tarpeessa olevaa lasta) +12         </a:t>
            </a:r>
          </a:p>
          <a:p>
            <a:r>
              <a:rPr lang="fi-FI" dirty="0" smtClean="0"/>
              <a:t>-   erityisryhmissä 8 tuen tarpeessa olevaa lasta</a:t>
            </a:r>
          </a:p>
          <a:p>
            <a:endParaRPr lang="fi-FI" dirty="0" smtClean="0"/>
          </a:p>
          <a:p>
            <a:r>
              <a:rPr lang="fi-FI" dirty="0"/>
              <a:t> </a:t>
            </a:r>
            <a:r>
              <a:rPr lang="fi-FI" dirty="0" smtClean="0"/>
              <a:t>   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225779"/>
            <a:ext cx="5253422" cy="451554"/>
          </a:xfrm>
        </p:spPr>
        <p:txBody>
          <a:bodyPr/>
          <a:lstStyle/>
          <a:p>
            <a:r>
              <a:rPr lang="fi-FI" sz="2000" dirty="0" smtClean="0"/>
              <a:t>RAKENTEELLISET TUKIMUODOT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198640807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kuvaus xmlns="b03131df-fdca-4f96-b491-cb071e0af91d" xsi:nil="true"/>
    <Kuvaaja_x002f_tekijä xmlns="b03131df-fdca-4f96-b491-cb071e0af91d" xsi:nil="true"/>
    <h94c21d59b064f78a5c2e322551a3e88 xmlns="b03131df-fdca-4f96-b491-cb071e0af9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29bf125c-3304-4b20-a038-e327a30ca536</TermId>
        </TermInfo>
      </Terms>
    </h94c21d59b064f78a5c2e322551a3e88>
    <Esityspvm xmlns="b03131df-fdca-4f96-b491-cb071e0af91d">2016-08-30T21:00:00+00:00</Esityspvm>
    <_Julkisuus_ xmlns="b03131df-fdca-4f96-b491-cb071e0af91d">Julkinen</_Julkisuus_>
    <Esittäjä xmlns="b03131df-fdca-4f96-b491-cb071e0af91d">Luoma Anne</Esittäjä>
    <Kuvaus_x0020_ xmlns="b03131df-fdca-4f96-b491-cb071e0af91d" xsi:nil="true"/>
    <TaxCatchAll xmlns="b03131df-fdca-4f96-b491-cb071e0af91d">
      <Value>4</Value>
      <Value>3</Value>
      <Value>2</Value>
      <Value>1</Value>
    </TaxCatchAl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SharedContentType xmlns="Microsoft.SharePoint.Taxonomy.ContentTypeSync" SourceId="6948e327-c22f-45f3-ba73-76ec8822dedd" ContentTypeId="0x010100BABE01DC4AF04CBC98B987127D9FC69A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itysaineistot Turku" ma:contentTypeID="0x010100BABE01DC4AF04CBC98B987127D9FC69A010086713F62288E354CB7CE41AFC757A4B5" ma:contentTypeVersion="135" ma:contentTypeDescription="Luo uusi asiakirja." ma:contentTypeScope="" ma:versionID="0f8b19d85aa5cbc0fc2be1eb75032b47">
  <xsd:schema xmlns:xsd="http://www.w3.org/2001/XMLSchema" xmlns:xs="http://www.w3.org/2001/XMLSchema" xmlns:p="http://schemas.microsoft.com/office/2006/metadata/properties" xmlns:ns1="http://schemas.microsoft.com/sharepoint/v3" xmlns:ns2="b03131df-fdca-4f96-b491-cb071e0af91d" xmlns:ns3="b7caa62b-7ad8-4ac0-91e3-d215c04b2f01" targetNamespace="http://schemas.microsoft.com/office/2006/metadata/properties" ma:root="true" ma:fieldsID="43b778164485d078be2b7df493f21229" ns1:_="" ns2:_="" ns3:_="">
    <xsd:import namespace="http://schemas.microsoft.com/sharepoint/v3"/>
    <xsd:import namespace="b03131df-fdca-4f96-b491-cb071e0af91d"/>
    <xsd:import namespace="b7caa62b-7ad8-4ac0-91e3-d215c04b2f01"/>
    <xsd:element name="properties">
      <xsd:complexType>
        <xsd:sequence>
          <xsd:element name="documentManagement">
            <xsd:complexType>
              <xsd:all>
                <xsd:element ref="ns2:_Julkisuus_" minOccurs="0"/>
                <xsd:element ref="ns2:Esittäjä"/>
                <xsd:element ref="ns2:Esityspvm"/>
                <xsd:element ref="ns2:Kuvaaja_x002f_tekijä" minOccurs="0"/>
                <xsd:element ref="ns3:_dlc_DocIdUrl" minOccurs="0"/>
                <xsd:element ref="ns3:_dlc_DocIdPersistId" minOccurs="0"/>
                <xsd:element ref="ns1:_dlc_Exempt" minOccurs="0"/>
                <xsd:element ref="ns1:_dlc_ExpireDateSaved" minOccurs="0"/>
                <xsd:element ref="ns1:_dlc_ExpireDate" minOccurs="0"/>
                <xsd:element ref="ns2:h94c21d59b064f78a5c2e322551a3e88" minOccurs="0"/>
                <xsd:element ref="ns2:TaxCatchAll" minOccurs="0"/>
                <xsd:element ref="ns2:TaxCatchAllLabel" minOccurs="0"/>
                <xsd:element ref="ns3:_dlc_DocId" minOccurs="0"/>
                <xsd:element ref="ns2:Kuvaus_x0020_" minOccurs="0"/>
                <xsd:element ref="ns2:_kuva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Vapauta käytännöstä" ma:hidden="true" ma:internalName="_dlc_Exempt" ma:readOnly="true">
      <xsd:simpleType>
        <xsd:restriction base="dms:Unknown"/>
      </xsd:simpleType>
    </xsd:element>
    <xsd:element name="_dlc_ExpireDateSaved" ma:index="11" nillable="true" ma:displayName="Alkuperäinen vanhenemispäivämäärä" ma:hidden="true" ma:internalName="_dlc_ExpireDateSaved" ma:readOnly="true">
      <xsd:simpleType>
        <xsd:restriction base="dms:DateTime"/>
      </xsd:simpleType>
    </xsd:element>
    <xsd:element name="_dlc_ExpireDate" ma:index="12" nillable="true" ma:displayName="Vanhenemispäivämäärä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_Julkisuus_" ma:index="1" nillable="true" ma:displayName="Julkisuus" ma:default="Julkinen" ma:format="Dropdown" ma:internalName="_Julkisuus_">
      <xsd:simpleType>
        <xsd:restriction base="dms:Choice">
          <xsd:enumeration value="Julkinen"/>
          <xsd:enumeration value="Salassa pidettävä"/>
        </xsd:restriction>
      </xsd:simpleType>
    </xsd:element>
    <xsd:element name="Esittäjä" ma:index="2" ma:displayName="Esittäjä" ma:description="Sukunimi Etunimi" ma:internalName="Esitt_x00e4_j_x00e4_">
      <xsd:simpleType>
        <xsd:restriction base="dms:Text">
          <xsd:maxLength value="255"/>
        </xsd:restriction>
      </xsd:simpleType>
    </xsd:element>
    <xsd:element name="Esityspvm" ma:index="3" ma:displayName="Esityspvm" ma:format="DateOnly" ma:internalName="Esityspvm">
      <xsd:simpleType>
        <xsd:restriction base="dms:DateTime"/>
      </xsd:simpleType>
    </xsd:element>
    <xsd:element name="Kuvaaja_x002f_tekijä" ma:index="4" nillable="true" ma:displayName="Esityksen tekijä" ma:description="Sukunimi Etunimi" ma:internalName="Kuvaaja_x002F_tekij_x00e4_">
      <xsd:simpleType>
        <xsd:restriction base="dms:Text">
          <xsd:maxLength value="255"/>
        </xsd:restriction>
      </xsd:simpleType>
    </xsd:element>
    <xsd:element name="h94c21d59b064f78a5c2e322551a3e88" ma:index="16" ma:taxonomy="true" ma:internalName="h94c21d59b064f78a5c2e322551a3e88" ma:taxonomyFieldName="_Esitysaineistojen_x0020_tyyppi" ma:displayName="Esitysaineistojen tyyppi" ma:default="4;#Diaesitys|29bf125c-3304-4b20-a038-e327a30ca536" ma:fieldId="{194c21d5-9b06-4f78-a5c2-e322551a3e88}" ma:sspId="6948e327-c22f-45f3-ba73-76ec8822dedd" ma:termSetId="00285b88-a0b1-4370-9403-3097d0814a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2463b85d-2072-414b-8629-83c340b48517}" ma:internalName="TaxCatchAll" ma:showField="CatchAllData" ma:web="bea15e65-8c78-441e-8ae4-ac197ad4cd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2463b85d-2072-414b-8629-83c340b48517}" ma:internalName="TaxCatchAllLabel" ma:readOnly="true" ma:showField="CatchAllDataLabel" ma:web="bea15e65-8c78-441e-8ae4-ac197ad4cd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uvaus_x0020_" ma:index="23" nillable="true" ma:displayName="Kuvaus " ma:internalName="Kuvaus_x0020_">
      <xsd:simpleType>
        <xsd:restriction base="dms:Note">
          <xsd:maxLength value="255"/>
        </xsd:restriction>
      </xsd:simpleType>
    </xsd:element>
    <xsd:element name="_kuvaus" ma:index="25" nillable="true" ma:displayName="Kuvaus" ma:internalName="_kuvau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Url" ma:index="7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  <xsd:element name="_dlc_DocId" ma:index="22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D85DBA-7F99-429B-9F1A-3311B8068F5E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7caa62b-7ad8-4ac0-91e3-d215c04b2f01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b03131df-fdca-4f96-b491-cb071e0af91d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4E5FC84-70E7-4242-8F45-2E9994DD5DD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42C1BDD-2190-47E1-9324-BB9CB7AD714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908B872-784A-4DCC-A6BF-4ECA1A102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3131df-fdca-4f96-b491-cb071e0af91d"/>
    <ds:schemaRef ds:uri="b7caa62b-7ad8-4ac0-91e3-d215c04b2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B6BA5F4B-3131-4871-A999-2642E9BF6A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280</TotalTime>
  <Words>603</Words>
  <Application>Microsoft Office PowerPoint</Application>
  <PresentationFormat>Näytössä katseltava diaesitys (4:3)</PresentationFormat>
  <Paragraphs>100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Lucida Grande</vt:lpstr>
      <vt:lpstr>ヒラギノ角ゴ Pro W3</vt:lpstr>
      <vt:lpstr>Valkoinen</vt:lpstr>
      <vt:lpstr>Kuvalliset</vt:lpstr>
      <vt:lpstr>Värilliset</vt:lpstr>
      <vt:lpstr> VARHAISERITYISKASVATUS</vt:lpstr>
      <vt:lpstr>Kunnan järjestämässä ja tukemassa päivähoidossa olevien  tukea tarvitsevien lasten osuus päivähoitoikäisistä  (10kk - 6v) lapsista, v. 2013 - 2015</vt:lpstr>
      <vt:lpstr>Tukea tarvitsevien lasten osuus kunnallisen, ostopalvelu- ja palvelusetelipäivähoidon lapsista 2011 - 2015</vt:lpstr>
      <vt:lpstr>Tukea tarvitsevien lasten osuus kunnallisen, ostopalvelu- ja palvelusetelipäivähoidon lapsista, joulukuu 2015</vt:lpstr>
      <vt:lpstr>TUEN PORTAAT  </vt:lpstr>
      <vt:lpstr>YLEISEN TUEN MENETELMIÄ</vt:lpstr>
      <vt:lpstr>TEHOSTETUN TUEN MENETELMIÄ</vt:lpstr>
      <vt:lpstr>ERITYISEN TUEN MENETELMIÄ</vt:lpstr>
      <vt:lpstr>RAKENTEELLISET TUKIMUODOT</vt:lpstr>
      <vt:lpstr>VARHAISERITYISKASVATUKSEN RYHMIEN HENKILÖSTÖRAKENNE</vt:lpstr>
      <vt:lpstr>MITEN OLEMME TEHOSTANEET TOIMINTAA?</vt:lpstr>
      <vt:lpstr>ESIOPETUKSEN JA PERUSOPETUKSEN LUKUJEN VERTAILUA</vt:lpstr>
      <vt:lpstr>Kiitos!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yhdelle tai kahdelle riville</dc:title>
  <dc:creator>Hatakka Satu</dc:creator>
  <cp:lastModifiedBy>Lehmusto Hanna</cp:lastModifiedBy>
  <cp:revision>47</cp:revision>
  <dcterms:created xsi:type="dcterms:W3CDTF">2015-12-09T11:05:44Z</dcterms:created>
  <dcterms:modified xsi:type="dcterms:W3CDTF">2016-09-01T10:09:36Z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0x010100BABE01DC4AF04CBC98B987127D9FC69A010086713F62288E354CB7CE41AFC757A4B5</vt:lpwstr>
  </property>
  <property fmtid="{D5CDD505-2E9C-101B-9397-08002B2CF9AE}" pid="3" name="j08d1eaf84c644719eb3d45d656088a2">
    <vt:lpwstr>Videokuva|82098cdd-6e57-4a24-8887-90ce7bab4a54</vt:lpwstr>
  </property>
  <property fmtid="{D5CDD505-2E9C-101B-9397-08002B2CF9AE}" pid="4" name="ec87dd8dbe3f4b87b196639a53969ad4">
    <vt:lpwstr>Suomi|ddab1725-3888-478f-9c8c-3eeceecd16e9</vt:lpwstr>
  </property>
  <property fmtid="{D5CDD505-2E9C-101B-9397-08002B2CF9AE}" pid="5" name="bcb735522fc34cde8200f6a746f2dda6">
    <vt:lpwstr>Äänitiedosto|2ce7008b-f285-403a-bd25-9c3fffad5372</vt:lpwstr>
  </property>
  <property fmtid="{D5CDD505-2E9C-101B-9397-08002B2CF9AE}" pid="6" name="_Kieli">
    <vt:lpwstr>1;#Suomi|ddab1725-3888-478f-9c8c-3eeceecd16e9</vt:lpwstr>
  </property>
  <property fmtid="{D5CDD505-2E9C-101B-9397-08002B2CF9AE}" pid="7" name="_Esitysaineistojen tyyppi">
    <vt:lpwstr>4;#Diaesitys|29bf125c-3304-4b20-a038-e327a30ca536</vt:lpwstr>
  </property>
  <property fmtid="{D5CDD505-2E9C-101B-9397-08002B2CF9AE}" pid="8" name="Videotiedoston_x0020_tyyppi">
    <vt:lpwstr>2;#Videokuva|82098cdd-6e57-4a24-8887-90ce7bab4a54</vt:lpwstr>
  </property>
  <property fmtid="{D5CDD505-2E9C-101B-9397-08002B2CF9AE}" pid="9" name="__x00c4__x00e4_nitiedoston_x0020_tyyppi">
    <vt:lpwstr>3;#Äänitiedosto|2ce7008b-f285-403a-bd25-9c3fffad5372</vt:lpwstr>
  </property>
  <property fmtid="{D5CDD505-2E9C-101B-9397-08002B2CF9AE}" pid="10" name="_Äänitiedoston tyyppi">
    <vt:lpwstr>3;#Äänitiedosto|2ce7008b-f285-403a-bd25-9c3fffad5372</vt:lpwstr>
  </property>
  <property fmtid="{D5CDD505-2E9C-101B-9397-08002B2CF9AE}" pid="11" name="Videotiedoston tyyppi">
    <vt:lpwstr>2;#Videokuva|82098cdd-6e57-4a24-8887-90ce7bab4a54</vt:lpwstr>
  </property>
</Properties>
</file>