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  <p:sldMasterId id="2147483675" r:id="rId8"/>
    <p:sldMasterId id="2147483655" r:id="rId9"/>
  </p:sldMasterIdLst>
  <p:notesMasterIdLst>
    <p:notesMasterId r:id="rId30"/>
  </p:notesMasterIdLst>
  <p:handoutMasterIdLst>
    <p:handoutMasterId r:id="rId31"/>
  </p:handoutMasterIdLst>
  <p:sldIdLst>
    <p:sldId id="270" r:id="rId10"/>
    <p:sldId id="329" r:id="rId11"/>
    <p:sldId id="320" r:id="rId12"/>
    <p:sldId id="323" r:id="rId13"/>
    <p:sldId id="266" r:id="rId14"/>
    <p:sldId id="333" r:id="rId15"/>
    <p:sldId id="322" r:id="rId16"/>
    <p:sldId id="332" r:id="rId17"/>
    <p:sldId id="338" r:id="rId18"/>
    <p:sldId id="330" r:id="rId19"/>
    <p:sldId id="331" r:id="rId20"/>
    <p:sldId id="340" r:id="rId21"/>
    <p:sldId id="319" r:id="rId22"/>
    <p:sldId id="337" r:id="rId23"/>
    <p:sldId id="339" r:id="rId24"/>
    <p:sldId id="335" r:id="rId25"/>
    <p:sldId id="336" r:id="rId26"/>
    <p:sldId id="294" r:id="rId27"/>
    <p:sldId id="309" r:id="rId28"/>
    <p:sldId id="318" r:id="rId29"/>
  </p:sldIdLst>
  <p:sldSz cx="9144000" cy="5143500" type="screen16x9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0" autoAdjust="0"/>
    <p:restoredTop sz="99900" autoAdjust="0"/>
  </p:normalViewPr>
  <p:slideViewPr>
    <p:cSldViewPr snapToGrid="0" snapToObjects="1">
      <p:cViewPr varScale="1">
        <p:scale>
          <a:sx n="82" d="100"/>
          <a:sy n="82" d="100"/>
        </p:scale>
        <p:origin x="1248" y="78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5/13/2016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23D1-9CB1-4E64-B83F-AAF356DAC7FA}" type="datetimeFigureOut">
              <a:rPr lang="fi-FI" smtClean="0"/>
              <a:t>13.5.2016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F6FA-EE2D-4301-8C01-3CFCFA0E7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www.google.fi/url?sa=i&amp;rct=j&amp;q=&amp;esrc=s&amp;source=images&amp;cd=&amp;cad=rja&amp;uact=8&amp;ved=0ahUKEwiQmN2Lq5rKAhWlp3IKHewxA7QQjRwIBw&amp;url=http://www.clker.com/clipart-post-it-note-green.html&amp;psig=AFQjCNEwjzZceVEdmyfoj_96eD2V6J65_Q&amp;ust=14523461210993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fi/url?sa=i&amp;rct=j&amp;q=&amp;esrc=s&amp;source=images&amp;cd=&amp;cad=rja&amp;uact=8&amp;ved=0ahUKEwj0wIfLqprKAhXn33IKHY90AggQjRwIBw&amp;url=http://www.drawmeanidea.com/2011/05/beyond-limits-of-software.html&amp;psig=AFQjCNEwjzZceVEdmyfoj_96eD2V6J65_Q&amp;ust=1452346121099335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google.fi/url?sa=i&amp;rct=j&amp;q=&amp;esrc=s&amp;source=images&amp;cd=&amp;cad=rja&amp;uact=8&amp;ved=0ahUKEwiR5Parq5rKAhXL83IKHRgUD14QjRwIBw&amp;url=http://cliparts.co/clipart/315883&amp;psig=AFQjCNEwjzZceVEdmyfoj_96eD2V6J65_Q&amp;ust=145234612109933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1" y="2182907"/>
            <a:ext cx="8435756" cy="1385387"/>
          </a:xfrm>
        </p:spPr>
        <p:txBody>
          <a:bodyPr/>
          <a:lstStyle/>
          <a:p>
            <a:pPr algn="ctr"/>
            <a:r>
              <a:rPr lang="fi-FI" sz="4000" noProof="0" dirty="0" smtClean="0"/>
              <a:t>Sivistystoimialan projektisalkut </a:t>
            </a:r>
            <a:r>
              <a:rPr lang="fi-FI" sz="4000" dirty="0" smtClean="0"/>
              <a:t>Tilannekatsaus 04/16</a:t>
            </a:r>
            <a:endParaRPr lang="fi-FI" sz="4000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9" y="1100246"/>
            <a:ext cx="8188730" cy="304343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smtClean="0"/>
              <a:t>Siton projektitoiminta tukee muun muassa seuraavien strategian päämäärien saavuttamista: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Vuonna 2017 nuorisotakuu toteutuu laajan poikkihallinnollisen yhteistyön tuloksena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/>
              <a:t>Tulevaisuuden osaamispääoma turvataan järjestämällä jatkossakin korkeatasoista yleissivistävää koulutusta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Henkilöstön osaamisen pitäminen kehityksen kärjessä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/>
              <a:t>Korostetaan luovuutta ja innovatiivisuutta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Henkilöstöä kannustetaan muodostamaan kansallisia ja kansainvälisiä verkostoja</a:t>
            </a:r>
            <a:endParaRPr lang="fi-FI" sz="10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Projektit strategiaa edistämässä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1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9" y="1012015"/>
            <a:ext cx="8188730" cy="3043436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Kansainvälisyyden </a:t>
            </a:r>
            <a:r>
              <a:rPr lang="fi-FI" sz="1800" dirty="0"/>
              <a:t>edellytykset turvataan tukemalla asukkaiden ja henkilöstön valmiuksia toimia kulttuurien välisessä vuorovaikutuksessa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Digitaalisia ympäristöjä hyödynnetään tehokkaasti koulutuspalveluissa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Oppilaitosten toimintaympäristön uudistamisessa hyödynnetään digitaalisia opetusratkaisuja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Tuotetaan toimialojen ja </a:t>
            </a:r>
            <a:r>
              <a:rPr lang="fi-FI" sz="1800" dirty="0" err="1" smtClean="0"/>
              <a:t>palvelualuiden</a:t>
            </a:r>
            <a:r>
              <a:rPr lang="fi-FI" sz="1800" dirty="0" smtClean="0"/>
              <a:t> yhteistyönä aktiiviseen elämäntapaan kannustavia palveluja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/>
              <a:t>Aktivoidaan terveytensä kannalta liian vähän liikkuvia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Osallisuus mahdollistetaan tapaus- ja asiakohtaisesti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i-FI" sz="1800" dirty="0" smtClean="0"/>
              <a:t>Otetaan lapset ja nuoret aktiivisesti mukaan heitä koskevaan asioiden suunnitteluun, valmisteluun ja toteuttamiseen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fi-FI" sz="10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Projektit strategiaa edistämässä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Tilannekuva</a:t>
            </a:r>
            <a:endParaRPr lang="fi-FI" sz="2400" b="1" dirty="0">
              <a:latin typeface="+mj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54"/>
            <a:ext cx="9144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fi-FI" sz="1800" dirty="0" smtClean="0"/>
              <a:t>Jokaisella salkulla on omistaja ja salkkupäällikkö, joiden toimenkuva on määritelty toimialajohtajan päätöksellä</a:t>
            </a:r>
          </a:p>
          <a:p>
            <a:pPr lvl="0">
              <a:buFontTx/>
              <a:buChar char="-"/>
            </a:pPr>
            <a:r>
              <a:rPr lang="fi-FI" sz="1800" dirty="0" smtClean="0"/>
              <a:t>Salkkuasiat käsitellään kerran kuukaudessa toimialan johtoryhmässä, joka toimii kaikkien salkkujen ohjausryhmänä</a:t>
            </a:r>
          </a:p>
          <a:p>
            <a:pPr lvl="0">
              <a:buFontTx/>
              <a:buChar char="-"/>
            </a:pPr>
            <a:r>
              <a:rPr lang="fi-FI" sz="1800" dirty="0" smtClean="0"/>
              <a:t>P0-vaiheessa projektien etenemispäätöksen tekee palvelualueen johtoryhmä (yhden palvelualueen projektit) tai toimialan johtoryhmä (kahden tai useamman palvelualueen projektit); muissa vaiheissa päätökset tekee toimialan johtoryhmä</a:t>
            </a:r>
          </a:p>
          <a:p>
            <a:pPr lvl="0">
              <a:buFontTx/>
              <a:buChar char="-"/>
            </a:pPr>
            <a:r>
              <a:rPr lang="fi-FI" sz="1800" dirty="0" smtClean="0"/>
              <a:t>Projektitoimisto tukee salkunhallintaa, salkkupäälliköitä sekä projektien vetäjiä</a:t>
            </a:r>
            <a:endParaRPr lang="fi-FI" sz="1800" dirty="0"/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Salkunhallinta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5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fi-FI" sz="1800" dirty="0" smtClean="0"/>
              <a:t>TP antaa hyvän yleiskuvan toimialan projektitoiminnasta ja mahdollistaa ”zoomaukset” erilaisia suodatuksia tekemällä</a:t>
            </a:r>
          </a:p>
          <a:p>
            <a:pPr lvl="0">
              <a:buFontTx/>
              <a:buChar char="-"/>
            </a:pPr>
            <a:r>
              <a:rPr lang="fi-FI" sz="1800" dirty="0" smtClean="0"/>
              <a:t>Ei kuitenkaan pysty täysin täyttämään lupaustaan salkunhallinnan välineenä, vaan toimii ehkä jopa paremmin projektihallinnan työkaluna</a:t>
            </a:r>
          </a:p>
          <a:p>
            <a:pPr lvl="0">
              <a:buFontTx/>
              <a:buChar char="-"/>
            </a:pPr>
            <a:r>
              <a:rPr lang="fi-FI" sz="1800" dirty="0" err="1" smtClean="0"/>
              <a:t>TP:sta</a:t>
            </a:r>
            <a:r>
              <a:rPr lang="fi-FI" sz="1800" dirty="0" smtClean="0"/>
              <a:t> saatavien tietojen saattaminen esitettävään muotoon vaatii edelleen ylimääräistä työtä (pelkän raportista tehdyn </a:t>
            </a:r>
            <a:r>
              <a:rPr lang="fi-FI" sz="1800" dirty="0" err="1" smtClean="0"/>
              <a:t>pdf:n</a:t>
            </a:r>
            <a:r>
              <a:rPr lang="fi-FI" sz="1800" dirty="0" smtClean="0"/>
              <a:t> käyttö esimerkiksi kokouksissa hankalaa)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err="1" smtClean="0">
                <a:latin typeface="+mj-lt"/>
              </a:rPr>
              <a:t>Thinking</a:t>
            </a:r>
            <a:r>
              <a:rPr lang="fi-FI" sz="2400" b="1" dirty="0" smtClean="0">
                <a:latin typeface="+mj-lt"/>
              </a:rPr>
              <a:t> Portfolio ja tiedon laatu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4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lvl="0" indent="0">
              <a:buNone/>
            </a:pPr>
            <a:r>
              <a:rPr lang="fi-FI" sz="1800" b="1" dirty="0" smtClean="0"/>
              <a:t>Kehittämistoimenpiteet:</a:t>
            </a:r>
          </a:p>
          <a:p>
            <a:pPr lvl="0">
              <a:buFontTx/>
              <a:buChar char="-"/>
            </a:pPr>
            <a:r>
              <a:rPr lang="fi-FI" sz="1800" dirty="0" smtClean="0"/>
              <a:t>Projektitoimijoiden ja omistajien TP-osaamisen kehittäminen</a:t>
            </a:r>
          </a:p>
          <a:p>
            <a:pPr lvl="0">
              <a:buFontTx/>
              <a:buChar char="-"/>
            </a:pPr>
            <a:r>
              <a:rPr lang="fi-FI" sz="1800" dirty="0" smtClean="0"/>
              <a:t>Työkalun ja omien toimintamallien jatkuva arviointi ja parantaminen</a:t>
            </a:r>
          </a:p>
          <a:p>
            <a:pPr lvl="0">
              <a:buFontTx/>
              <a:buChar char="-"/>
            </a:pPr>
            <a:r>
              <a:rPr lang="fi-FI" sz="1800" dirty="0" smtClean="0"/>
              <a:t>Em. Toimenpiteet toteutetaan osana LP-projektia</a:t>
            </a:r>
            <a:endParaRPr lang="fi-FI" sz="1800" dirty="0"/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err="1" smtClean="0">
                <a:latin typeface="+mj-lt"/>
              </a:rPr>
              <a:t>Thinking</a:t>
            </a:r>
            <a:r>
              <a:rPr lang="fi-FI" sz="2400" b="1" dirty="0" smtClean="0">
                <a:latin typeface="+mj-lt"/>
              </a:rPr>
              <a:t> Portfolio ja tiedon laatu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4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lvl="0" indent="0">
              <a:buNone/>
            </a:pPr>
            <a:r>
              <a:rPr lang="fi-FI" sz="1800" b="1" dirty="0" smtClean="0"/>
              <a:t>Tavoite:</a:t>
            </a:r>
            <a:r>
              <a:rPr lang="fi-FI" sz="1800" dirty="0" smtClean="0"/>
              <a:t> </a:t>
            </a:r>
          </a:p>
          <a:p>
            <a:pPr marL="0" lvl="0" indent="0">
              <a:buNone/>
            </a:pPr>
            <a:r>
              <a:rPr lang="fi-FI" sz="1800" dirty="0" smtClean="0"/>
              <a:t>Projektitoiminnan ja salkunhallinnan prosessien kehittäminen</a:t>
            </a:r>
          </a:p>
          <a:p>
            <a:pPr marL="0" lvl="0" indent="0">
              <a:buNone/>
            </a:pPr>
            <a:r>
              <a:rPr lang="fi-FI" sz="1800" b="1" dirty="0" smtClean="0"/>
              <a:t>Toimenpiteet:</a:t>
            </a:r>
          </a:p>
          <a:p>
            <a:pPr lvl="0">
              <a:buFontTx/>
              <a:buChar char="-"/>
            </a:pPr>
            <a:r>
              <a:rPr lang="fi-FI" sz="1800" dirty="0"/>
              <a:t>H</a:t>
            </a:r>
            <a:r>
              <a:rPr lang="fi-FI" sz="1800" dirty="0" smtClean="0"/>
              <a:t>anke-/projektiryhmäkohtaisten tiimien perustaminen ja vakiinnuttaminen (prosessien parantaminen sekä tehokkuuden ja vaikuttavuuden lisääminen)</a:t>
            </a:r>
          </a:p>
          <a:p>
            <a:pPr lvl="0">
              <a:buFontTx/>
              <a:buChar char="-"/>
            </a:pPr>
            <a:r>
              <a:rPr lang="fi-FI" sz="1800" dirty="0" smtClean="0"/>
              <a:t>Projektitoimijoiden kouluttaminen (neljä koulutusta syksyllä 2016, toteuttajina siton projektitoimisto ja Turun amk)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LP – Lean-mallit projektityöhön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28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fi-FI" sz="1800" dirty="0" smtClean="0"/>
              <a:t>Omistajille (sekä salkkujen että projektien omistajat) suunnatut koulutukset ja workshopit</a:t>
            </a:r>
          </a:p>
          <a:p>
            <a:pPr lvl="0">
              <a:buFontTx/>
              <a:buChar char="-"/>
            </a:pPr>
            <a:r>
              <a:rPr lang="fi-FI" sz="1800" dirty="0" smtClean="0"/>
              <a:t>Kehittämismallin toteutuksen seuranta ja prosessien kehittäminen</a:t>
            </a:r>
          </a:p>
          <a:p>
            <a:pPr lvl="0">
              <a:buFontTx/>
              <a:buChar char="-"/>
            </a:pPr>
            <a:r>
              <a:rPr lang="fi-FI" sz="1800" dirty="0" smtClean="0"/>
              <a:t>Projektitoimijan työkalupakin kehittäminen</a:t>
            </a:r>
          </a:p>
          <a:p>
            <a:pPr lvl="0">
              <a:buFontTx/>
              <a:buChar char="-"/>
            </a:pPr>
            <a:r>
              <a:rPr lang="fi-FI" sz="1800" dirty="0" smtClean="0"/>
              <a:t>Hyötyjen arvioinnin kehittäminen</a:t>
            </a:r>
          </a:p>
          <a:p>
            <a:pPr marL="0" lvl="0" indent="0">
              <a:buNone/>
            </a:pPr>
            <a:r>
              <a:rPr lang="fi-FI" sz="1800" b="1" dirty="0" smtClean="0"/>
              <a:t>Toteutusaika: </a:t>
            </a:r>
            <a:r>
              <a:rPr lang="fi-FI" sz="1800" dirty="0" smtClean="0"/>
              <a:t>2/2016 – 6/2017</a:t>
            </a:r>
          </a:p>
          <a:p>
            <a:pPr marL="0" lvl="0" indent="0">
              <a:buNone/>
            </a:pPr>
            <a:r>
              <a:rPr lang="fi-FI" sz="1800" b="1" dirty="0" smtClean="0"/>
              <a:t>Vastuutaho:</a:t>
            </a:r>
            <a:r>
              <a:rPr lang="fi-FI" sz="1800" dirty="0" smtClean="0"/>
              <a:t> Projektitoimisto</a:t>
            </a:r>
            <a:endParaRPr lang="fi-FI" sz="1800" dirty="0"/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LP – Lean-mallit projektityöhön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8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1.gstatic.com/images?q=tbn:ANd9GcShnoLfTx9ePzP3EM2yXsHutW8h_xJ6Fcf3SmmZ1uAct_YC9KV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76">
            <a:off x="5883110" y="1573200"/>
            <a:ext cx="3345180" cy="34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iparts.co/cliparts/pio/ky7/pioky7Bi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34" y="1318166"/>
            <a:ext cx="3241382" cy="3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16985" y="1731700"/>
            <a:ext cx="2676145" cy="87172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Tavanomaiset projektit</a:t>
            </a:r>
          </a:p>
          <a:p>
            <a:r>
              <a:rPr lang="fi-FI" dirty="0" smtClean="0"/>
              <a:t>Projektin arviointi (P5)</a:t>
            </a:r>
          </a:p>
          <a:p>
            <a:r>
              <a:rPr lang="fi-FI" dirty="0" smtClean="0"/>
              <a:t>Jälkiarviointi (P6) </a:t>
            </a:r>
          </a:p>
          <a:p>
            <a:pPr marL="0" indent="0">
              <a:buNone/>
            </a:pPr>
            <a:endParaRPr lang="fi-FI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207264"/>
            <a:ext cx="9144000" cy="549594"/>
          </a:xfrm>
        </p:spPr>
        <p:txBody>
          <a:bodyPr/>
          <a:lstStyle/>
          <a:p>
            <a:pPr algn="ctr"/>
            <a:r>
              <a:rPr lang="fi-FI" b="0" dirty="0" smtClean="0"/>
              <a:t>Hyötyjen arviointi</a:t>
            </a:r>
            <a:endParaRPr lang="fi-FI" b="0" noProof="0" dirty="0"/>
          </a:p>
        </p:txBody>
      </p:sp>
      <p:pic>
        <p:nvPicPr>
          <p:cNvPr id="2050" name="Picture 2" descr="http://1.bp.blogspot.com/-9moaQ_ywXSs/Tc8Ax39rK0I/AAAAAAAAARc/kaqQkczBvGU/s1600/Post-it_Pink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41">
            <a:off x="-177671" y="657591"/>
            <a:ext cx="3724181" cy="37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237744" y="1318166"/>
            <a:ext cx="27136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Vaativat projektit: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Projektin arviointi (P5)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Hyötyjen ja vaikutta-</a:t>
            </a:r>
            <a:r>
              <a:rPr lang="fi-FI" dirty="0" err="1" smtClean="0"/>
              <a:t>vuuden</a:t>
            </a:r>
            <a:r>
              <a:rPr lang="fi-FI" dirty="0" smtClean="0"/>
              <a:t>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Jälkiarviointi (P6)</a:t>
            </a:r>
          </a:p>
          <a:p>
            <a:endParaRPr lang="fi-FI" sz="1100" dirty="0" smtClean="0"/>
          </a:p>
          <a:p>
            <a:endParaRPr lang="fi-FI" sz="1100" dirty="0"/>
          </a:p>
        </p:txBody>
      </p:sp>
      <p:sp>
        <p:nvSpPr>
          <p:cNvPr id="5" name="Suorakulmio 4"/>
          <p:cNvSpPr/>
          <p:nvPr/>
        </p:nvSpPr>
        <p:spPr>
          <a:xfrm rot="273025">
            <a:off x="6178790" y="1968863"/>
            <a:ext cx="27828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/>
              <a:t>Kevyet projektit </a:t>
            </a:r>
          </a:p>
          <a:p>
            <a:endParaRPr lang="fi-FI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Projektin arviointi (P5)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Jälkiarviointi (P6) vain poikkeustapauksissa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r>
              <a:rPr lang="fi-FI" sz="11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fi-FI" sz="1800" dirty="0" smtClean="0"/>
              <a:t>Vuoden 2015 lopussa päättyneet  Vaativat projektit tekevät P5- ja P6-lomakkeiden lisäksi hyötyjen ja vaikuttavuuden arvioinnin (tulokset, suorat taloudelliset hyödyt, epäsuorat taloudelliset hyödyt, muut hyödyt ja vaikutukset, mittarit)</a:t>
            </a:r>
          </a:p>
          <a:p>
            <a:pPr marL="342900" lvl="0" indent="-342900">
              <a:buAutoNum type="arabicPeriod"/>
            </a:pPr>
            <a:r>
              <a:rPr lang="fi-FI" sz="1800" dirty="0" smtClean="0"/>
              <a:t>Marraskuussa 2016 järjestetään teemoittain (useampien projektien kokonaisuudet) workshopit (järjestämisvastuu salkkupäälliköllä ja projektitoimistolla), joissa arvioidaan oletettujen hyötyjen toteutuminen (mukana Vaativat ja Tavanomaiset projektit sekä erityistapauksissa myös Kevyet projektit)</a:t>
            </a:r>
          </a:p>
          <a:p>
            <a:pPr marL="342900" lvl="0" indent="-342900">
              <a:buAutoNum type="arabicPeriod"/>
            </a:pPr>
            <a:r>
              <a:rPr lang="fi-FI" sz="1800" dirty="0" smtClean="0"/>
              <a:t>Toimintamalli arvioidaan ja levitetään koko toimialalle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>
                <a:latin typeface="+mj-lt"/>
              </a:rPr>
              <a:t>Hyötyjen arvioinnin pilotointi: nuorisotakuu-salkku</a:t>
            </a: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smtClean="0"/>
              <a:t>Projekteja salkuissa kaikkiaan 111</a:t>
            </a:r>
          </a:p>
          <a:p>
            <a:pPr>
              <a:buFontTx/>
              <a:buChar char="-"/>
            </a:pPr>
            <a:r>
              <a:rPr lang="fi-FI" sz="1800" dirty="0" smtClean="0"/>
              <a:t>Käynnissä: 68</a:t>
            </a:r>
          </a:p>
          <a:p>
            <a:pPr>
              <a:buFontTx/>
              <a:buChar char="-"/>
            </a:pPr>
            <a:r>
              <a:rPr lang="fi-FI" sz="1800" dirty="0" smtClean="0"/>
              <a:t>Hyötyjen arviointi (päättyneet): 17</a:t>
            </a:r>
          </a:p>
          <a:p>
            <a:pPr>
              <a:buFontTx/>
              <a:buChar char="-"/>
            </a:pPr>
            <a:r>
              <a:rPr lang="fi-FI" sz="1800" dirty="0" smtClean="0"/>
              <a:t>Odottaa päätöstä: 17</a:t>
            </a:r>
          </a:p>
          <a:p>
            <a:pPr>
              <a:buFontTx/>
              <a:buChar char="-"/>
            </a:pPr>
            <a:r>
              <a:rPr lang="fi-FI" sz="1800" dirty="0" smtClean="0"/>
              <a:t>Odottaa jatkotoimia / keskeytetty: 9</a:t>
            </a:r>
          </a:p>
          <a:p>
            <a:pPr>
              <a:buFontTx/>
              <a:buChar char="-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Keskeiset tiedot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9" y="1107741"/>
            <a:ext cx="4298184" cy="3043436"/>
          </a:xfrm>
        </p:spPr>
        <p:txBody>
          <a:bodyPr/>
          <a:lstStyle/>
          <a:p>
            <a:pPr marL="0" lvl="0" indent="0">
              <a:buNone/>
            </a:pPr>
            <a:r>
              <a:rPr lang="pt-BR" sz="1800" dirty="0"/>
              <a:t>N = R x fp x ne x fl x fi x fc x </a:t>
            </a:r>
            <a:r>
              <a:rPr lang="pt-BR" sz="1800" dirty="0" smtClean="0"/>
              <a:t>L</a:t>
            </a:r>
          </a:p>
          <a:p>
            <a:pPr marL="0" lvl="0" indent="0">
              <a:buNone/>
            </a:pPr>
            <a:r>
              <a:rPr lang="pt-BR" sz="1800" dirty="0" smtClean="0"/>
              <a:t>Kaava on kehitetty jo vuonna 1961, mutta emme pysty vieläkään laskemaan, kuinka moni “is out there and watching”...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Varoittava esimerkki: Draken kaava</a:t>
            </a:r>
            <a:endParaRPr lang="fi-FI" sz="2400" b="1" dirty="0">
              <a:latin typeface="+mj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83" y="1172600"/>
            <a:ext cx="3975057" cy="29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smtClean="0"/>
              <a:t>Varhaiskasvatus:10 projektia</a:t>
            </a:r>
          </a:p>
          <a:p>
            <a:pPr marL="0" indent="0">
              <a:buNone/>
            </a:pPr>
            <a:r>
              <a:rPr lang="fi-FI" sz="1800" dirty="0" smtClean="0"/>
              <a:t>Perusopetus: 29 projektia</a:t>
            </a:r>
          </a:p>
          <a:p>
            <a:pPr marL="0" indent="0">
              <a:buNone/>
            </a:pPr>
            <a:r>
              <a:rPr lang="fi-FI" sz="1800" dirty="0" smtClean="0"/>
              <a:t>Ammatillinen koulutus: 26 projektia</a:t>
            </a:r>
          </a:p>
          <a:p>
            <a:pPr marL="0" indent="0">
              <a:buNone/>
            </a:pPr>
            <a:r>
              <a:rPr lang="fi-FI" sz="1800" dirty="0" smtClean="0"/>
              <a:t>Lukiokoulutus: 14 projektia</a:t>
            </a:r>
          </a:p>
          <a:p>
            <a:pPr marL="0" indent="0">
              <a:buNone/>
            </a:pPr>
            <a:r>
              <a:rPr lang="fi-FI" sz="1800" dirty="0" smtClean="0"/>
              <a:t>Aikuiskoulutus: 9 projektia</a:t>
            </a:r>
          </a:p>
          <a:p>
            <a:pPr marL="0" indent="0">
              <a:buNone/>
            </a:pPr>
            <a:r>
              <a:rPr lang="fi-FI" sz="1800" dirty="0" smtClean="0"/>
              <a:t>Ruotsinkielinen kasvatus ja opetus: 8 projektia</a:t>
            </a:r>
          </a:p>
          <a:p>
            <a:pPr>
              <a:buFontTx/>
              <a:buChar char="-"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Salkun projektit palvelualueittain (käynnissä)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smtClean="0"/>
              <a:t>Koko toimialan salkun arvo noin 8,52 M€</a:t>
            </a:r>
          </a:p>
          <a:p>
            <a:pPr marL="0" indent="0">
              <a:buNone/>
            </a:pPr>
            <a:r>
              <a:rPr lang="fi-FI" sz="1800" dirty="0" smtClean="0"/>
              <a:t>Budjetti 2016: 3 403 527 euroa (2015: 2 637 045 €)</a:t>
            </a:r>
          </a:p>
          <a:p>
            <a:pPr marL="0" indent="0">
              <a:buNone/>
            </a:pPr>
            <a:r>
              <a:rPr lang="fi-FI" sz="1800" dirty="0" smtClean="0"/>
              <a:t>Omarahoitusosuus 2016: 24,4 %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Yli 85 % salkun projekteista on ulkopuolinen rahoitus. Suurimmat rahoittajat EU, OPH ja OKM.</a:t>
            </a:r>
          </a:p>
          <a:p>
            <a:pPr marL="0" indent="0">
              <a:buNone/>
            </a:pPr>
            <a:r>
              <a:rPr lang="fi-FI" sz="1800" dirty="0" smtClean="0"/>
              <a:t>Suuri osa projekteista toteutetaan kumppanuushankkeina, joiden kokonaisbudjettien huomioiminen nostaisi salkun arvon noin 1,5-kertaiseksi.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Budjetti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0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9" y="1100246"/>
            <a:ext cx="8188730" cy="304343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smtClean="0"/>
              <a:t>Nuorisotakuu: 23 projektia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Oppimisen</a:t>
            </a:r>
            <a:r>
              <a:rPr lang="fi-FI" sz="1800" dirty="0"/>
              <a:t>, ohjauksen ja kasvun tukemisen </a:t>
            </a:r>
            <a:r>
              <a:rPr lang="fi-FI" sz="1800" dirty="0" smtClean="0"/>
              <a:t>kehittäminen: 33 projektia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Tieto- </a:t>
            </a:r>
            <a:r>
              <a:rPr lang="fi-FI" sz="1800" dirty="0"/>
              <a:t>ja viestintäteknologian opetus- ja ohjauskäytön </a:t>
            </a:r>
            <a:r>
              <a:rPr lang="fi-FI" sz="1800" dirty="0" smtClean="0"/>
              <a:t>kehittäminen: 17 projektia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Kansainvälinen toiminta: 17 projektia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Työelämäyhteistyön </a:t>
            </a:r>
            <a:r>
              <a:rPr lang="fi-FI" sz="1800" dirty="0"/>
              <a:t>ja -palveluiden </a:t>
            </a:r>
            <a:r>
              <a:rPr lang="fi-FI" sz="1800" dirty="0" smtClean="0"/>
              <a:t>kehittäminen: 12 projektia</a:t>
            </a: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Organisaation </a:t>
            </a:r>
            <a:r>
              <a:rPr lang="fi-FI" sz="1800" dirty="0"/>
              <a:t>toimintakyvyn </a:t>
            </a:r>
            <a:r>
              <a:rPr lang="fi-FI" sz="1800" dirty="0" smtClean="0"/>
              <a:t>kehittäminen: 9 projektia</a:t>
            </a:r>
          </a:p>
          <a:p>
            <a:pPr marL="0" indent="0">
              <a:buNone/>
            </a:pPr>
            <a:r>
              <a:rPr lang="fi-FI" sz="1800" b="1" dirty="0" smtClean="0"/>
              <a:t>Yhteensä 111 projektia</a:t>
            </a:r>
            <a:endParaRPr lang="fi-FI" sz="1800" b="1" dirty="0"/>
          </a:p>
          <a:p>
            <a:pPr>
              <a:buFontTx/>
              <a:buChar char="-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Sivistystoimialan projektisalkut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b="1" dirty="0" smtClean="0"/>
              <a:t>AAVA </a:t>
            </a:r>
            <a:r>
              <a:rPr lang="fi-FI" sz="1800" dirty="0" smtClean="0"/>
              <a:t>(Nuorisotakuu-salkku; lukiot ja aikuiskoulutus)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/>
              <a:t>Tavoite: </a:t>
            </a:r>
            <a:r>
              <a:rPr lang="fi-FI" sz="1800" dirty="0"/>
              <a:t>kehittää maakuntarajat ylittävä avointen ammatillisten ja niitä täydentävien yleissivistävien opintojen koulutustarjotinmalli, joka mahdollistaa opiskelijan joustavan opiskelun eri oppilaitoksissa riippumatta oman kotikunnan tai paikallisen oppilaitoksen tarjonnasta.</a:t>
            </a:r>
            <a:endParaRPr lang="fi-FI" sz="1800" dirty="0" smtClean="0"/>
          </a:p>
          <a:p>
            <a:pPr marL="0" indent="0">
              <a:spcAft>
                <a:spcPts val="600"/>
              </a:spcAft>
              <a:buNone/>
            </a:pPr>
            <a:endParaRPr lang="fi-FI" sz="18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err="1" smtClean="0"/>
              <a:t>LukioTEKO</a:t>
            </a:r>
            <a:r>
              <a:rPr lang="fi-FI" sz="1800" dirty="0" smtClean="0"/>
              <a:t> (Nuorisotakuu-salkku; lukiot)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/>
              <a:t>Tavoite:</a:t>
            </a:r>
            <a:r>
              <a:rPr lang="fi-FI" sz="1800" dirty="0"/>
              <a:t> Edistää lukioiden työelämäyhteistyötä sekä lukio-opintonsa päättäneiden siirtymistä työelämään ja jatko-opintoihin kehittämällä ja ottamalla käyttöön uusia lukion ja työelämän sekä toisaalta lukion ja muiden kouluasteiden välisiä yhteistyömalleja. </a:t>
            </a: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Keskeiset projektit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97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b="1" dirty="0" err="1" smtClean="0"/>
              <a:t>VetoVoimaa</a:t>
            </a:r>
            <a:r>
              <a:rPr lang="fi-FI" sz="1800" dirty="0" smtClean="0"/>
              <a:t> (</a:t>
            </a:r>
            <a:r>
              <a:rPr lang="fi-FI" sz="1800" dirty="0" err="1" smtClean="0"/>
              <a:t>Työelämäyhteistön</a:t>
            </a:r>
            <a:r>
              <a:rPr lang="fi-FI" sz="1800" dirty="0" smtClean="0"/>
              <a:t> salkku; ammatillinen koulutus)</a:t>
            </a:r>
          </a:p>
          <a:p>
            <a:pPr marL="0" indent="0">
              <a:buNone/>
            </a:pPr>
            <a:r>
              <a:rPr lang="fi-FI" sz="1800" b="1" dirty="0"/>
              <a:t>Tavoite:</a:t>
            </a:r>
            <a:r>
              <a:rPr lang="fi-FI" sz="1800" dirty="0"/>
              <a:t> </a:t>
            </a:r>
            <a:r>
              <a:rPr lang="fi-FI" sz="1800" dirty="0" smtClean="0"/>
              <a:t>Teknologia-alojen </a:t>
            </a:r>
            <a:r>
              <a:rPr lang="fi-FI" sz="1800" dirty="0"/>
              <a:t>koulutuksen </a:t>
            </a:r>
            <a:r>
              <a:rPr lang="fi-FI" sz="1800" dirty="0" smtClean="0"/>
              <a:t>vetovoimaisuuden lisääminen </a:t>
            </a:r>
            <a:r>
              <a:rPr lang="fi-FI" sz="1800" dirty="0"/>
              <a:t>Varsinais-Suomessa. Erityisenä kohdealana hankkeessa on </a:t>
            </a:r>
            <a:r>
              <a:rPr lang="fi-FI" sz="1800" dirty="0" err="1"/>
              <a:t>kone-</a:t>
            </a:r>
            <a:r>
              <a:rPr lang="fi-FI" sz="1800" dirty="0"/>
              <a:t> ja metalliala. </a:t>
            </a:r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err="1" smtClean="0"/>
              <a:t>Innostamo</a:t>
            </a:r>
            <a:r>
              <a:rPr lang="fi-FI" sz="1800" dirty="0" smtClean="0"/>
              <a:t> (Opetus ja ohjaus -salkku; lukiot ja ammatillinen koulutus)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smtClean="0"/>
              <a:t>Tavoite: </a:t>
            </a:r>
            <a:r>
              <a:rPr lang="fi-FI" sz="1800" dirty="0" smtClean="0"/>
              <a:t>Luodaan maakunnallinen oppilaitosten yrittäjämäistä toimintakulttuuria edistävä yrittäjyyskasvatuksen verkosto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Keskeiset projektit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0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b="1" dirty="0"/>
              <a:t>Osaava TSO </a:t>
            </a:r>
            <a:r>
              <a:rPr lang="fi-FI" sz="1800" dirty="0"/>
              <a:t>(Opetus ja ohjaus -salkku; perusopetus, varhaiskasvatus ja lukiot)</a:t>
            </a:r>
          </a:p>
          <a:p>
            <a:pPr marL="0" indent="0">
              <a:buNone/>
            </a:pPr>
            <a:r>
              <a:rPr lang="fi-FI" sz="1800" b="1" dirty="0"/>
              <a:t>Tavoite: </a:t>
            </a:r>
            <a:r>
              <a:rPr lang="fi-FI" sz="1800" dirty="0"/>
              <a:t>Uuden pedagogisen toimintakulttuurin kehittäminen, opetustoimen henkilöstön ja johdon osaamisen lisääminen sekä alueellisen oppilaitosten välisen yhteistyön lisääminen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err="1" smtClean="0"/>
              <a:t>PaikkaOppi</a:t>
            </a:r>
            <a:r>
              <a:rPr lang="fi-FI" sz="1800" b="1" dirty="0" smtClean="0"/>
              <a:t> Plus </a:t>
            </a:r>
            <a:r>
              <a:rPr lang="fi-FI" sz="1800" dirty="0" smtClean="0"/>
              <a:t>(TVT; perusopetus ja lukiot)</a:t>
            </a:r>
            <a:endParaRPr lang="fi-FI" sz="1800" dirty="0"/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smtClean="0"/>
              <a:t>Tavoite:</a:t>
            </a:r>
            <a:r>
              <a:rPr lang="fi-FI" sz="1800" dirty="0" smtClean="0"/>
              <a:t> Paikkatiedon opetuksen kehittäminen sekä </a:t>
            </a:r>
            <a:r>
              <a:rPr lang="fi-FI" sz="1800" dirty="0" err="1" smtClean="0"/>
              <a:t>PaikkaOppi</a:t>
            </a:r>
            <a:r>
              <a:rPr lang="fi-FI" sz="1800" dirty="0" smtClean="0"/>
              <a:t>-palvelun pedagoginen kehittäminen ja levittäminen</a:t>
            </a:r>
            <a:endParaRPr lang="fi-FI" sz="1800" dirty="0"/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Keskeiset projektit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3198" y="1107741"/>
            <a:ext cx="7963877" cy="30434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b="1" dirty="0"/>
              <a:t>Pedagoginen ICT-ohjaus </a:t>
            </a:r>
            <a:r>
              <a:rPr lang="fi-FI" sz="1800" dirty="0"/>
              <a:t>(TVT; perusopetus)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/>
              <a:t>Tavoite: </a:t>
            </a:r>
            <a:r>
              <a:rPr lang="fi-FI" sz="1800" dirty="0"/>
              <a:t>Koulujen tukeminen </a:t>
            </a:r>
            <a:r>
              <a:rPr lang="fi-FI" sz="1800" dirty="0" err="1"/>
              <a:t>digitalisaatiossa</a:t>
            </a:r>
            <a:endParaRPr lang="fi-FI" sz="1800" dirty="0"/>
          </a:p>
          <a:p>
            <a:pPr marL="0" indent="0">
              <a:spcAft>
                <a:spcPts val="600"/>
              </a:spcAft>
              <a:buNone/>
            </a:pPr>
            <a:endParaRPr lang="fi-FI" sz="18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smtClean="0"/>
              <a:t>Askel Eurooppaan, Turku Goes Europe ja muut Erasmus+-rahoitusohjelman ja Opetushallituksen rahoittamat </a:t>
            </a:r>
            <a:r>
              <a:rPr lang="fi-FI" sz="1800" b="1" dirty="0" err="1" smtClean="0"/>
              <a:t>kehittämis</a:t>
            </a:r>
            <a:r>
              <a:rPr lang="fi-FI" sz="1800" b="1" dirty="0" smtClean="0"/>
              <a:t>- ja liikkuvuusprojektit</a:t>
            </a:r>
            <a:r>
              <a:rPr lang="fi-FI" sz="1800" dirty="0" smtClean="0"/>
              <a:t> (KV, kaikki palvelualueet)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800" b="1" dirty="0" smtClean="0"/>
              <a:t>Tavoite</a:t>
            </a:r>
            <a:r>
              <a:rPr lang="fi-FI" sz="1800" b="1" dirty="0"/>
              <a:t>:</a:t>
            </a:r>
            <a:r>
              <a:rPr lang="fi-FI" sz="1800" dirty="0"/>
              <a:t> Edistää, kehittää ja tukea kansainvälistä toimintaa ja globaalikasvatusta sivistystoimialan </a:t>
            </a:r>
            <a:r>
              <a:rPr lang="fi-FI" sz="1800" dirty="0" smtClean="0"/>
              <a:t>päiväkodeissa ja kouluissa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0" y="16365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atin typeface="+mj-lt"/>
              </a:rPr>
              <a:t>Keskeiset projektit</a:t>
            </a:r>
            <a:endParaRPr lang="fi-F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3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16-9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aineisto DoTku" ma:contentTypeID="0x010100B231D0CFD3F64B10A09B2DADA4F4A7A100E76A179942D649CC87251E3B0A38078B0043546D47122CC3458A17F82FD109D070" ma:contentTypeVersion="34" ma:contentTypeDescription="Luo uusi asiakirja." ma:contentTypeScope="" ma:versionID="f002e2488eec90fffd74c9f9edb41ab8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xmlns:ns4="71e844b6-7a62-42f0-bd3c-d6e9aff07390" xmlns:ns5="http://schemas.microsoft.com/sharepoint/v4" targetNamespace="http://schemas.microsoft.com/office/2006/metadata/properties" ma:root="true" ma:fieldsID="ca5137b063c154fd4762e3bd4169a0d5" ns1:_="" ns2:_="" ns3:_="" ns4:_="" ns5:_="">
    <xsd:import namespace="http://schemas.microsoft.com/sharepoint/v3"/>
    <xsd:import namespace="b7caa62b-7ad8-4ac0-91e3-d215c04b2f01"/>
    <xsd:import namespace="b03131df-fdca-4f96-b491-cb071e0af91d"/>
    <xsd:import namespace="71e844b6-7a62-42f0-bd3c-d6e9aff0739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scriberOrOrganisator" minOccurs="0"/>
                <xsd:element ref="ns1:TurkuDoTku_PresentationMaterialTypeTaxHTField0" minOccurs="0"/>
                <xsd:element ref="ns1:TurkuDoTku_PresentedBy"/>
                <xsd:element ref="ns1:TurkuDoTku_PresentedDate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Aihe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scriberOrOrganisator" ma:index="10" nillable="true" ma:displayName="Tekijä" ma:description="Sukunimi etunimi" ma:internalName="TurkuDoTku_DescriberOrOrganisator">
      <xsd:simpleType>
        <xsd:restriction base="dms:Text">
          <xsd:maxLength value="255"/>
        </xsd:restriction>
      </xsd:simpleType>
    </xsd:element>
    <xsd:element name="TurkuDoTku_PresentationMaterialTypeTaxHTField0" ma:index="13" ma:taxonomy="true" ma:internalName="TurkuDoTku_PresentationMaterialTypeTaxHTField0" ma:taxonomyFieldName="TurkuDoTku_PresentationMaterialType" ma:displayName="Esitysaineiston tyyppi" ma:default="4;#Diaesitys|29bf125c-3304-4b20-a038-e327a30ca536" ma:fieldId="{948b290c-02bc-47a7-a325-41f24444e1a7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urkuDoTku_PresentedBy" ma:index="14" ma:displayName="Esittäjä" ma:description="Sukunimi etunimi" ma:internalName="TurkuDoTku_PresentedBy">
      <xsd:simpleType>
        <xsd:restriction base="dms:Text">
          <xsd:maxLength value="255"/>
        </xsd:restriction>
      </xsd:simpleType>
    </xsd:element>
    <xsd:element name="TurkuDoTku_PresentedDate" ma:index="15" ma:displayName="Esityspvm" ma:format="DateOnly" ma:internalName="TurkuDoTku_Presen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description="" ma:hidden="true" ma:list="{d685d71d-1d2d-45e9-a202-260c50b74023}" ma:internalName="TaxCatchAll" ma:showField="CatchAllData" ma:web="7a112db0-4ab2-47df-9bd4-197c83270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844b6-7a62-42f0-bd3c-d6e9aff07390" elementFormDefault="qualified">
    <xsd:import namespace="http://schemas.microsoft.com/office/2006/documentManagement/types"/>
    <xsd:import namespace="http://schemas.microsoft.com/office/infopath/2007/PartnerControls"/>
    <xsd:element name="Aihe" ma:index="20" ma:displayName="Aihe" ma:format="Dropdown" ma:internalName="Aihe">
      <xsd:simpleType>
        <xsd:restriction base="dms:Choice">
          <xsd:enumeration value="Kalenteri"/>
          <xsd:enumeration value="Koulutilojen varaus"/>
          <xsd:enumeration value="Sisäisen päätöksenteon nopeuttaminen nuorisopalveluissa"/>
          <xsd:enumeration value="Tapahtumaluvan hakeminen"/>
          <xsd:enumeration value="Yhteinen aineist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Aihe xmlns="71e844b6-7a62-42f0-bd3c-d6e9aff07390">Sisäisen päätöksenteon nopeuttaminen nuorisopalveluissa</Aihe>
    <IconOverlay xmlns="http://schemas.microsoft.com/sharepoint/v4" xsi:nil="true"/>
    <TurkuDoTku_Description xmlns="http://schemas.microsoft.com/sharepoint/v3">1. Työpajan materiaali</TurkuDoTku_Description>
    <TurkuDoTku_DescriberOrOrganisator xmlns="http://schemas.microsoft.com/sharepoint/v3">Sojakka Virpi </TurkuDoTku_DescriberOrOrganisator>
    <TurkuDoTku_PresentationMaterial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TurkuDoTku_PresentationMaterialTypeTaxHTField0>
    <TurkuDoTku_PresentedBy xmlns="http://schemas.microsoft.com/sharepoint/v3">Sojakka Virpi </TurkuDoTku_PresentedBy>
    <TurkuDoTku_PresentedDate xmlns="http://schemas.microsoft.com/sharepoint/v3">2016-01-11T22:00:00+00:00</TurkuDoTku_PresentedDate>
    <TaxCatchAll xmlns="b03131df-fdca-4f96-b491-cb071e0af91d">
      <Value>4</Value>
      <Value>3</Value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6948e327-c22f-45f3-ba73-76ec8822dedd" ContentTypeId="0x010100B231D0CFD3F64B10A09B2DADA4F4A7A100E76A179942D649CC87251E3B0A38078B" PreviousValue="false"/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21CFC2C0-4598-4600-A52E-B1E71A39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b03131df-fdca-4f96-b491-cb071e0af91d"/>
    <ds:schemaRef ds:uri="71e844b6-7a62-42f0-bd3c-d6e9aff0739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A66FCB-D857-43A5-B8F9-ACDCB0DD37D7}">
  <ds:schemaRefs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b03131df-fdca-4f96-b491-cb071e0af91d"/>
    <ds:schemaRef ds:uri="http://schemas.microsoft.com/office/infopath/2007/PartnerControls"/>
    <ds:schemaRef ds:uri="http://purl.org/dc/elements/1.1/"/>
    <ds:schemaRef ds:uri="http://purl.org/dc/dcmitype/"/>
    <ds:schemaRef ds:uri="http://schemas.microsoft.com/sharepoint/v4"/>
    <ds:schemaRef ds:uri="71e844b6-7a62-42f0-bd3c-d6e9aff07390"/>
    <ds:schemaRef ds:uri="b7caa62b-7ad8-4ac0-91e3-d215c04b2f0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02EA61-B815-4B40-9B4E-CAFE1B22F5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679D70-C1CD-4B85-9988-2676E2B8F6B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3BDB5C9-64EE-4989-9BF7-2D1FE0245940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79C8306-198F-4F82-985F-61FF534F756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1109</TotalTime>
  <Words>892</Words>
  <Application>Microsoft Office PowerPoint</Application>
  <PresentationFormat>Näytössä katseltava esitys (16:9)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Lucida Grande</vt:lpstr>
      <vt:lpstr>TURKU_PPT_16-9</vt:lpstr>
      <vt:lpstr>Kuvalliset</vt:lpstr>
      <vt:lpstr>Värilliset</vt:lpstr>
      <vt:lpstr>Sivistystoimialan projektisalkut Tilannekatsaus 04/16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Hyötyjen arviointi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Nuorisopalvelut – Päätöksentekoprosessin kehittäminen</dc:title>
  <dc:creator>Sojakka Virpi</dc:creator>
  <cp:lastModifiedBy>Lehmusto Hanna</cp:lastModifiedBy>
  <cp:revision>92</cp:revision>
  <cp:lastPrinted>2016-04-22T08:51:55Z</cp:lastPrinted>
  <dcterms:created xsi:type="dcterms:W3CDTF">2016-01-08T08:58:34Z</dcterms:created>
  <dcterms:modified xsi:type="dcterms:W3CDTF">2016-05-13T07:54:11Z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0x010100B231D0CFD3F64B10A09B2DADA4F4A7A100E76A179942D649CC87251E3B0A38078B0043546D47122CC3458A17F82FD109D070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3;#Äänitiedosto|2ce7008b-f285-403a-bd25-9c3fffad5372</vt:lpwstr>
  </property>
  <property fmtid="{D5CDD505-2E9C-101B-9397-08002B2CF9AE}" pid="8" name="TurkuDoTku_Language">
    <vt:lpwstr>1;#Suomi|ddab1725-3888-478f-9c8c-3eeceecd16e9</vt:lpwstr>
  </property>
  <property fmtid="{D5CDD505-2E9C-101B-9397-08002B2CF9AE}" pid="9" name="TurkuDoTku_VideoFileType">
    <vt:lpwstr>2;#Videokuva|82098cdd-6e57-4a24-8887-90ce7bab4a54</vt:lpwstr>
  </property>
</Properties>
</file>