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notesMasterIdLst>
    <p:notesMasterId r:id="rId18"/>
  </p:notesMasterIdLst>
  <p:handoutMasterIdLst>
    <p:handoutMasterId r:id="rId19"/>
  </p:handoutMasterIdLst>
  <p:sldIdLst>
    <p:sldId id="257" r:id="rId4"/>
    <p:sldId id="258" r:id="rId5"/>
    <p:sldId id="289" r:id="rId6"/>
    <p:sldId id="290" r:id="rId7"/>
    <p:sldId id="288" r:id="rId8"/>
    <p:sldId id="264" r:id="rId9"/>
    <p:sldId id="293" r:id="rId10"/>
    <p:sldId id="278" r:id="rId11"/>
    <p:sldId id="291" r:id="rId12"/>
    <p:sldId id="292" r:id="rId13"/>
    <p:sldId id="295" r:id="rId14"/>
    <p:sldId id="294" r:id="rId15"/>
    <p:sldId id="296" r:id="rId16"/>
    <p:sldId id="28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5/2/2016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134A-E325-4CC4-BDB8-66CF1D7565B8}" type="datetimeFigureOut">
              <a:rPr lang="fi-FI" smtClean="0"/>
              <a:t>2.5.2016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2552-12E1-4B81-9066-D51474AFB4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67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2552-12E1-4B81-9066-D51474AFB4B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43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2552-12E1-4B81-9066-D51474AFB4B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42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2552-12E1-4B81-9066-D51474AFB4B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03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7779-1C96-4B9B-BEFB-15C973EA940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97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2552-12E1-4B81-9066-D51474AFB4B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78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2552-12E1-4B81-9066-D51474AFB4B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1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2552-12E1-4B81-9066-D51474AFB4B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68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2552-12E1-4B81-9066-D51474AFB4B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28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paakkinen/laitte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Jouni Paakkinen 27.4.2016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 smtClean="0"/>
              <a:t>Perusopetuksen päätelaiteprojekti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Päätelaitteet, laitetyypistä riippuen n. 260-420 euroa / kpl. </a:t>
            </a:r>
          </a:p>
          <a:p>
            <a:r>
              <a:rPr lang="fi-FI" dirty="0" smtClean="0"/>
              <a:t>Oppilasmäärät 2016-2017: </a:t>
            </a:r>
            <a:r>
              <a:rPr lang="fi-FI" b="1" dirty="0" smtClean="0"/>
              <a:t>4. </a:t>
            </a:r>
            <a:r>
              <a:rPr lang="fi-FI" b="1" dirty="0" err="1" smtClean="0"/>
              <a:t>lk</a:t>
            </a:r>
            <a:r>
              <a:rPr lang="fi-FI" b="1" dirty="0" smtClean="0"/>
              <a:t> </a:t>
            </a:r>
            <a:r>
              <a:rPr lang="fi-FI" dirty="0" smtClean="0"/>
              <a:t>1436 ja </a:t>
            </a:r>
            <a:r>
              <a:rPr lang="fi-FI" b="1" dirty="0" smtClean="0"/>
              <a:t>7. </a:t>
            </a:r>
            <a:r>
              <a:rPr lang="fi-FI" b="1" dirty="0" err="1" smtClean="0"/>
              <a:t>lk</a:t>
            </a:r>
            <a:r>
              <a:rPr lang="fi-FI" b="1" dirty="0" smtClean="0"/>
              <a:t> </a:t>
            </a:r>
            <a:r>
              <a:rPr lang="fi-FI" dirty="0" smtClean="0"/>
              <a:t>1369, yht. </a:t>
            </a:r>
            <a:r>
              <a:rPr lang="fi-FI" b="1" dirty="0" smtClean="0"/>
              <a:t>2805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260 euron laitteella 730 000 €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350 </a:t>
            </a:r>
            <a:r>
              <a:rPr lang="en-US" dirty="0" err="1" smtClean="0">
                <a:sym typeface="Wingdings" panose="05000000000000000000" pitchFamily="2" charset="2"/>
              </a:rPr>
              <a:t>euron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laitteella</a:t>
            </a:r>
            <a:r>
              <a:rPr lang="en-US" dirty="0" smtClean="0">
                <a:sym typeface="Wingdings" panose="05000000000000000000" pitchFamily="2" charset="2"/>
              </a:rPr>
              <a:t> 982 000  €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 420 </a:t>
            </a:r>
            <a:r>
              <a:rPr lang="en-US" dirty="0" err="1" smtClean="0">
                <a:sym typeface="Wingdings" panose="05000000000000000000" pitchFamily="2" charset="2"/>
              </a:rPr>
              <a:t>euron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laitteella</a:t>
            </a:r>
            <a:r>
              <a:rPr lang="en-US" dirty="0" smtClean="0">
                <a:sym typeface="Wingdings" panose="05000000000000000000" pitchFamily="2" charset="2"/>
              </a:rPr>
              <a:t> 1 178 000 €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Lisäksi opettajille laitteita.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Langattoman verkon laajentaminen (n. 14 €/kk/tukiasema)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Kustannuksista / laitteet: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7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577340"/>
            <a:ext cx="6734175" cy="4315725"/>
          </a:xfrm>
        </p:spPr>
        <p:txBody>
          <a:bodyPr/>
          <a:lstStyle/>
          <a:p>
            <a:r>
              <a:rPr lang="fi-FI" dirty="0" smtClean="0"/>
              <a:t>Pedagoginen tuki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Koulukohtainen pedagoginen tuki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Keskitetty pedagoginen tuki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Osaamisen kehittäminen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Koulutukset ym.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Sähköiset oppimisympäristöt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Kehittäminen ja laajentaminen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Sähköiset sisällöt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Korvaavat painettuja</a:t>
            </a: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613727"/>
          </a:xfrm>
        </p:spPr>
        <p:txBody>
          <a:bodyPr/>
          <a:lstStyle/>
          <a:p>
            <a:r>
              <a:rPr lang="fi-FI" dirty="0" smtClean="0"/>
              <a:t>Kustannuksista / muut: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1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Tekninen tuki (IT-palvelut)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Käyttäjähallinta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Laitteiden hallinta, hallintajärjestelmän ylläpito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Sovellusasennukset?</a:t>
            </a: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Henkilökohtaisille oppilaslaitteille tarvitaan nykymallista poikkeava, kevyempi hallintamalli, jonka yksikkökustannus on merkittävästi alhaisempi. (OPAS-tietokoneen tuki nyt 228 €/v)</a:t>
            </a: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Kustannuksista / muut: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3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211580"/>
            <a:ext cx="6734175" cy="4681485"/>
          </a:xfrm>
        </p:spPr>
        <p:txBody>
          <a:bodyPr/>
          <a:lstStyle/>
          <a:p>
            <a:r>
              <a:rPr lang="fi-FI" dirty="0" smtClean="0"/>
              <a:t>Tarve tietokoneluokille perusopetuksessa poistuu, tilat vapautuvat muuhun opetuskäyttöön</a:t>
            </a:r>
          </a:p>
          <a:p>
            <a:r>
              <a:rPr lang="fi-FI" dirty="0" smtClean="0"/>
              <a:t>OPAS-verkon n. 3000 tietokoneesta voidaan vähentää suuri osa. Sisäinen veloitus nyt (</a:t>
            </a:r>
            <a:r>
              <a:rPr lang="fi-FI" dirty="0" err="1" smtClean="0"/>
              <a:t>leasing+tuki</a:t>
            </a:r>
            <a:r>
              <a:rPr lang="fi-FI" dirty="0" smtClean="0"/>
              <a:t>) á 493 euroa / v. Esim. 1 000 koneen poistolla täten teoreettisesti -493 000. </a:t>
            </a:r>
          </a:p>
          <a:p>
            <a:r>
              <a:rPr lang="fi-FI" dirty="0" smtClean="0"/>
              <a:t>Henkilökohtaisen laitteen ylläpitoa mahdollisimman paljon itsepalveluna </a:t>
            </a:r>
            <a:r>
              <a:rPr lang="fi-FI" dirty="0" smtClean="0">
                <a:sym typeface="Wingdings" panose="05000000000000000000" pitchFamily="2" charset="2"/>
              </a:rPr>
              <a:t> teknisen tuen tarve vähenee</a:t>
            </a:r>
            <a:endParaRPr lang="fi-FI" dirty="0" smtClean="0"/>
          </a:p>
          <a:p>
            <a:r>
              <a:rPr lang="fi-FI" dirty="0" smtClean="0"/>
              <a:t>Voidaan käyttää myös täysin digitaalisiin materiaaleihin. Tällä hetkellä ostetaan kaikille printtikirjat + digimateriaalia lisäksi.</a:t>
            </a:r>
          </a:p>
          <a:p>
            <a:r>
              <a:rPr lang="fi-FI" dirty="0" smtClean="0"/>
              <a:t>Oppimateriaalien tarve ei poistu, mutta kilpailu kovempaa, jolloin hintasäästö mahdollinen.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Monistaminen vähenee.</a:t>
            </a: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430847"/>
          </a:xfrm>
        </p:spPr>
        <p:txBody>
          <a:bodyPr/>
          <a:lstStyle/>
          <a:p>
            <a:r>
              <a:rPr lang="fi-FI" dirty="0" smtClean="0"/>
              <a:t>Säästökohteita: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9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_FUNKY_lasaut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52">
            <a:off x="4044031" y="1072876"/>
            <a:ext cx="4634248" cy="510520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3024971"/>
            <a:ext cx="3099689" cy="12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038">
            <a:off x="4569288" y="863079"/>
            <a:ext cx="3959057" cy="560641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4192">
            <a:off x="318032" y="167640"/>
            <a:ext cx="3812960" cy="48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102290"/>
            <a:ext cx="7104061" cy="3231715"/>
          </a:xfrm>
        </p:spPr>
        <p:txBody>
          <a:bodyPr/>
          <a:lstStyle/>
          <a:p>
            <a:r>
              <a:rPr lang="fi-FI" dirty="0" smtClean="0"/>
              <a:t>Perusopetuksessa tietokoneita </a:t>
            </a:r>
            <a:r>
              <a:rPr lang="fi-FI" dirty="0"/>
              <a:t>n. </a:t>
            </a:r>
            <a:r>
              <a:rPr lang="fi-FI" dirty="0" smtClean="0"/>
              <a:t>3300 (jatkuvuus on) – sisältää myös hallinnon laitteet</a:t>
            </a:r>
            <a:endParaRPr lang="fi-FI" dirty="0"/>
          </a:p>
          <a:p>
            <a:r>
              <a:rPr lang="fi-FI" dirty="0"/>
              <a:t>Tablettilaitteita n. </a:t>
            </a:r>
            <a:r>
              <a:rPr lang="fi-FI" dirty="0" smtClean="0"/>
              <a:t>2865 (jatkuvuus puuttuu)</a:t>
            </a:r>
            <a:endParaRPr lang="fi-FI" dirty="0"/>
          </a:p>
          <a:p>
            <a:r>
              <a:rPr lang="fi-FI" b="1" dirty="0" smtClean="0">
                <a:sym typeface="Wingdings" panose="05000000000000000000" pitchFamily="2" charset="2"/>
              </a:rPr>
              <a:t>Tulossa</a:t>
            </a:r>
            <a:r>
              <a:rPr lang="fi-FI" b="1" dirty="0">
                <a:sym typeface="Wingdings" panose="05000000000000000000" pitchFamily="2" charset="2"/>
              </a:rPr>
              <a:t>: </a:t>
            </a:r>
            <a:r>
              <a:rPr lang="fi-FI" dirty="0">
                <a:sym typeface="Wingdings" panose="05000000000000000000" pitchFamily="2" charset="2"/>
              </a:rPr>
              <a:t>Linux </a:t>
            </a:r>
            <a:r>
              <a:rPr lang="fi-FI" dirty="0" err="1">
                <a:sym typeface="Wingdings" panose="05000000000000000000" pitchFamily="2" charset="2"/>
              </a:rPr>
              <a:t>Mint</a:t>
            </a:r>
            <a:r>
              <a:rPr lang="fi-FI" dirty="0">
                <a:sym typeface="Wingdings" panose="05000000000000000000" pitchFamily="2" charset="2"/>
              </a:rPr>
              <a:t> -”ekokoneita</a:t>
            </a:r>
            <a:r>
              <a:rPr lang="fi-FI" dirty="0" smtClean="0">
                <a:sym typeface="Wingdings" panose="05000000000000000000" pitchFamily="2" charset="2"/>
              </a:rPr>
              <a:t>”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97228" y="7144"/>
            <a:ext cx="7782839" cy="998538"/>
          </a:xfrm>
        </p:spPr>
        <p:txBody>
          <a:bodyPr/>
          <a:lstStyle/>
          <a:p>
            <a:r>
              <a:rPr lang="fi-FI" dirty="0"/>
              <a:t>Perusopetuksen laitekanta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61" y="2718147"/>
            <a:ext cx="5548928" cy="33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774998"/>
          </a:xfrm>
        </p:spPr>
        <p:txBody>
          <a:bodyPr/>
          <a:lstStyle/>
          <a:p>
            <a:r>
              <a:rPr lang="fi-FI" dirty="0" smtClean="0"/>
              <a:t>1 : 1</a:t>
            </a:r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 bwMode="auto">
          <a:xfrm>
            <a:off x="527421" y="3743662"/>
            <a:ext cx="8091213" cy="7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600" b="1" kern="120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fi-FI" dirty="0" smtClean="0"/>
              <a:t>Miksi?</a:t>
            </a:r>
            <a:endParaRPr lang="en-US" dirty="0"/>
          </a:p>
        </p:txBody>
      </p:sp>
      <p:sp>
        <p:nvSpPr>
          <p:cNvPr id="4" name="Tekstiruutu 3"/>
          <p:cNvSpPr txBox="1"/>
          <p:nvPr/>
        </p:nvSpPr>
        <p:spPr>
          <a:xfrm>
            <a:off x="7623018" y="6020554"/>
            <a:ext cx="80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3"/>
              </a:rPr>
              <a:t>linkki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36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91260" y="1228567"/>
            <a:ext cx="6734175" cy="4057915"/>
          </a:xfrm>
        </p:spPr>
        <p:txBody>
          <a:bodyPr/>
          <a:lstStyle/>
          <a:p>
            <a:r>
              <a:rPr lang="fi-FI" dirty="0" smtClean="0"/>
              <a:t>Luokat 1-3 </a:t>
            </a:r>
            <a:r>
              <a:rPr lang="fi-FI" b="0" dirty="0" smtClean="0">
                <a:solidFill>
                  <a:schemeClr val="bg1">
                    <a:lumMod val="75000"/>
                  </a:schemeClr>
                </a:solidFill>
              </a:rPr>
              <a:t>(tai 1-2)</a:t>
            </a:r>
            <a:endParaRPr lang="fi-FI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i-FI" dirty="0" smtClean="0"/>
              <a:t>Yhteiskäyttölaitteita 2 oppilasta per 1 laite</a:t>
            </a:r>
          </a:p>
          <a:p>
            <a:pPr lvl="1"/>
            <a:r>
              <a:rPr lang="fi-FI" dirty="0" smtClean="0"/>
              <a:t>Esimerkiksi: tablettilaite</a:t>
            </a:r>
          </a:p>
          <a:p>
            <a:r>
              <a:rPr lang="fi-FI" dirty="0" smtClean="0"/>
              <a:t>Luokat 4-6 </a:t>
            </a:r>
            <a:r>
              <a:rPr lang="fi-FI" b="0" dirty="0">
                <a:solidFill>
                  <a:schemeClr val="bg1">
                    <a:lumMod val="75000"/>
                  </a:schemeClr>
                </a:solidFill>
              </a:rPr>
              <a:t>(tai </a:t>
            </a:r>
            <a:r>
              <a:rPr lang="fi-FI" b="0" dirty="0" smtClean="0">
                <a:solidFill>
                  <a:schemeClr val="bg1">
                    <a:lumMod val="75000"/>
                  </a:schemeClr>
                </a:solidFill>
              </a:rPr>
              <a:t>3-6)</a:t>
            </a:r>
            <a:endParaRPr lang="fi-FI" dirty="0"/>
          </a:p>
          <a:p>
            <a:pPr lvl="1"/>
            <a:r>
              <a:rPr lang="fi-FI" dirty="0" smtClean="0"/>
              <a:t>Ensimmäinen henkilökohtainen  laite, hankitaan 3 vuodeksi</a:t>
            </a:r>
            <a:endParaRPr lang="fi-FI" dirty="0"/>
          </a:p>
          <a:p>
            <a:pPr lvl="1"/>
            <a:r>
              <a:rPr lang="fi-FI" dirty="0" smtClean="0"/>
              <a:t>Esimerkiksi: </a:t>
            </a:r>
            <a:r>
              <a:rPr lang="fi-FI" dirty="0"/>
              <a:t>tablettilaite</a:t>
            </a:r>
          </a:p>
          <a:p>
            <a:r>
              <a:rPr lang="fi-FI" dirty="0" smtClean="0"/>
              <a:t>Luokat 7-9</a:t>
            </a:r>
            <a:endParaRPr lang="fi-FI" dirty="0"/>
          </a:p>
          <a:p>
            <a:pPr lvl="1"/>
            <a:r>
              <a:rPr lang="fi-FI" dirty="0" smtClean="0"/>
              <a:t>Toinen henkilökohtainen laite</a:t>
            </a:r>
          </a:p>
          <a:p>
            <a:pPr lvl="1"/>
            <a:r>
              <a:rPr lang="fi-FI" dirty="0" smtClean="0"/>
              <a:t>Esimerkiksi: </a:t>
            </a:r>
            <a:r>
              <a:rPr lang="fi-FI" dirty="0" err="1" smtClean="0"/>
              <a:t>Chromebook</a:t>
            </a:r>
            <a:r>
              <a:rPr lang="fi-FI" dirty="0" smtClean="0"/>
              <a:t> tai Windows-läppäri tai tabletti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 smtClean="0"/>
              <a:t>Lisäksi asetetaan tavoitteet varhaiskasvatukselle (esiopetus / muut) ja toiselle asteelle kaupungin laitteiden osalta.</a:t>
            </a:r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453254"/>
          </a:xfrm>
        </p:spPr>
        <p:txBody>
          <a:bodyPr/>
          <a:lstStyle/>
          <a:p>
            <a:r>
              <a:rPr lang="fi-FI" dirty="0" smtClean="0"/>
              <a:t>Alustava suunnitelma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4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3078480" y="4480562"/>
            <a:ext cx="2430780" cy="36576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Windows 10 PC</a:t>
            </a:r>
            <a:endParaRPr lang="en-US" sz="24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Potentiaaliset päätelaitteet</a:t>
            </a:r>
            <a:endParaRPr lang="en-US" dirty="0"/>
          </a:p>
        </p:txBody>
      </p:sp>
      <p:sp>
        <p:nvSpPr>
          <p:cNvPr id="4" name="Tekstin paikkamerkki 1"/>
          <p:cNvSpPr txBox="1">
            <a:spLocks/>
          </p:cNvSpPr>
          <p:nvPr/>
        </p:nvSpPr>
        <p:spPr bwMode="auto">
          <a:xfrm>
            <a:off x="647701" y="4480562"/>
            <a:ext cx="1866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06000" indent="-342000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 b="1" kern="1200" cap="none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defRPr>
            </a:lvl1pPr>
            <a:lvl2pPr marL="53975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2pPr>
            <a:lvl3pPr marL="79200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SzPct val="60000"/>
              <a:buFont typeface="Courier New" charset="0"/>
              <a:buChar char="o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3pPr>
            <a:lvl4pPr marL="100800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4pPr>
            <a:lvl5pPr marL="122400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i-FI" sz="2400" dirty="0" smtClean="0"/>
              <a:t>Tablettilaite</a:t>
            </a:r>
            <a:endParaRPr lang="en-US" sz="2400" dirty="0"/>
          </a:p>
        </p:txBody>
      </p:sp>
      <p:sp>
        <p:nvSpPr>
          <p:cNvPr id="5" name="Tekstin paikkamerkki 1"/>
          <p:cNvSpPr txBox="1">
            <a:spLocks/>
          </p:cNvSpPr>
          <p:nvPr/>
        </p:nvSpPr>
        <p:spPr bwMode="auto">
          <a:xfrm>
            <a:off x="5996940" y="4480562"/>
            <a:ext cx="212597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06000" indent="-342000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 b="1" kern="1200" cap="none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defRPr>
            </a:lvl1pPr>
            <a:lvl2pPr marL="53975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2pPr>
            <a:lvl3pPr marL="79200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SzPct val="60000"/>
              <a:buFont typeface="Courier New" charset="0"/>
              <a:buChar char="o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3pPr>
            <a:lvl4pPr marL="100800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4pPr>
            <a:lvl5pPr marL="1224000" indent="-179388" algn="l" defTabSz="457200" rtl="0" fontAlgn="base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b="0" i="0" kern="1200" cap="none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i-FI" sz="2400" dirty="0" err="1" smtClean="0"/>
              <a:t>Chromebook</a:t>
            </a:r>
            <a:endParaRPr lang="en-US" sz="2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1" y="2377440"/>
            <a:ext cx="1247267" cy="185928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39" y="2599349"/>
            <a:ext cx="2641057" cy="148497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284" y="2599349"/>
            <a:ext cx="2526816" cy="15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1478279"/>
            <a:ext cx="4140805" cy="4617721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b="1" dirty="0" smtClean="0"/>
              <a:t>Pedagogian ja toimintakulttuurin aito muutos (uusi OPS)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b="1" dirty="0" smtClean="0"/>
              <a:t>Sitoutuminen ja johtaminen</a:t>
            </a:r>
            <a:endParaRPr lang="fi-FI" b="1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Opettajien osaamisen lisääminen ja ylläpitäminen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Riittävän tuen takaaminen (IT + </a:t>
            </a:r>
            <a:r>
              <a:rPr lang="fi-FI" dirty="0" err="1" smtClean="0"/>
              <a:t>SiTO</a:t>
            </a:r>
            <a:r>
              <a:rPr lang="fi-FI" dirty="0" smtClean="0"/>
              <a:t>)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Tietoverkko toimii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Sähköiset sisällöt ja ympäristöt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Kustannustehokkuus</a:t>
            </a:r>
            <a:endParaRPr lang="fi-FI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Terveysnäkökulmat ja kestävä kehitys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Viestintä huoltajille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312421"/>
            <a:ext cx="3820765" cy="784860"/>
          </a:xfrm>
        </p:spPr>
        <p:txBody>
          <a:bodyPr/>
          <a:lstStyle/>
          <a:p>
            <a:r>
              <a:rPr lang="fi-FI" dirty="0" smtClean="0"/>
              <a:t>Onnistumisen edellytyksiä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r="25094"/>
          <a:stretch>
            <a:fillRect/>
          </a:stretch>
        </p:blipFill>
        <p:spPr>
          <a:xfrm>
            <a:off x="4654233" y="-60960"/>
            <a:ext cx="4573587" cy="6858000"/>
          </a:xfrm>
        </p:spPr>
      </p:pic>
    </p:spTree>
    <p:extLst>
      <p:ext uri="{BB962C8B-B14F-4D97-AF65-F5344CB8AC3E}">
        <p14:creationId xmlns:p14="http://schemas.microsoft.com/office/powerpoint/2010/main" val="38375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746760" y="845820"/>
            <a:ext cx="7924800" cy="5410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Opetuksen, oppimisen ja toimintakulttuurin muutos: </a:t>
            </a:r>
            <a:r>
              <a:rPr lang="fi-FI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Digitalisaatio</a:t>
            </a:r>
            <a:endParaRPr lang="en-US" dirty="0"/>
          </a:p>
        </p:txBody>
      </p:sp>
      <p:sp>
        <p:nvSpPr>
          <p:cNvPr id="8" name="Suorakulmio 7"/>
          <p:cNvSpPr/>
          <p:nvPr/>
        </p:nvSpPr>
        <p:spPr>
          <a:xfrm>
            <a:off x="746760" y="1668780"/>
            <a:ext cx="1790700" cy="194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Päätelaite- ratkaisu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2804160" y="1668780"/>
            <a:ext cx="1813560" cy="1943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Tekninen ja pedagoginen tuki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4853940" y="1668780"/>
            <a:ext cx="1828800" cy="1943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Opettajien osaamisen kehittäminen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6918960" y="1668780"/>
            <a:ext cx="1752600" cy="19431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Digitaaliset </a:t>
            </a:r>
            <a:r>
              <a:rPr lang="fi-FI" dirty="0" err="1" smtClean="0"/>
              <a:t>oppimis</a:t>
            </a:r>
            <a:r>
              <a:rPr lang="fi-FI" dirty="0"/>
              <a:t>-</a:t>
            </a:r>
            <a:r>
              <a:rPr lang="fi-FI" dirty="0" smtClean="0"/>
              <a:t>ympäristöt ja materiaalit</a:t>
            </a:r>
            <a:endParaRPr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746760" y="3840480"/>
            <a:ext cx="7924800" cy="541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OPS + Tieto- ja viestintätekniikan opetuskäytön suunnitelma</a:t>
            </a:r>
            <a:endParaRPr lang="en-US" dirty="0"/>
          </a:p>
        </p:txBody>
      </p:sp>
      <p:sp>
        <p:nvSpPr>
          <p:cNvPr id="15" name="Ellipsi 14"/>
          <p:cNvSpPr/>
          <p:nvPr/>
        </p:nvSpPr>
        <p:spPr>
          <a:xfrm>
            <a:off x="784860" y="4663440"/>
            <a:ext cx="2019300" cy="868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Johtaminen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2577465" y="5516880"/>
            <a:ext cx="2266950" cy="868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Sitouttaminen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Ellipsi 16"/>
          <p:cNvSpPr/>
          <p:nvPr/>
        </p:nvSpPr>
        <p:spPr>
          <a:xfrm>
            <a:off x="4596765" y="4747260"/>
            <a:ext cx="2263140" cy="868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Innostaminen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Ellipsi 17"/>
          <p:cNvSpPr/>
          <p:nvPr/>
        </p:nvSpPr>
        <p:spPr>
          <a:xfrm>
            <a:off x="6461760" y="5539740"/>
            <a:ext cx="2263140" cy="868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Arviointi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298998"/>
      </p:ext>
    </p:extLst>
  </p:cSld>
  <p:clrMapOvr>
    <a:masterClrMapping/>
  </p:clrMapOvr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260</TotalTime>
  <Words>383</Words>
  <Application>Microsoft Office PowerPoint</Application>
  <PresentationFormat>Näytössä katseltava diaesitys (4:3)</PresentationFormat>
  <Paragraphs>84</Paragraphs>
  <Slides>14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Lucida Grande</vt:lpstr>
      <vt:lpstr>Wingdings</vt:lpstr>
      <vt:lpstr>ヒラギノ角ゴ Pro W3</vt:lpstr>
      <vt:lpstr>TURKU_PPT_4-3</vt:lpstr>
      <vt:lpstr>Kuvalliset</vt:lpstr>
      <vt:lpstr>Värilliset</vt:lpstr>
      <vt:lpstr>Perusopetuksen päätelaiteprojekti</vt:lpstr>
      <vt:lpstr>PowerPoint-esitys</vt:lpstr>
      <vt:lpstr>PowerPoint-esitys</vt:lpstr>
      <vt:lpstr>Perusopetuksen laitekanta</vt:lpstr>
      <vt:lpstr>1 : 1</vt:lpstr>
      <vt:lpstr>Alustava suunnitelma</vt:lpstr>
      <vt:lpstr>Potentiaaliset päätelaitteet</vt:lpstr>
      <vt:lpstr>Onnistumisen edellytyksiä</vt:lpstr>
      <vt:lpstr>PowerPoint-esitys</vt:lpstr>
      <vt:lpstr>Kustannuksista / laitteet:</vt:lpstr>
      <vt:lpstr>Kustannuksista / muut:</vt:lpstr>
      <vt:lpstr>Kustannuksista / muut:</vt:lpstr>
      <vt:lpstr>Säästökohteita:</vt:lpstr>
      <vt:lpstr>PowerPoint-esitys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Hatakka Satu</dc:creator>
  <cp:lastModifiedBy>Lehmusto Hanna</cp:lastModifiedBy>
  <cp:revision>34</cp:revision>
  <dcterms:created xsi:type="dcterms:W3CDTF">2015-08-11T06:31:56Z</dcterms:created>
  <dcterms:modified xsi:type="dcterms:W3CDTF">2016-05-02T07:58:50Z</dcterms:modified>
</cp:coreProperties>
</file>