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5" r:id="rId7"/>
    <p:sldMasterId id="2147483655" r:id="rId8"/>
    <p:sldMasterId id="2147483693" r:id="rId9"/>
    <p:sldMasterId id="2147483706" r:id="rId10"/>
  </p:sldMasterIdLst>
  <p:handoutMasterIdLst>
    <p:handoutMasterId r:id="rId38"/>
  </p:handoutMasterIdLst>
  <p:sldIdLst>
    <p:sldId id="314" r:id="rId11"/>
    <p:sldId id="291" r:id="rId12"/>
    <p:sldId id="266" r:id="rId13"/>
    <p:sldId id="279" r:id="rId14"/>
    <p:sldId id="281" r:id="rId15"/>
    <p:sldId id="293" r:id="rId16"/>
    <p:sldId id="336" r:id="rId17"/>
    <p:sldId id="282" r:id="rId18"/>
    <p:sldId id="335" r:id="rId19"/>
    <p:sldId id="311" r:id="rId20"/>
    <p:sldId id="324" r:id="rId21"/>
    <p:sldId id="325" r:id="rId22"/>
    <p:sldId id="326" r:id="rId23"/>
    <p:sldId id="327" r:id="rId24"/>
    <p:sldId id="329" r:id="rId25"/>
    <p:sldId id="330" r:id="rId26"/>
    <p:sldId id="331" r:id="rId27"/>
    <p:sldId id="332" r:id="rId28"/>
    <p:sldId id="333" r:id="rId29"/>
    <p:sldId id="312" r:id="rId30"/>
    <p:sldId id="319" r:id="rId31"/>
    <p:sldId id="320" r:id="rId32"/>
    <p:sldId id="321" r:id="rId33"/>
    <p:sldId id="322" r:id="rId34"/>
    <p:sldId id="323" r:id="rId35"/>
    <p:sldId id="334" r:id="rId36"/>
    <p:sldId id="263"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26522"/>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9900" autoAdjust="0"/>
  </p:normalViewPr>
  <p:slideViewPr>
    <p:cSldViewPr snapToGrid="0" snapToObjects="1">
      <p:cViewPr varScale="1">
        <p:scale>
          <a:sx n="128" d="100"/>
          <a:sy n="128" d="100"/>
        </p:scale>
        <p:origin x="139" y="8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4/1/2016</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6896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018004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384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919941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282304"/>
            <a:ext cx="7886700" cy="2139553"/>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52525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369219"/>
            <a:ext cx="3886200" cy="326350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369219"/>
            <a:ext cx="3886200" cy="326350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99966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273844"/>
            <a:ext cx="7886700" cy="994172"/>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629842" y="1878806"/>
            <a:ext cx="3868340" cy="276344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1878806"/>
            <a:ext cx="3887391" cy="276344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83792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784547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10278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342900"/>
            <a:ext cx="2949178" cy="120015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10234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971365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342900"/>
            <a:ext cx="2949178" cy="120015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930078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530671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273844"/>
            <a:ext cx="1971675" cy="4358879"/>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273844"/>
            <a:ext cx="5800725" cy="435887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5BB849C9-0E7C-4065-A04F-632E1E34A103}" type="datetimeFigureOut">
              <a:rPr lang="fi-FI" smtClean="0">
                <a:solidFill>
                  <a:prstClr val="black">
                    <a:tint val="75000"/>
                  </a:prstClr>
                </a:solidFill>
              </a:rPr>
              <a:pPr/>
              <a:t>1.4.2016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A7F0EAC4-7008-4272-963E-5C50080ABC7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771485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90" y="1376364"/>
            <a:ext cx="6734175" cy="3043436"/>
          </a:xfrm>
          <a:prstGeom prst="rect">
            <a:avLst/>
          </a:prstGeom>
        </p:spPr>
        <p:txBody>
          <a:bodyPr vert="horz" lIns="91440" tIns="45720" rIns="91440" bIns="45720" rtlCol="0">
            <a:noAutofit/>
          </a:bodyPr>
          <a:lstStyle>
            <a:lvl1pPr marL="134541" indent="-134541">
              <a:buFont typeface="Arial"/>
              <a:buChar char="•"/>
              <a:defRPr/>
            </a:lvl1pPr>
            <a:lvl2pPr marL="405000" indent="-135000">
              <a:buFont typeface="Lucida Grande"/>
              <a:buChar char="–"/>
              <a:defRPr/>
            </a:lvl2pPr>
            <a:lvl3pPr marL="675000" indent="-135000">
              <a:buSzPct val="60000"/>
              <a:buFont typeface="Courier New"/>
              <a:buChar char="o"/>
              <a:defRPr/>
            </a:lvl3pPr>
            <a:lvl4pPr marL="945000" indent="-135000">
              <a:buSzPct val="100000"/>
              <a:buFont typeface="Lucida Grande"/>
              <a:buChar char="–"/>
              <a:defRPr/>
            </a:lvl4pPr>
            <a:lvl5pPr marL="1215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627043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10583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1286808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84542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455688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7276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420128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155883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URKUABO_VAAKA-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pic>
        <p:nvPicPr>
          <p:cNvPr id="5" name="Picture 4" descr="TURKUABO_VAAKA-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9906" y="5959412"/>
            <a:ext cx="1241463" cy="649182"/>
          </a:xfrm>
          <a:prstGeom prst="rect">
            <a:avLst/>
          </a:prstGeom>
        </p:spPr>
      </p:pic>
      <p:pic>
        <p:nvPicPr>
          <p:cNvPr id="8" name="Picture 7" descr="TURKUABO_VAAKA-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306" y="6111812"/>
            <a:ext cx="1241463" cy="649182"/>
          </a:xfrm>
          <a:prstGeom prst="rect">
            <a:avLst/>
          </a:prstGeom>
        </p:spPr>
      </p:pic>
      <p:pic>
        <p:nvPicPr>
          <p:cNvPr id="9" name="Picture 8" descr="TURKUABO_VAAKA-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706" y="6264212"/>
            <a:ext cx="1241463" cy="649182"/>
          </a:xfrm>
          <a:prstGeom prst="rect">
            <a:avLst/>
          </a:prstGeom>
        </p:spPr>
      </p:pic>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 id="2147483692" r:id="rId3"/>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BB849C9-0E7C-4065-A04F-632E1E34A103}" type="datetimeFigureOut">
              <a:rPr lang="fi-FI" smtClean="0">
                <a:solidFill>
                  <a:prstClr val="black">
                    <a:tint val="75000"/>
                  </a:prstClr>
                </a:solidFill>
              </a:rPr>
              <a:pPr defTabSz="685800"/>
              <a:t>1.4.2016</a:t>
            </a:fld>
            <a:endParaRPr lang="fi-FI">
              <a:solidFill>
                <a:prstClr val="black">
                  <a:tint val="75000"/>
                </a:prstClr>
              </a:solidFill>
            </a:endParaRPr>
          </a:p>
        </p:txBody>
      </p:sp>
      <p:sp>
        <p:nvSpPr>
          <p:cNvPr id="5" name="Alatunnisteen paikkamerkki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fi-FI">
              <a:solidFill>
                <a:prstClr val="black">
                  <a:tint val="75000"/>
                </a:prstClr>
              </a:solidFill>
            </a:endParaRPr>
          </a:p>
        </p:txBody>
      </p:sp>
      <p:sp>
        <p:nvSpPr>
          <p:cNvPr id="6" name="Dian numeron paikkamerkki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7F0EAC4-7008-4272-963E-5C50080ABC7E}" type="slidenum">
              <a:rPr lang="fi-FI" smtClean="0">
                <a:solidFill>
                  <a:prstClr val="black">
                    <a:tint val="75000"/>
                  </a:prstClr>
                </a:solidFill>
              </a:rPr>
              <a:pPr defTabSz="685800"/>
              <a:t>‹#›</a:t>
            </a:fld>
            <a:endParaRPr lang="fi-FI">
              <a:solidFill>
                <a:prstClr val="black">
                  <a:tint val="75000"/>
                </a:prstClr>
              </a:solidFill>
            </a:endParaRPr>
          </a:p>
        </p:txBody>
      </p:sp>
    </p:spTree>
    <p:extLst>
      <p:ext uri="{BB962C8B-B14F-4D97-AF65-F5344CB8AC3E}">
        <p14:creationId xmlns:p14="http://schemas.microsoft.com/office/powerpoint/2010/main" val="2937416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1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5722292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r>
              <a:rPr lang="fi-FI" dirty="0" smtClean="0"/>
              <a:t>Kasvatus- ja opetuslautakunta 6.4. 2016:</a:t>
            </a:r>
            <a:endParaRPr lang="fi-FI" dirty="0"/>
          </a:p>
        </p:txBody>
      </p:sp>
      <p:sp>
        <p:nvSpPr>
          <p:cNvPr id="4" name="Otsikko 3"/>
          <p:cNvSpPr>
            <a:spLocks noGrp="1"/>
          </p:cNvSpPr>
          <p:nvPr>
            <p:ph type="title"/>
          </p:nvPr>
        </p:nvSpPr>
        <p:spPr/>
        <p:txBody>
          <a:bodyPr/>
          <a:lstStyle/>
          <a:p>
            <a:r>
              <a:rPr lang="fi-FI" dirty="0" smtClean="0"/>
              <a:t>Varhaiskasvatuksen muutokset</a:t>
            </a:r>
            <a:endParaRPr lang="fi-FI" dirty="0"/>
          </a:p>
        </p:txBody>
      </p:sp>
    </p:spTree>
    <p:extLst>
      <p:ext uri="{BB962C8B-B14F-4D97-AF65-F5344CB8AC3E}">
        <p14:creationId xmlns:p14="http://schemas.microsoft.com/office/powerpoint/2010/main" val="224293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Subjektiivisen oikeuden rajaaminen</a:t>
            </a:r>
            <a:endParaRPr lang="fi-FI" dirty="0"/>
          </a:p>
        </p:txBody>
      </p:sp>
    </p:spTree>
    <p:extLst>
      <p:ext uri="{BB962C8B-B14F-4D97-AF65-F5344CB8AC3E}">
        <p14:creationId xmlns:p14="http://schemas.microsoft.com/office/powerpoint/2010/main" val="160436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idx="1"/>
          </p:nvPr>
        </p:nvSpPr>
        <p:spPr/>
        <p:txBody>
          <a:bodyPr/>
          <a:lstStyle/>
          <a:p>
            <a:r>
              <a:rPr lang="fi-FI" sz="1200" dirty="0"/>
              <a:t>Päätöksessä muutettiin varhaiskasvatuslain 11 a §:n säännökset subjektiivisesta oikeudesta varhaiskasvatukseen. </a:t>
            </a:r>
          </a:p>
          <a:p>
            <a:r>
              <a:rPr lang="fi-FI" sz="1200" dirty="0"/>
              <a:t>Päätöksen mukaan lapsella on ennen perusopetuslaissa tarkoitetun oppivelvollisuuden alkamista oikeus saada kunnan järjestämä varhaiskasvatuspaikka äitiys- ja vanhempainrahakauden tai osittaisen vanhempainrahakauden päätyttyä. </a:t>
            </a:r>
          </a:p>
          <a:p>
            <a:r>
              <a:rPr lang="fi-FI" sz="1200" dirty="0"/>
              <a:t>Jokaiselle lapselle taataan 20 tunnin laajuinen viikoittainen varhaiskasvatus. Perheillä valinnanvapaus 20 tunnin päivähoito-oikeuden käytöstä (</a:t>
            </a:r>
            <a:r>
              <a:rPr lang="fi-FI" sz="1200" dirty="0" err="1"/>
              <a:t>viikottainen</a:t>
            </a:r>
            <a:r>
              <a:rPr lang="fi-FI" sz="1200" dirty="0"/>
              <a:t> / päivittäinen), mutta kunnalla oikeus päättää yksityiskohtaisemmista hoitoajoista</a:t>
            </a:r>
          </a:p>
          <a:p>
            <a:r>
              <a:rPr lang="fi-FI" sz="1200" dirty="0"/>
              <a:t>Varhaiskasvatuksen järjestäjällä velvollisuus huomioida joustavasti lapsen ja perheen olosuhteissa tapahtuvat muutokset. Lapsen etua korostetaan hoidon laajuuden arvioinnissa.</a:t>
            </a:r>
          </a:p>
          <a:p>
            <a:r>
              <a:rPr lang="fi-FI" sz="1200" dirty="0"/>
              <a:t>Lapsi kuitenkin saa tarpeen mukaan varhaiskasvatusta tätä laajempana. Varhaiskasvatusta on järjestettävä voimassa olevaa lakia vastaavasti kokopäiväisesti, jos lapsen vanhemmat tai muut huoltajat työskentelevät kokoaikaisesti taikka opiskelevat, toimivat yrittäjänä tai ovat omassa työssä päätoimisesti. </a:t>
            </a:r>
          </a:p>
          <a:p>
            <a:endParaRPr lang="fi-FI" sz="900" dirty="0"/>
          </a:p>
          <a:p>
            <a:endParaRPr lang="fi-FI" dirty="0"/>
          </a:p>
        </p:txBody>
      </p:sp>
      <p:sp>
        <p:nvSpPr>
          <p:cNvPr id="4" name="Otsikko 3"/>
          <p:cNvSpPr>
            <a:spLocks noGrp="1"/>
          </p:cNvSpPr>
          <p:nvPr>
            <p:ph type="title"/>
          </p:nvPr>
        </p:nvSpPr>
        <p:spPr/>
        <p:txBody>
          <a:bodyPr/>
          <a:lstStyle/>
          <a:p>
            <a:r>
              <a:rPr lang="fi-FI" dirty="0"/>
              <a:t>V</a:t>
            </a:r>
            <a:r>
              <a:rPr lang="fi-FI" dirty="0" smtClean="0"/>
              <a:t>arhaiskasvatuslain </a:t>
            </a:r>
            <a:r>
              <a:rPr lang="fi-FI" dirty="0"/>
              <a:t>11 a ja 11 b §:n </a:t>
            </a:r>
            <a:r>
              <a:rPr lang="fi-FI" dirty="0" smtClean="0"/>
              <a:t>muuttaminen</a:t>
            </a:r>
            <a:endParaRPr lang="fi-FI" dirty="0"/>
          </a:p>
        </p:txBody>
      </p:sp>
    </p:spTree>
    <p:extLst>
      <p:ext uri="{BB962C8B-B14F-4D97-AF65-F5344CB8AC3E}">
        <p14:creationId xmlns:p14="http://schemas.microsoft.com/office/powerpoint/2010/main" val="337637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b="1" dirty="0"/>
              <a:t>Varhaiskasvatuslain 11 a ja 11 b §:n muuttaminen</a:t>
            </a:r>
          </a:p>
        </p:txBody>
      </p:sp>
      <p:sp>
        <p:nvSpPr>
          <p:cNvPr id="3" name="Sisällön paikkamerkki 2"/>
          <p:cNvSpPr>
            <a:spLocks noGrp="1"/>
          </p:cNvSpPr>
          <p:nvPr>
            <p:ph idx="1"/>
          </p:nvPr>
        </p:nvSpPr>
        <p:spPr/>
        <p:txBody>
          <a:bodyPr>
            <a:normAutofit/>
          </a:bodyPr>
          <a:lstStyle/>
          <a:p>
            <a:r>
              <a:rPr lang="fi-FI" sz="1200" dirty="0"/>
              <a:t>Laajuuden muutokset eivät saa johtaa siihen, että lapsi joutuu vaihtamaan varhaiskasvatuspaikkaa muutoksen seurauksena (päiväkodit). Perhepäivähoito mahdollisuuksien mukaan</a:t>
            </a:r>
          </a:p>
          <a:p>
            <a:r>
              <a:rPr lang="fi-FI" sz="1200" dirty="0"/>
              <a:t>Osa-aikainen varhaiskasvatus järjestetään lapsille vanhempien valinnan mukaan joko osapäiväisesti tai osaviikkoisesti. Kunnalla on oikeus määritellä tarkemmat toiminta-ajat.</a:t>
            </a:r>
          </a:p>
          <a:p>
            <a:r>
              <a:rPr lang="fi-FI" sz="1200" dirty="0"/>
              <a:t>Yksityisen hoidon tukea (hoitoraha ja hoitolisä) maksetaan lapsen päivähoito-oikeuden laajuuden mukaisesti</a:t>
            </a:r>
          </a:p>
          <a:p>
            <a:r>
              <a:rPr lang="fi-FI" sz="1200" dirty="0"/>
              <a:t>Muutoksella ei rajoiteta lapsen hoitopäivän pituutta yksityisessä hoidossa. Perhe voi sopia lapsen kokopäiväisestä hoidosta yksityisessä hoitopaikassa, mutta Kela maksaa yksityisen hoidon tukea subjektiivisen oikeuden laajuuden mukaan. Lain mukaan määräytyvä varhaiskasvatusoikeus määrittää Kelan maksaman yksityisen hoidon tuen suuruuden myös niissä kunnissa, jotka muutoin olisivat rajaamassa lapsen varhaiskasvatusoikeutta.</a:t>
            </a:r>
          </a:p>
        </p:txBody>
      </p:sp>
    </p:spTree>
    <p:extLst>
      <p:ext uri="{BB962C8B-B14F-4D97-AF65-F5344CB8AC3E}">
        <p14:creationId xmlns:p14="http://schemas.microsoft.com/office/powerpoint/2010/main" val="340482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edellyttää varhaiskasvatuksen järjestäjältä</a:t>
            </a:r>
            <a:endParaRPr lang="fi-FI" dirty="0"/>
          </a:p>
        </p:txBody>
      </p:sp>
      <p:sp>
        <p:nvSpPr>
          <p:cNvPr id="3" name="Sisällön paikkamerkki 2"/>
          <p:cNvSpPr>
            <a:spLocks noGrp="1"/>
          </p:cNvSpPr>
          <p:nvPr>
            <p:ph idx="1"/>
          </p:nvPr>
        </p:nvSpPr>
        <p:spPr/>
        <p:txBody>
          <a:bodyPr>
            <a:normAutofit/>
          </a:bodyPr>
          <a:lstStyle/>
          <a:p>
            <a:r>
              <a:rPr lang="fi-FI" sz="1400" dirty="0" smtClean="0"/>
              <a:t>Joustavia, muutokseen taipuvia palveluratkaisuja</a:t>
            </a:r>
          </a:p>
          <a:p>
            <a:pPr lvl="1"/>
            <a:r>
              <a:rPr lang="fi-FI" sz="1400" dirty="0" smtClean="0"/>
              <a:t>Osa- ja kokopäivähoitoa oltava tarjolla jokaisessa fyysisessä yksikössä</a:t>
            </a:r>
          </a:p>
          <a:p>
            <a:pPr lvl="1"/>
            <a:r>
              <a:rPr lang="fi-FI" sz="1400" dirty="0" smtClean="0"/>
              <a:t>Toiminnallisten ryhmien uutta hahmottelua (sisarusryhmät, osa- ja kokopäivälasten sekaryhmät …)</a:t>
            </a:r>
          </a:p>
          <a:p>
            <a:pPr lvl="1"/>
            <a:r>
              <a:rPr lang="fi-FI" sz="1400" dirty="0" smtClean="0"/>
              <a:t>Hajotettujen ryhmärakanteiden (esim. pienryhmätoiminta) korostuminen entisestään</a:t>
            </a:r>
          </a:p>
          <a:p>
            <a:r>
              <a:rPr lang="fi-FI" sz="1400" dirty="0" smtClean="0"/>
              <a:t>Pedagogisen toiminnan suunnittelun, toteutuksen ja arvioinnin uudelleenmäärittelyä (jotta varhaiskasvatussuunnitelmat toteutuvat kaikilla lapsilla)</a:t>
            </a:r>
          </a:p>
          <a:p>
            <a:pPr lvl="1"/>
            <a:r>
              <a:rPr lang="fi-FI" sz="1400" dirty="0" smtClean="0"/>
              <a:t>Edellyttää vahvaa pedagogista osaamista ja johtamista</a:t>
            </a:r>
          </a:p>
          <a:p>
            <a:pPr marL="342900" lvl="1" indent="0">
              <a:buNone/>
            </a:pPr>
            <a:endParaRPr lang="fi-FI" dirty="0"/>
          </a:p>
        </p:txBody>
      </p:sp>
    </p:spTree>
    <p:extLst>
      <p:ext uri="{BB962C8B-B14F-4D97-AF65-F5344CB8AC3E}">
        <p14:creationId xmlns:p14="http://schemas.microsoft.com/office/powerpoint/2010/main" val="274605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p:cNvGraphicFramePr>
            <a:graphicFrameLocks noGrp="1"/>
          </p:cNvGraphicFramePr>
          <p:nvPr>
            <p:extLst>
              <p:ext uri="{D42A27DB-BD31-4B8C-83A1-F6EECF244321}">
                <p14:modId xmlns:p14="http://schemas.microsoft.com/office/powerpoint/2010/main" val="3765981381"/>
              </p:ext>
            </p:extLst>
          </p:nvPr>
        </p:nvGraphicFramePr>
        <p:xfrm>
          <a:off x="1385646" y="2355727"/>
          <a:ext cx="6172200" cy="1350150"/>
        </p:xfrm>
        <a:graphic>
          <a:graphicData uri="http://schemas.openxmlformats.org/drawingml/2006/table">
            <a:tbl>
              <a:tblPr firstRow="1" firstCol="1" bandRow="1"/>
              <a:tblGrid>
                <a:gridCol w="2057400"/>
                <a:gridCol w="2057400"/>
                <a:gridCol w="2057400"/>
              </a:tblGrid>
              <a:tr h="209906">
                <a:tc>
                  <a:txBody>
                    <a:bodyPr/>
                    <a:lstStyle/>
                    <a:p>
                      <a:pPr>
                        <a:spcAft>
                          <a:spcPts val="0"/>
                        </a:spcAft>
                      </a:pPr>
                      <a:r>
                        <a:rPr lang="fi-FI" sz="800" dirty="0">
                          <a:effectLst/>
                          <a:latin typeface="Arial" panose="020B0604020202020204" pitchFamily="34" charset="0"/>
                          <a:ea typeface="Calibri" panose="020F0502020204030204" pitchFamily="34" charset="0"/>
                          <a:cs typeface="Calibri" panose="020F050202020403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b="1">
                          <a:effectLst/>
                          <a:latin typeface="Arial" panose="020B0604020202020204" pitchFamily="34" charset="0"/>
                          <a:ea typeface="Calibri" panose="020F0502020204030204" pitchFamily="34" charset="0"/>
                          <a:cs typeface="Calibri" panose="020F0502020204030204" pitchFamily="34" charset="0"/>
                        </a:rPr>
                        <a:t>Kunnallinen varhaiskasvatus</a:t>
                      </a:r>
                      <a:endParaRPr lang="fi-FI" sz="8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b="1">
                          <a:effectLst/>
                          <a:latin typeface="Arial" panose="020B0604020202020204" pitchFamily="34" charset="0"/>
                          <a:ea typeface="Calibri" panose="020F0502020204030204" pitchFamily="34" charset="0"/>
                          <a:cs typeface="Calibri" panose="020F0502020204030204" pitchFamily="34" charset="0"/>
                        </a:rPr>
                        <a:t>Yksityinen varhaiskasvatus</a:t>
                      </a:r>
                      <a:endParaRPr lang="fi-FI" sz="80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84">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Äitiys- ja vanhempainvapaalla olevien lapset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dirty="0" smtClean="0">
                          <a:effectLst/>
                          <a:latin typeface="Arial" panose="020B0604020202020204" pitchFamily="34" charset="0"/>
                          <a:ea typeface="Calibri" panose="020F0502020204030204" pitchFamily="34" charset="0"/>
                          <a:cs typeface="Calibri" panose="020F0502020204030204" pitchFamily="34" charset="0"/>
                        </a:rPr>
                        <a:t>230</a:t>
                      </a:r>
                      <a:endParaRPr lang="fi-FI" sz="800" dirty="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124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892">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Työttömien lapset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dirty="0" smtClean="0">
                          <a:effectLst/>
                          <a:latin typeface="Arial" panose="020B0604020202020204" pitchFamily="34" charset="0"/>
                          <a:ea typeface="Calibri" panose="020F0502020204030204" pitchFamily="34" charset="0"/>
                          <a:cs typeface="Calibri" panose="020F0502020204030204" pitchFamily="34" charset="0"/>
                        </a:rPr>
                        <a:t>174</a:t>
                      </a:r>
                      <a:endParaRPr lang="fi-FI" sz="800" dirty="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107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892">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Vieraskieliset lapset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dirty="0" smtClean="0">
                          <a:effectLst/>
                          <a:latin typeface="Arial" panose="020B0604020202020204" pitchFamily="34" charset="0"/>
                          <a:ea typeface="Calibri" panose="020F0502020204030204" pitchFamily="34" charset="0"/>
                          <a:cs typeface="Calibri" panose="020F0502020204030204" pitchFamily="34" charset="0"/>
                        </a:rPr>
                        <a:t>276</a:t>
                      </a:r>
                      <a:endParaRPr lang="fi-FI" sz="800" dirty="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87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84">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Muut lapsi- ja perhekohtaiset syyt (lähinnä sosiaaliset syyt)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dirty="0" smtClean="0">
                          <a:effectLst/>
                          <a:latin typeface="Arial" panose="020B0604020202020204" pitchFamily="34" charset="0"/>
                          <a:ea typeface="Calibri" panose="020F0502020204030204" pitchFamily="34" charset="0"/>
                          <a:cs typeface="Calibri" panose="020F0502020204030204" pitchFamily="34" charset="0"/>
                        </a:rPr>
                        <a:t>240</a:t>
                      </a:r>
                      <a:endParaRPr lang="fi-FI" sz="800" dirty="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53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892">
                <a:tc>
                  <a:txBody>
                    <a:bodyPr/>
                    <a:lstStyle/>
                    <a:p>
                      <a:pPr>
                        <a:spcAft>
                          <a:spcPts val="0"/>
                        </a:spcAft>
                      </a:pPr>
                      <a:r>
                        <a:rPr lang="fi-FI" sz="800">
                          <a:effectLst/>
                          <a:latin typeface="Arial" panose="020B0604020202020204" pitchFamily="34" charset="0"/>
                          <a:ea typeface="Calibri" panose="020F0502020204030204" pitchFamily="34" charset="0"/>
                          <a:cs typeface="Calibri" panose="020F0502020204030204" pitchFamily="34" charset="0"/>
                        </a:rPr>
                        <a:t>Yhteensä</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dirty="0" smtClean="0">
                          <a:effectLst/>
                          <a:latin typeface="Arial" panose="020B0604020202020204" pitchFamily="34" charset="0"/>
                          <a:ea typeface="Calibri" panose="020F0502020204030204" pitchFamily="34" charset="0"/>
                          <a:cs typeface="Calibri" panose="020F0502020204030204" pitchFamily="34" charset="0"/>
                        </a:rPr>
                        <a:t>920</a:t>
                      </a:r>
                      <a:endParaRPr lang="fi-FI" sz="800" dirty="0">
                        <a:effectLst/>
                        <a:latin typeface="Arial" panose="020B0604020202020204" pitchFamily="34" charset="0"/>
                        <a:ea typeface="Calibri" panose="020F0502020204030204" pitchFamily="34"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800" dirty="0">
                          <a:effectLst/>
                          <a:latin typeface="Arial" panose="020B0604020202020204" pitchFamily="34" charset="0"/>
                          <a:ea typeface="Calibri" panose="020F0502020204030204" pitchFamily="34" charset="0"/>
                          <a:cs typeface="Calibri" panose="020F0502020204030204" pitchFamily="34" charset="0"/>
                        </a:rPr>
                        <a:t>371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1385646" y="597587"/>
            <a:ext cx="6172200" cy="83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fi-FI" altLang="fi-FI" sz="1400" b="1" dirty="0">
                <a:latin typeface="Arial" panose="020B0604020202020204" pitchFamily="34" charset="0"/>
                <a:ea typeface="Calibri" panose="020F0502020204030204" pitchFamily="34" charset="0"/>
                <a:cs typeface="Arial" panose="020B0604020202020204" pitchFamily="34" charset="0"/>
              </a:rPr>
              <a:t>Turussa noin 20 – 22 % </a:t>
            </a:r>
            <a:r>
              <a:rPr lang="fi-FI" altLang="fi-FI" sz="1400" b="1" dirty="0" smtClean="0">
                <a:latin typeface="Arial" panose="020B0604020202020204" pitchFamily="34" charset="0"/>
                <a:ea typeface="Calibri" panose="020F0502020204030204" pitchFamily="34" charset="0"/>
                <a:cs typeface="Arial" panose="020B0604020202020204" pitchFamily="34" charset="0"/>
              </a:rPr>
              <a:t>varhaiskasvatuspalveluiden piirissä </a:t>
            </a:r>
            <a:r>
              <a:rPr lang="fi-FI" altLang="fi-FI" sz="1400" b="1" dirty="0">
                <a:latin typeface="Arial" panose="020B0604020202020204" pitchFamily="34" charset="0"/>
                <a:ea typeface="Calibri" panose="020F0502020204030204" pitchFamily="34" charset="0"/>
                <a:cs typeface="Arial" panose="020B0604020202020204" pitchFamily="34" charset="0"/>
              </a:rPr>
              <a:t>olevista lapsista arvioidaan </a:t>
            </a:r>
            <a:r>
              <a:rPr lang="fi-FI" altLang="fi-FI" sz="1400" b="1" dirty="0" smtClean="0">
                <a:latin typeface="Arial" panose="020B0604020202020204" pitchFamily="34" charset="0"/>
                <a:ea typeface="Calibri" panose="020F0502020204030204" pitchFamily="34" charset="0"/>
                <a:cs typeface="Arial" panose="020B0604020202020204" pitchFamily="34" charset="0"/>
              </a:rPr>
              <a:t>olevan varhaiskasvatusoikeuden </a:t>
            </a:r>
            <a:r>
              <a:rPr lang="fi-FI" altLang="fi-FI" sz="1400" b="1" dirty="0">
                <a:latin typeface="Arial" panose="020B0604020202020204" pitchFamily="34" charset="0"/>
                <a:ea typeface="Calibri" panose="020F0502020204030204" pitchFamily="34" charset="0"/>
                <a:cs typeface="Arial" panose="020B0604020202020204" pitchFamily="34" charset="0"/>
              </a:rPr>
              <a:t>rajauksen piirissä.</a:t>
            </a:r>
            <a:endParaRPr lang="fi-FI" altLang="fi-FI" sz="1400" b="1" dirty="0"/>
          </a:p>
          <a:p>
            <a:pPr algn="just" defTabSz="685800" eaLnBrk="0" fontAlgn="base" hangingPunct="0">
              <a:spcBef>
                <a:spcPct val="0"/>
              </a:spcBef>
              <a:spcAft>
                <a:spcPct val="0"/>
              </a:spcAft>
            </a:pPr>
            <a:r>
              <a:rPr lang="fi-FI" altLang="fi-FI" sz="825" dirty="0">
                <a:latin typeface="Arial" panose="020B0604020202020204" pitchFamily="34" charset="0"/>
                <a:ea typeface="Calibri" panose="020F0502020204030204" pitchFamily="34" charset="0"/>
                <a:cs typeface="Arial" panose="020B0604020202020204" pitchFamily="34" charset="0"/>
              </a:rPr>
              <a:t>	</a:t>
            </a:r>
            <a:endParaRPr lang="fi-FI" altLang="fi-FI" sz="450" dirty="0"/>
          </a:p>
          <a:p>
            <a:pPr algn="just" defTabSz="685800" eaLnBrk="0" fontAlgn="base" hangingPunct="0">
              <a:spcBef>
                <a:spcPct val="0"/>
              </a:spcBef>
              <a:spcAft>
                <a:spcPct val="0"/>
              </a:spcAft>
            </a:pPr>
            <a:endParaRPr lang="fi-FI" altLang="fi-FI" sz="1350" dirty="0">
              <a:latin typeface="Arial" panose="020B0604020202020204" pitchFamily="34" charset="0"/>
            </a:endParaRPr>
          </a:p>
        </p:txBody>
      </p:sp>
    </p:spTree>
    <p:extLst>
      <p:ext uri="{BB962C8B-B14F-4D97-AF65-F5344CB8AC3E}">
        <p14:creationId xmlns:p14="http://schemas.microsoft.com/office/powerpoint/2010/main" val="194537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idx="1"/>
          </p:nvPr>
        </p:nvSpPr>
        <p:spPr/>
        <p:txBody>
          <a:bodyPr/>
          <a:lstStyle/>
          <a:p>
            <a:pPr marL="171450" indent="-171450">
              <a:buFont typeface="Arial" panose="020B0604020202020204" pitchFamily="34" charset="0"/>
              <a:buChar char="•"/>
            </a:pPr>
            <a:r>
              <a:rPr lang="fi-FI" sz="1350" dirty="0">
                <a:solidFill>
                  <a:prstClr val="black"/>
                </a:solidFill>
                <a:latin typeface="Calibri" panose="020F0502020204030204"/>
              </a:rPr>
              <a:t>N. 22 % päivähoidon nykyisistä asiakkaista ovat 1.8. rajauksen piirissä (371)</a:t>
            </a:r>
          </a:p>
          <a:p>
            <a:pPr marL="514350" lvl="1" indent="-171450">
              <a:buFont typeface="Arial" panose="020B0604020202020204" pitchFamily="34" charset="0"/>
              <a:buChar char="•"/>
            </a:pPr>
            <a:r>
              <a:rPr lang="fi-FI" sz="1350" dirty="0">
                <a:solidFill>
                  <a:prstClr val="black"/>
                </a:solidFill>
                <a:latin typeface="Calibri" panose="020F0502020204030204"/>
              </a:rPr>
              <a:t>Äitiys- ja vanhempainlomalla olevien lapset (124)</a:t>
            </a:r>
          </a:p>
          <a:p>
            <a:pPr marL="514350" lvl="1" indent="-171450">
              <a:buFont typeface="Arial" panose="020B0604020202020204" pitchFamily="34" charset="0"/>
              <a:buChar char="•"/>
            </a:pPr>
            <a:r>
              <a:rPr lang="fi-FI" sz="1350" dirty="0">
                <a:solidFill>
                  <a:prstClr val="black"/>
                </a:solidFill>
                <a:latin typeface="Calibri" panose="020F0502020204030204"/>
              </a:rPr>
              <a:t>Työttömien lapset (107)</a:t>
            </a:r>
          </a:p>
          <a:p>
            <a:pPr marL="514350" lvl="1" indent="-171450">
              <a:buFont typeface="Arial" panose="020B0604020202020204" pitchFamily="34" charset="0"/>
              <a:buChar char="•"/>
            </a:pPr>
            <a:r>
              <a:rPr lang="fi-FI" sz="1350" dirty="0">
                <a:solidFill>
                  <a:prstClr val="black"/>
                </a:solidFill>
                <a:latin typeface="Calibri" panose="020F0502020204030204"/>
              </a:rPr>
              <a:t>Vieraskieliset lapset (87)</a:t>
            </a:r>
          </a:p>
          <a:p>
            <a:pPr marL="514350" lvl="1" indent="-171450">
              <a:buFont typeface="Arial" panose="020B0604020202020204" pitchFamily="34" charset="0"/>
              <a:buChar char="•"/>
            </a:pPr>
            <a:r>
              <a:rPr lang="fi-FI" sz="1350" dirty="0">
                <a:solidFill>
                  <a:prstClr val="black"/>
                </a:solidFill>
                <a:latin typeface="Calibri" panose="020F0502020204030204"/>
              </a:rPr>
              <a:t>Muut lapsi- ja perhekohtaiset syyt (53)</a:t>
            </a:r>
          </a:p>
        </p:txBody>
      </p:sp>
      <p:sp>
        <p:nvSpPr>
          <p:cNvPr id="4" name="Otsikko 3"/>
          <p:cNvSpPr>
            <a:spLocks noGrp="1"/>
          </p:cNvSpPr>
          <p:nvPr>
            <p:ph type="title"/>
          </p:nvPr>
        </p:nvSpPr>
        <p:spPr/>
        <p:txBody>
          <a:bodyPr/>
          <a:lstStyle/>
          <a:p>
            <a:r>
              <a:rPr lang="fi-FI" sz="2100" dirty="0"/>
              <a:t>Laajemman varhaiskasvatusoikeuden arviointi Turussa </a:t>
            </a:r>
            <a:r>
              <a:rPr lang="fi-FI" sz="2100" dirty="0" smtClean="0"/>
              <a:t>(yksityiset)</a:t>
            </a:r>
            <a:endParaRPr lang="fi-FI" sz="2100" dirty="0"/>
          </a:p>
        </p:txBody>
      </p:sp>
    </p:spTree>
    <p:extLst>
      <p:ext uri="{BB962C8B-B14F-4D97-AF65-F5344CB8AC3E}">
        <p14:creationId xmlns:p14="http://schemas.microsoft.com/office/powerpoint/2010/main" val="414631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b="1" dirty="0" smtClean="0"/>
              <a:t>Subjektiivista oikeutta rajoitettu jo omaehtoisesti</a:t>
            </a:r>
            <a:endParaRPr lang="fi-FI" sz="2400" b="1" dirty="0"/>
          </a:p>
        </p:txBody>
      </p:sp>
      <p:sp>
        <p:nvSpPr>
          <p:cNvPr id="3" name="Sisällön paikkamerkki 2"/>
          <p:cNvSpPr>
            <a:spLocks noGrp="1"/>
          </p:cNvSpPr>
          <p:nvPr>
            <p:ph idx="1"/>
          </p:nvPr>
        </p:nvSpPr>
        <p:spPr/>
        <p:txBody>
          <a:bodyPr>
            <a:normAutofit/>
          </a:bodyPr>
          <a:lstStyle/>
          <a:p>
            <a:r>
              <a:rPr lang="fi-FI" sz="1350" dirty="0" smtClean="0"/>
              <a:t>Noin puolet </a:t>
            </a:r>
            <a:r>
              <a:rPr lang="fi-FI" sz="1350" dirty="0"/>
              <a:t>kotona olevien vanhempien lapsista käyttää tällä hetkellä kokopäiväistä hoitopaikkaa, osa 11- ja 16-päiväistä ja osa osapäiväistä hoitopaikkaa → kaikkien kohdalla rajaus ei muuttaisi oleellisesti varhaiskasvatusaikaa nykyisestä</a:t>
            </a:r>
          </a:p>
          <a:p>
            <a:pPr marL="0" indent="0">
              <a:buNone/>
            </a:pPr>
            <a:endParaRPr lang="fi-FI" sz="1350" dirty="0"/>
          </a:p>
          <a:p>
            <a:r>
              <a:rPr lang="fi-FI" sz="1350" dirty="0"/>
              <a:t>Itäisellä varhaiskasvatusalueella suurin osa kotona olevien vanhempien lapsista käyttää kokopäiväistä varhaiskasvatusta</a:t>
            </a:r>
          </a:p>
        </p:txBody>
      </p:sp>
    </p:spTree>
    <p:extLst>
      <p:ext uri="{BB962C8B-B14F-4D97-AF65-F5344CB8AC3E}">
        <p14:creationId xmlns:p14="http://schemas.microsoft.com/office/powerpoint/2010/main" val="293834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a:t>Laajemman oikeuden arvioinnin kriteerit?</a:t>
            </a:r>
          </a:p>
        </p:txBody>
      </p:sp>
      <p:sp>
        <p:nvSpPr>
          <p:cNvPr id="3" name="Sisällön paikkamerkki 2"/>
          <p:cNvSpPr>
            <a:spLocks noGrp="1"/>
          </p:cNvSpPr>
          <p:nvPr>
            <p:ph idx="1"/>
          </p:nvPr>
        </p:nvSpPr>
        <p:spPr/>
        <p:txBody>
          <a:bodyPr/>
          <a:lstStyle/>
          <a:p>
            <a:r>
              <a:rPr lang="fi-FI" sz="1350" dirty="0"/>
              <a:t>Lähtökohtana lapsen etu</a:t>
            </a:r>
          </a:p>
          <a:p>
            <a:r>
              <a:rPr lang="fi-FI" sz="1350" dirty="0"/>
              <a:t>Lainsäätäjän tarkoituksena ei ole ollut lisätä byrokratiaa, ja kynnys kokopäiväisen varhaiskasvatuksen järjestämiseen tulee olla matala</a:t>
            </a:r>
          </a:p>
          <a:p>
            <a:r>
              <a:rPr lang="fi-FI" sz="1350" dirty="0"/>
              <a:t>Tulee huomioida perheiden muuttuvat tilanteet</a:t>
            </a:r>
          </a:p>
          <a:p>
            <a:r>
              <a:rPr lang="fi-FI" sz="1350" dirty="0">
                <a:solidFill>
                  <a:prstClr val="black"/>
                </a:solidFill>
              </a:rPr>
              <a:t>Lapsi- ja perhekohtainen tarvetarkastelu / kriteerit</a:t>
            </a:r>
          </a:p>
          <a:p>
            <a:pPr lvl="1"/>
            <a:r>
              <a:rPr lang="fi-FI" sz="1350" dirty="0">
                <a:solidFill>
                  <a:prstClr val="black"/>
                </a:solidFill>
              </a:rPr>
              <a:t>Uusien perheiden kohdalla työ palveluohjauksella</a:t>
            </a:r>
          </a:p>
          <a:p>
            <a:pPr lvl="1"/>
            <a:r>
              <a:rPr lang="fi-FI" sz="1350" dirty="0">
                <a:solidFill>
                  <a:prstClr val="black"/>
                </a:solidFill>
              </a:rPr>
              <a:t>Päivähoidon piirissä olevien perheiden kohdalla päivähoitoyksiköiden esimiehillä (49) + yksityiset yksiköt (47)</a:t>
            </a:r>
          </a:p>
          <a:p>
            <a:r>
              <a:rPr lang="fi-FI" sz="1350" dirty="0">
                <a:solidFill>
                  <a:prstClr val="black"/>
                </a:solidFill>
              </a:rPr>
              <a:t>Miten taataan kuntalaisten tasa-arvoinen kohtelu?</a:t>
            </a:r>
          </a:p>
          <a:p>
            <a:pPr lvl="1"/>
            <a:r>
              <a:rPr lang="fi-FI" sz="1350" dirty="0">
                <a:solidFill>
                  <a:prstClr val="black"/>
                </a:solidFill>
              </a:rPr>
              <a:t>Laajennetun oikeiden kriteerit?</a:t>
            </a:r>
          </a:p>
          <a:p>
            <a:pPr lvl="1"/>
            <a:r>
              <a:rPr lang="fi-FI" sz="1350" dirty="0">
                <a:solidFill>
                  <a:prstClr val="black"/>
                </a:solidFill>
              </a:rPr>
              <a:t>Laajennetun oikeuden tuntimäärät?</a:t>
            </a:r>
          </a:p>
          <a:p>
            <a:pPr lvl="1"/>
            <a:r>
              <a:rPr lang="fi-FI" sz="1350" dirty="0">
                <a:solidFill>
                  <a:prstClr val="black"/>
                </a:solidFill>
              </a:rPr>
              <a:t>Lapsen etu / vanhempien tarpeet (toiveet)</a:t>
            </a:r>
          </a:p>
          <a:p>
            <a:endParaRPr lang="fi-FI" dirty="0"/>
          </a:p>
        </p:txBody>
      </p:sp>
    </p:spTree>
    <p:extLst>
      <p:ext uri="{BB962C8B-B14F-4D97-AF65-F5344CB8AC3E}">
        <p14:creationId xmlns:p14="http://schemas.microsoft.com/office/powerpoint/2010/main" val="111320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Vaikutusten arviointia</a:t>
            </a:r>
            <a:endParaRPr lang="fi-FI" dirty="0"/>
          </a:p>
        </p:txBody>
      </p:sp>
      <p:sp>
        <p:nvSpPr>
          <p:cNvPr id="3" name="Sisällön paikkamerkki 2"/>
          <p:cNvSpPr>
            <a:spLocks noGrp="1"/>
          </p:cNvSpPr>
          <p:nvPr>
            <p:ph idx="1"/>
          </p:nvPr>
        </p:nvSpPr>
        <p:spPr/>
        <p:txBody>
          <a:bodyPr>
            <a:normAutofit/>
          </a:bodyPr>
          <a:lstStyle/>
          <a:p>
            <a:r>
              <a:rPr lang="fi-FI" sz="1500" dirty="0"/>
              <a:t>Lapsen suotuisan kehityksen kannalta pysyvyys ja säännöllinen osallistuminen varhaiskasvatukseen on pystyttävä takaamaan</a:t>
            </a:r>
          </a:p>
          <a:p>
            <a:r>
              <a:rPr lang="fi-FI" sz="1500" dirty="0"/>
              <a:t>Menettääkö perhepäivähoito edelleen houkuttavuuttaan?</a:t>
            </a:r>
          </a:p>
          <a:p>
            <a:r>
              <a:rPr lang="fi-FI" sz="1500" dirty="0"/>
              <a:t>Lapsen varhaiskasvatussuunnitelman toteuttaminen tuottaa haasteita</a:t>
            </a:r>
          </a:p>
          <a:p>
            <a:r>
              <a:rPr lang="fi-FI" sz="1500" dirty="0"/>
              <a:t>Mahdollinen </a:t>
            </a:r>
            <a:r>
              <a:rPr lang="fi-FI" sz="1500" dirty="0" err="1"/>
              <a:t>epätasa</a:t>
            </a:r>
            <a:r>
              <a:rPr lang="fi-FI" sz="1500" dirty="0"/>
              <a:t>-arvo kunnallisessa ja yksityisessä varhaiskasvatuksessa sekä kuntien kesken</a:t>
            </a:r>
          </a:p>
          <a:p>
            <a:r>
              <a:rPr lang="fi-FI" sz="1500" dirty="0"/>
              <a:t>Rajauksen vaikutukset seutukuntayhteistyöhön määriteltävä</a:t>
            </a:r>
          </a:p>
          <a:p>
            <a:r>
              <a:rPr lang="fi-FI" sz="1500" dirty="0"/>
              <a:t>Hallintopäätösten ja mahdollisesti muutoksenhaku päätöksiin kunnissa lisääntyy</a:t>
            </a:r>
          </a:p>
        </p:txBody>
      </p:sp>
    </p:spTree>
    <p:extLst>
      <p:ext uri="{BB962C8B-B14F-4D97-AF65-F5344CB8AC3E}">
        <p14:creationId xmlns:p14="http://schemas.microsoft.com/office/powerpoint/2010/main" val="204079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Kustannusvaikutukset</a:t>
            </a:r>
            <a:endParaRPr lang="fi-FI" dirty="0"/>
          </a:p>
        </p:txBody>
      </p:sp>
      <p:sp>
        <p:nvSpPr>
          <p:cNvPr id="3" name="Sisällön paikkamerkki 2"/>
          <p:cNvSpPr>
            <a:spLocks noGrp="1"/>
          </p:cNvSpPr>
          <p:nvPr>
            <p:ph idx="1"/>
          </p:nvPr>
        </p:nvSpPr>
        <p:spPr/>
        <p:txBody>
          <a:bodyPr>
            <a:normAutofit/>
          </a:bodyPr>
          <a:lstStyle/>
          <a:p>
            <a:r>
              <a:rPr lang="fi-FI" sz="1800" dirty="0"/>
              <a:t>Perheiden valintoja on vaikea ennustaa tuottaa </a:t>
            </a:r>
            <a:r>
              <a:rPr lang="fi-FI" sz="1800"/>
              <a:t>epävarmuutta arviointiin</a:t>
            </a:r>
            <a:endParaRPr lang="fi-FI" sz="1800" dirty="0"/>
          </a:p>
          <a:p>
            <a:r>
              <a:rPr lang="fi-FI" sz="1800" dirty="0"/>
              <a:t>Valtakunnallisesti säästöjä arvioidaan syntyvän noin 10 800 lapsen varhaiskasvatusoikeuden muutoksen myötä = 62 M€</a:t>
            </a:r>
          </a:p>
          <a:p>
            <a:r>
              <a:rPr lang="fi-FI" sz="1800" dirty="0"/>
              <a:t>Turussa kustannussäästöjä mahdollisesta rajauksesta arvioidaan kertyvän vuositasolla n. 1,25 M€</a:t>
            </a:r>
          </a:p>
        </p:txBody>
      </p:sp>
    </p:spTree>
    <p:extLst>
      <p:ext uri="{BB962C8B-B14F-4D97-AF65-F5344CB8AC3E}">
        <p14:creationId xmlns:p14="http://schemas.microsoft.com/office/powerpoint/2010/main" val="130868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7" name="Text Placeholder 6"/>
          <p:cNvSpPr>
            <a:spLocks noGrp="1"/>
          </p:cNvSpPr>
          <p:nvPr>
            <p:ph type="body" sz="quarter" idx="12"/>
          </p:nvPr>
        </p:nvSpPr>
        <p:spPr/>
        <p:txBody>
          <a:bodyPr/>
          <a:lstStyle/>
          <a:p>
            <a:pPr algn="ctr"/>
            <a:endParaRPr lang="fi-FI" noProof="0" dirty="0"/>
          </a:p>
        </p:txBody>
      </p:sp>
      <p:sp>
        <p:nvSpPr>
          <p:cNvPr id="5" name="Title 4"/>
          <p:cNvSpPr>
            <a:spLocks noGrp="1"/>
          </p:cNvSpPr>
          <p:nvPr>
            <p:ph type="title"/>
          </p:nvPr>
        </p:nvSpPr>
        <p:spPr/>
        <p:txBody>
          <a:bodyPr/>
          <a:lstStyle/>
          <a:p>
            <a:pPr algn="ctr"/>
            <a:r>
              <a:rPr lang="fi-FI" noProof="0" dirty="0" smtClean="0"/>
              <a:t>Ryhmäkokojen kasvattaminen</a:t>
            </a:r>
            <a:endParaRPr lang="fi-FI" noProof="0" dirty="0"/>
          </a:p>
        </p:txBody>
      </p:sp>
    </p:spTree>
    <p:extLst>
      <p:ext uri="{BB962C8B-B14F-4D97-AF65-F5344CB8AC3E}">
        <p14:creationId xmlns:p14="http://schemas.microsoft.com/office/powerpoint/2010/main" val="2605932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dirty="0"/>
          </a:p>
        </p:txBody>
      </p:sp>
      <p:sp>
        <p:nvSpPr>
          <p:cNvPr id="4" name="Otsikko 3"/>
          <p:cNvSpPr>
            <a:spLocks noGrp="1"/>
          </p:cNvSpPr>
          <p:nvPr>
            <p:ph type="title"/>
          </p:nvPr>
        </p:nvSpPr>
        <p:spPr/>
        <p:txBody>
          <a:bodyPr/>
          <a:lstStyle/>
          <a:p>
            <a:r>
              <a:rPr lang="fi-FI" dirty="0" smtClean="0"/>
              <a:t>Päivähoitomaksujen nosto</a:t>
            </a:r>
            <a:endParaRPr lang="fi-FI" dirty="0"/>
          </a:p>
        </p:txBody>
      </p:sp>
    </p:spTree>
    <p:extLst>
      <p:ext uri="{BB962C8B-B14F-4D97-AF65-F5344CB8AC3E}">
        <p14:creationId xmlns:p14="http://schemas.microsoft.com/office/powerpoint/2010/main" val="2939687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Uusi asiakasmaksulaki</a:t>
            </a:r>
            <a:endParaRPr lang="fi-FI" dirty="0"/>
          </a:p>
        </p:txBody>
      </p:sp>
      <p:sp>
        <p:nvSpPr>
          <p:cNvPr id="3" name="Sisällön paikkamerkki 2"/>
          <p:cNvSpPr>
            <a:spLocks noGrp="1"/>
          </p:cNvSpPr>
          <p:nvPr>
            <p:ph idx="1"/>
          </p:nvPr>
        </p:nvSpPr>
        <p:spPr/>
        <p:txBody>
          <a:bodyPr/>
          <a:lstStyle/>
          <a:p>
            <a:r>
              <a:rPr lang="fi-FI" dirty="0"/>
              <a:t>Maan hallitus edellyttää muutoksia varhaiskasvatuksesta perittäviin </a:t>
            </a:r>
            <a:r>
              <a:rPr lang="fi-FI" dirty="0" smtClean="0"/>
              <a:t>asiakasmaksuihin</a:t>
            </a:r>
            <a:r>
              <a:rPr lang="fi-FI" dirty="0"/>
              <a:t>. Asiakasmaksuja tulee muuttaa siten, että kuntien maksutulot </a:t>
            </a:r>
            <a:r>
              <a:rPr lang="fi-FI" dirty="0" smtClean="0"/>
              <a:t>nousisivat </a:t>
            </a:r>
            <a:r>
              <a:rPr lang="fi-FI" dirty="0"/>
              <a:t>vuodesta 2017 alkaen yhteensä 54 miljoonaa euroa. Hallitus on </a:t>
            </a:r>
            <a:r>
              <a:rPr lang="fi-FI" dirty="0" smtClean="0"/>
              <a:t>päättänyt </a:t>
            </a:r>
            <a:r>
              <a:rPr lang="fi-FI" dirty="0"/>
              <a:t>toteuttaa muutokset valmistelemalla uuden varhaismaksuja koskevan lain, jossa säädettäisiin kunnan järjestämässä päiväkoti- ja perhepäivähoidossa perittävistä asiakasmaksuista. Asiakasmaksulakia koskeva luonnos hallituksen esitykseksi on ollut lausunnoilla ja se hyväksyttäneen keväällä 2016. Asiakasmaksulaki tulisi myös voimaan 1.8.2016</a:t>
            </a:r>
            <a:r>
              <a:rPr lang="fi-FI" dirty="0" smtClean="0"/>
              <a:t>.</a:t>
            </a:r>
          </a:p>
          <a:p>
            <a:r>
              <a:rPr lang="fi-FI" dirty="0" smtClean="0"/>
              <a:t>Indeksikorotus tulisi joka tapauksessa päättää pikaisesti.</a:t>
            </a:r>
            <a:endParaRPr lang="fi-FI" dirty="0"/>
          </a:p>
        </p:txBody>
      </p:sp>
    </p:spTree>
    <p:extLst>
      <p:ext uri="{BB962C8B-B14F-4D97-AF65-F5344CB8AC3E}">
        <p14:creationId xmlns:p14="http://schemas.microsoft.com/office/powerpoint/2010/main" val="46144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Noston vaikutukset</a:t>
            </a:r>
            <a:endParaRPr lang="fi-FI" dirty="0"/>
          </a:p>
        </p:txBody>
      </p:sp>
      <p:sp>
        <p:nvSpPr>
          <p:cNvPr id="3" name="Sisällön paikkamerkki 2"/>
          <p:cNvSpPr>
            <a:spLocks noGrp="1"/>
          </p:cNvSpPr>
          <p:nvPr>
            <p:ph idx="1"/>
          </p:nvPr>
        </p:nvSpPr>
        <p:spPr/>
        <p:txBody>
          <a:bodyPr>
            <a:normAutofit lnSpcReduction="10000"/>
          </a:bodyPr>
          <a:lstStyle/>
          <a:p>
            <a:r>
              <a:rPr lang="fi-FI" dirty="0"/>
              <a:t>Ylimmässä maksuluokassa päivähoitomaksut nousevat merkittävästi. Kahden huoltajan ja yhden lapsen perhe, jonka yhteenlasketut tulot ovat 5 500 euroa, näyttäisi nousevan korkeimpaan maksuluokkaan. Vastaavassa </a:t>
            </a:r>
            <a:r>
              <a:rPr lang="fi-FI" dirty="0" smtClean="0"/>
              <a:t>kaksilapsisessa </a:t>
            </a:r>
            <a:r>
              <a:rPr lang="fi-FI" dirty="0"/>
              <a:t>perheessä tulot voisivat olla noin 6 000 euroa. Luonnoksen laskelmat </a:t>
            </a:r>
            <a:r>
              <a:rPr lang="fi-FI" dirty="0" smtClean="0"/>
              <a:t>perustuvat </a:t>
            </a:r>
            <a:r>
              <a:rPr lang="fi-FI" dirty="0"/>
              <a:t>keskimääräisiin perheiden tulotietoihin, kuntien välillä on kuitenkin merkittäviä eroja väestön tulojakautumassa. Varsin vaatimattomillakin </a:t>
            </a:r>
            <a:r>
              <a:rPr lang="fi-FI" dirty="0" smtClean="0"/>
              <a:t>perheen </a:t>
            </a:r>
            <a:r>
              <a:rPr lang="fi-FI" dirty="0"/>
              <a:t>tuloilla asiakasmaksu nousee korkeimpaan maksuluokkaan, jolloin </a:t>
            </a:r>
            <a:r>
              <a:rPr lang="fi-FI" dirty="0" smtClean="0"/>
              <a:t>maksun </a:t>
            </a:r>
            <a:r>
              <a:rPr lang="fi-FI" dirty="0"/>
              <a:t>korotus on merkittävä ja kahden palvelunpiirissä olevan lapsen osalta 122 euroa kuukaudessa. Julkisen maksun nosto tulee heikentämään perheen muuhun kulutukseen käytettävissä olevia varoja 1 464 eurolla vuodessa.</a:t>
            </a:r>
          </a:p>
        </p:txBody>
      </p:sp>
    </p:spTree>
    <p:extLst>
      <p:ext uri="{BB962C8B-B14F-4D97-AF65-F5344CB8AC3E}">
        <p14:creationId xmlns:p14="http://schemas.microsoft.com/office/powerpoint/2010/main" val="4176518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Taloudelliset </a:t>
            </a:r>
            <a:r>
              <a:rPr lang="fi-FI" dirty="0" smtClean="0"/>
              <a:t>vaikutukset</a:t>
            </a:r>
            <a:endParaRPr lang="fi-FI" dirty="0"/>
          </a:p>
        </p:txBody>
      </p:sp>
      <p:sp>
        <p:nvSpPr>
          <p:cNvPr id="3" name="Sisällön paikkamerkki 2"/>
          <p:cNvSpPr>
            <a:spLocks noGrp="1"/>
          </p:cNvSpPr>
          <p:nvPr>
            <p:ph idx="1"/>
          </p:nvPr>
        </p:nvSpPr>
        <p:spPr/>
        <p:txBody>
          <a:bodyPr>
            <a:normAutofit lnSpcReduction="10000"/>
          </a:bodyPr>
          <a:lstStyle/>
          <a:p>
            <a:r>
              <a:rPr lang="fi-FI" dirty="0" smtClean="0"/>
              <a:t>Päivähoitomaksuja </a:t>
            </a:r>
            <a:r>
              <a:rPr lang="fi-FI" dirty="0"/>
              <a:t>on korotettu viimeksi 1.8.2014. Perinteisesti maksuja </a:t>
            </a:r>
            <a:r>
              <a:rPr lang="fi-FI" dirty="0" smtClean="0"/>
              <a:t>tarkistetaan </a:t>
            </a:r>
            <a:r>
              <a:rPr lang="fi-FI" dirty="0"/>
              <a:t>kahden vuoden välein, joten maksuja ja tulorajoja koskeva </a:t>
            </a:r>
            <a:r>
              <a:rPr lang="fi-FI" dirty="0" smtClean="0"/>
              <a:t>indeksikorotus </a:t>
            </a:r>
            <a:r>
              <a:rPr lang="fi-FI" dirty="0"/>
              <a:t>tulisi voimaan 1.8.2016 lukien. </a:t>
            </a:r>
          </a:p>
          <a:p>
            <a:r>
              <a:rPr lang="fi-FI" dirty="0" smtClean="0"/>
              <a:t>Turussa </a:t>
            </a:r>
            <a:r>
              <a:rPr lang="fi-FI" dirty="0"/>
              <a:t>uusi varhaiskasvatuksen asiakasmaksulain toimeenpano sellaisenaan tarkoittaisi yhteensä 1,6 miljoonan euron maksukertymän lisäystä ja toisaalta säästöä palvelusetelimenoista vuositasolla. Mikäli Turku luopuisi kokonaan edellä kerrotuista avoimen kerhotoiminnan maksuista, tulovähennys olisi 175 000 euroa vuodessa. Toisaalta ohjausvaikutus kevyempiin </a:t>
            </a:r>
            <a:r>
              <a:rPr lang="fi-FI" dirty="0" smtClean="0"/>
              <a:t>palvelumuotoihin </a:t>
            </a:r>
            <a:r>
              <a:rPr lang="fi-FI" dirty="0"/>
              <a:t>on menoja alentava, mikäli kerhotoiminnan suosio kasvaa.</a:t>
            </a:r>
          </a:p>
          <a:p>
            <a:endParaRPr lang="fi-FI" dirty="0"/>
          </a:p>
        </p:txBody>
      </p:sp>
    </p:spTree>
    <p:extLst>
      <p:ext uri="{BB962C8B-B14F-4D97-AF65-F5344CB8AC3E}">
        <p14:creationId xmlns:p14="http://schemas.microsoft.com/office/powerpoint/2010/main" val="2389158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Yhteenveto: toiminnalliset vaikutukset</a:t>
            </a:r>
            <a:endParaRPr lang="fi-FI" dirty="0"/>
          </a:p>
        </p:txBody>
      </p:sp>
      <p:sp>
        <p:nvSpPr>
          <p:cNvPr id="3" name="Sisällön paikkamerkki 2"/>
          <p:cNvSpPr>
            <a:spLocks noGrp="1"/>
          </p:cNvSpPr>
          <p:nvPr>
            <p:ph idx="1"/>
          </p:nvPr>
        </p:nvSpPr>
        <p:spPr/>
        <p:txBody>
          <a:bodyPr>
            <a:normAutofit lnSpcReduction="10000"/>
          </a:bodyPr>
          <a:lstStyle/>
          <a:p>
            <a:r>
              <a:rPr lang="fi-FI" dirty="0"/>
              <a:t>A</a:t>
            </a:r>
            <a:r>
              <a:rPr lang="fi-FI" dirty="0" smtClean="0"/>
              <a:t>siakasmaksujen nosto on pelkästään tekninen toimenpide, jolla ei ole vaikutusta varhaiskasvatuksen laatuun. Ongelmana on, että perheen varsin alhaisellakin tulotasolla, hoitomaksun korotus on mittava.</a:t>
            </a:r>
          </a:p>
          <a:p>
            <a:r>
              <a:rPr lang="fi-FI" dirty="0" smtClean="0"/>
              <a:t>Suhdeluvun kasvattamista ei voida toteuttaa kuin muutamassa yksikössä. Uusien päiväkotien valmistuminen muuttaa tilannetta merkittävästi 2018.</a:t>
            </a:r>
          </a:p>
          <a:p>
            <a:r>
              <a:rPr lang="fi-FI" dirty="0" smtClean="0"/>
              <a:t>Subjektiivisen oikeuden rajaaminen tulee jonkin verran lisäämään hallinnollista työtä ja keskustelua siitä, milloin tarve on tätä laajempi. 20 tunnin subjektiivinen oikeus on samaa tasoa kuin esikoululaisen tai 1-2 –luokkalaisen koulutyöpäivän pituus. </a:t>
            </a:r>
            <a:endParaRPr lang="fi-FI" dirty="0"/>
          </a:p>
        </p:txBody>
      </p:sp>
    </p:spTree>
    <p:extLst>
      <p:ext uri="{BB962C8B-B14F-4D97-AF65-F5344CB8AC3E}">
        <p14:creationId xmlns:p14="http://schemas.microsoft.com/office/powerpoint/2010/main" val="130272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Yhteenveto: Taloudelliset vaikutukset</a:t>
            </a:r>
            <a:endParaRPr lang="fi-FI" dirty="0"/>
          </a:p>
        </p:txBody>
      </p:sp>
      <p:sp>
        <p:nvSpPr>
          <p:cNvPr id="3" name="Sisällön paikkamerkki 2"/>
          <p:cNvSpPr>
            <a:spLocks noGrp="1"/>
          </p:cNvSpPr>
          <p:nvPr>
            <p:ph idx="1"/>
          </p:nvPr>
        </p:nvSpPr>
        <p:spPr/>
        <p:txBody>
          <a:bodyPr/>
          <a:lstStyle/>
          <a:p>
            <a:r>
              <a:rPr lang="fi-FI" dirty="0" smtClean="0"/>
              <a:t>Peruspalvelujen valtionosuus leikkautuu noin 1,1 miljoonaa euroa, koska Turulla mahdollisuus tehdä muutoksia.</a:t>
            </a:r>
          </a:p>
          <a:p>
            <a:r>
              <a:rPr lang="fi-FI" dirty="0" smtClean="0"/>
              <a:t>Subjektiivisen oikeuden rajaus tuo säästöjä 1,25 miljoonaa euroa.</a:t>
            </a:r>
          </a:p>
          <a:p>
            <a:r>
              <a:rPr lang="fi-FI" dirty="0" smtClean="0"/>
              <a:t>Suhdeluvun kasvattaminen tuo säästöjä 0,2 miljoonaa euroa. Määrä kasvaa merkittävästi uusien tilojen valmistuttua 2018.</a:t>
            </a:r>
          </a:p>
          <a:p>
            <a:r>
              <a:rPr lang="fi-FI" dirty="0" smtClean="0"/>
              <a:t>Asiakasmaksulain toteuttaminen tuo lisää tuloja 1,6 miljoonaa euroa.</a:t>
            </a:r>
            <a:endParaRPr lang="fi-FI" dirty="0"/>
          </a:p>
        </p:txBody>
      </p:sp>
    </p:spTree>
    <p:extLst>
      <p:ext uri="{BB962C8B-B14F-4D97-AF65-F5344CB8AC3E}">
        <p14:creationId xmlns:p14="http://schemas.microsoft.com/office/powerpoint/2010/main" val="3069583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Muiden kuntien ratkaisut</a:t>
            </a:r>
            <a:endParaRPr lang="fi-FI" dirty="0"/>
          </a:p>
        </p:txBody>
      </p:sp>
      <p:sp>
        <p:nvSpPr>
          <p:cNvPr id="3" name="Sisällön paikkamerkki 2"/>
          <p:cNvSpPr>
            <a:spLocks noGrp="1"/>
          </p:cNvSpPr>
          <p:nvPr>
            <p:ph sz="half" idx="1"/>
          </p:nvPr>
        </p:nvSpPr>
        <p:spPr/>
        <p:txBody>
          <a:bodyPr/>
          <a:lstStyle/>
          <a:p>
            <a:r>
              <a:rPr lang="fi-FI" dirty="0" smtClean="0"/>
              <a:t>Helsinki ei toteuta kumpaakaan</a:t>
            </a:r>
          </a:p>
          <a:p>
            <a:r>
              <a:rPr lang="fi-FI" dirty="0" smtClean="0"/>
              <a:t>Espoo ei toteuta kumpaakaan</a:t>
            </a:r>
          </a:p>
          <a:p>
            <a:r>
              <a:rPr lang="fi-FI" dirty="0" smtClean="0"/>
              <a:t>Tampere ei toteuta kumpaakaan</a:t>
            </a:r>
          </a:p>
          <a:p>
            <a:r>
              <a:rPr lang="fi-FI" dirty="0" smtClean="0"/>
              <a:t>Vantaa rajaa </a:t>
            </a:r>
            <a:r>
              <a:rPr lang="fi-FI" dirty="0" err="1" smtClean="0"/>
              <a:t>subj</a:t>
            </a:r>
            <a:r>
              <a:rPr lang="fi-FI" dirty="0" smtClean="0"/>
              <a:t>. oikeutta</a:t>
            </a:r>
          </a:p>
          <a:p>
            <a:r>
              <a:rPr lang="fi-FI" dirty="0" smtClean="0"/>
              <a:t>Jyväskylä rajaa </a:t>
            </a:r>
            <a:r>
              <a:rPr lang="fi-FI" dirty="0" err="1" smtClean="0"/>
              <a:t>subj</a:t>
            </a:r>
            <a:r>
              <a:rPr lang="fi-FI" dirty="0" smtClean="0"/>
              <a:t>. oikeutta</a:t>
            </a:r>
          </a:p>
          <a:p>
            <a:r>
              <a:rPr lang="fi-FI"/>
              <a:t>Oulu toteuttaa molemmat</a:t>
            </a:r>
          </a:p>
          <a:p>
            <a:endParaRPr lang="fi-FI" dirty="0"/>
          </a:p>
        </p:txBody>
      </p:sp>
      <p:sp>
        <p:nvSpPr>
          <p:cNvPr id="4" name="Sisällön paikkamerkki 3"/>
          <p:cNvSpPr>
            <a:spLocks noGrp="1"/>
          </p:cNvSpPr>
          <p:nvPr>
            <p:ph sz="half" idx="2"/>
          </p:nvPr>
        </p:nvSpPr>
        <p:spPr/>
        <p:txBody>
          <a:bodyPr/>
          <a:lstStyle/>
          <a:p>
            <a:r>
              <a:rPr lang="fi-FI" dirty="0" smtClean="0"/>
              <a:t>Naantali rajaa </a:t>
            </a:r>
            <a:r>
              <a:rPr lang="fi-FI" dirty="0" err="1" smtClean="0"/>
              <a:t>subj</a:t>
            </a:r>
            <a:r>
              <a:rPr lang="fi-FI" dirty="0" smtClean="0"/>
              <a:t>. oikeutta</a:t>
            </a:r>
          </a:p>
          <a:p>
            <a:r>
              <a:rPr lang="fi-FI" dirty="0" smtClean="0"/>
              <a:t>Raisio rajaa </a:t>
            </a:r>
            <a:r>
              <a:rPr lang="fi-FI" dirty="0" err="1" smtClean="0"/>
              <a:t>subj</a:t>
            </a:r>
            <a:r>
              <a:rPr lang="fi-FI" dirty="0" smtClean="0"/>
              <a:t>. oikeutta</a:t>
            </a:r>
          </a:p>
          <a:p>
            <a:r>
              <a:rPr lang="fi-FI" dirty="0"/>
              <a:t>Lieto toteuttaa </a:t>
            </a:r>
            <a:r>
              <a:rPr lang="fi-FI" dirty="0" smtClean="0"/>
              <a:t>molemmat</a:t>
            </a:r>
          </a:p>
          <a:p>
            <a:r>
              <a:rPr lang="fi-FI" dirty="0"/>
              <a:t>Kaarina  </a:t>
            </a:r>
            <a:r>
              <a:rPr lang="fi-FI" dirty="0" smtClean="0"/>
              <a:t>toteuttaa molemmat (</a:t>
            </a:r>
            <a:r>
              <a:rPr lang="fi-FI" smtClean="0"/>
              <a:t>päätös alistettu)</a:t>
            </a:r>
            <a:endParaRPr lang="fi-FI" dirty="0"/>
          </a:p>
          <a:p>
            <a:endParaRPr lang="fi-FI" dirty="0"/>
          </a:p>
          <a:p>
            <a:pPr marL="0" indent="0">
              <a:buNone/>
            </a:pPr>
            <a:endParaRPr lang="fi-FI" dirty="0"/>
          </a:p>
        </p:txBody>
      </p:sp>
    </p:spTree>
    <p:extLst>
      <p:ext uri="{BB962C8B-B14F-4D97-AF65-F5344CB8AC3E}">
        <p14:creationId xmlns:p14="http://schemas.microsoft.com/office/powerpoint/2010/main" val="229179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smtClean="0"/>
              <a:t>Kiitos!</a:t>
            </a:r>
            <a:endParaRPr lang="fi-FI" noProof="0" dirty="0"/>
          </a:p>
        </p:txBody>
      </p:sp>
    </p:spTree>
    <p:extLst>
      <p:ext uri="{BB962C8B-B14F-4D97-AF65-F5344CB8AC3E}">
        <p14:creationId xmlns:p14="http://schemas.microsoft.com/office/powerpoint/2010/main" val="3206363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fi-FI" dirty="0" smtClean="0"/>
              <a:t>6 §: Päiväkodissa </a:t>
            </a:r>
            <a:r>
              <a:rPr lang="fi-FI" dirty="0"/>
              <a:t>tulee hoito- ja kasvatustehtävissä olla vähintään yksi henkilö, jolla on </a:t>
            </a:r>
            <a:r>
              <a:rPr lang="fi-FI" dirty="0" smtClean="0"/>
              <a:t>sosiaalihuollon ammatillisen </a:t>
            </a:r>
            <a:r>
              <a:rPr lang="fi-FI" dirty="0"/>
              <a:t>henkilöstön kelpoisuusvaatimuksista annetun lain (272/2005), </a:t>
            </a:r>
            <a:r>
              <a:rPr lang="fi-FI" dirty="0" smtClean="0"/>
              <a:t>sellaisena kuin </a:t>
            </a:r>
            <a:r>
              <a:rPr lang="fi-FI" dirty="0"/>
              <a:t>se on voimassa tammikuun 1 päivänä 2013, 7 tai 8 §:ssä säädetty ammatillinen </a:t>
            </a:r>
            <a:r>
              <a:rPr lang="fi-FI" dirty="0" smtClean="0"/>
              <a:t>kelpoisuus, enintään </a:t>
            </a:r>
            <a:r>
              <a:rPr lang="fi-FI" dirty="0"/>
              <a:t>kahdeksaa</a:t>
            </a:r>
            <a:r>
              <a:rPr lang="fi-FI" dirty="0">
                <a:solidFill>
                  <a:srgbClr val="FF0000"/>
                </a:solidFill>
              </a:rPr>
              <a:t> </a:t>
            </a:r>
            <a:r>
              <a:rPr lang="fi-FI" dirty="0"/>
              <a:t>kokopäivähoidossa </a:t>
            </a:r>
            <a:r>
              <a:rPr lang="fi-FI" dirty="0" smtClean="0"/>
              <a:t>olevaa </a:t>
            </a:r>
            <a:r>
              <a:rPr lang="fi-FI" dirty="0"/>
              <a:t>kolme vuotta täyttänyttä lasta kohden</a:t>
            </a:r>
            <a:r>
              <a:rPr lang="fi-FI" dirty="0" smtClean="0"/>
              <a:t>.</a:t>
            </a:r>
          </a:p>
          <a:p>
            <a:r>
              <a:rPr lang="fi-FI" dirty="0"/>
              <a:t>Tämä asetus tulee voimaan 1 päivänä elokuuta 2016.</a:t>
            </a:r>
          </a:p>
          <a:p>
            <a:endParaRPr lang="fi-FI" dirty="0"/>
          </a:p>
        </p:txBody>
      </p:sp>
      <p:sp>
        <p:nvSpPr>
          <p:cNvPr id="3" name="Title Placeholder 2"/>
          <p:cNvSpPr>
            <a:spLocks noGrp="1"/>
          </p:cNvSpPr>
          <p:nvPr>
            <p:ph type="title"/>
          </p:nvPr>
        </p:nvSpPr>
        <p:spPr/>
        <p:txBody>
          <a:bodyPr/>
          <a:lstStyle/>
          <a:p>
            <a:r>
              <a:rPr lang="fi-FI" sz="2400" dirty="0" smtClean="0"/>
              <a:t>Asetuksen </a:t>
            </a:r>
            <a:r>
              <a:rPr lang="fi-FI" sz="2400" dirty="0"/>
              <a:t>(239/1973) 6 §:n 1 </a:t>
            </a:r>
            <a:r>
              <a:rPr lang="fi-FI" sz="2400" dirty="0" smtClean="0"/>
              <a:t>ja 4 momentti</a:t>
            </a:r>
            <a:endParaRPr lang="fi-FI" sz="2400" noProof="0" dirty="0"/>
          </a:p>
        </p:txBody>
      </p:sp>
    </p:spTree>
    <p:extLst>
      <p:ext uri="{BB962C8B-B14F-4D97-AF65-F5344CB8AC3E}">
        <p14:creationId xmlns:p14="http://schemas.microsoft.com/office/powerpoint/2010/main" val="82605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idx="1"/>
          </p:nvPr>
        </p:nvSpPr>
        <p:spPr>
          <a:xfrm>
            <a:off x="1261873" y="1376363"/>
            <a:ext cx="7035992" cy="3043436"/>
          </a:xfrm>
        </p:spPr>
        <p:txBody>
          <a:bodyPr/>
          <a:lstStyle/>
          <a:p>
            <a:r>
              <a:rPr lang="fi-FI" sz="1200" dirty="0"/>
              <a:t>Muutoksen seurauksena kolmen kasvattajan kokopäiväryhmässä voisi </a:t>
            </a:r>
            <a:r>
              <a:rPr lang="fi-FI" sz="1200" dirty="0" smtClean="0"/>
              <a:t>olla nykyisen </a:t>
            </a:r>
            <a:r>
              <a:rPr lang="fi-FI" sz="1200" dirty="0"/>
              <a:t>21 lapsen sijaan 24 lasta. Ryhmissä, joissa on yhdistetty koko- ja </a:t>
            </a:r>
            <a:r>
              <a:rPr lang="fi-FI" sz="1200" dirty="0" smtClean="0"/>
              <a:t>osapäiväisessä varhaiskasvatuksessa </a:t>
            </a:r>
            <a:r>
              <a:rPr lang="fi-FI" sz="1200" dirty="0"/>
              <a:t>olevia lapsia, ryhmäkoko voi olla tätä suurempi, </a:t>
            </a:r>
            <a:r>
              <a:rPr lang="fi-FI" sz="1200" dirty="0" smtClean="0"/>
              <a:t>mikäli muut </a:t>
            </a:r>
            <a:r>
              <a:rPr lang="fi-FI" sz="1200" dirty="0"/>
              <a:t>lain asettamat edellytykset täyttyvät. </a:t>
            </a:r>
            <a:endParaRPr lang="fi-FI" sz="1200" dirty="0" smtClean="0"/>
          </a:p>
          <a:p>
            <a:r>
              <a:rPr lang="fi-FI" sz="1200" dirty="0" smtClean="0"/>
              <a:t>Lapsiryhmien </a:t>
            </a:r>
            <a:r>
              <a:rPr lang="fi-FI" sz="1200" dirty="0"/>
              <a:t>muodostamisessa tulee </a:t>
            </a:r>
            <a:r>
              <a:rPr lang="fi-FI" sz="1200" dirty="0" smtClean="0"/>
              <a:t>aina ottaa </a:t>
            </a:r>
            <a:r>
              <a:rPr lang="fi-FI" sz="1200" dirty="0"/>
              <a:t>huomioon varhaiskasvatuslain 5 a §, jonka mukaan varhaiskasvatuksen </a:t>
            </a:r>
            <a:r>
              <a:rPr lang="fi-FI" sz="1200" dirty="0" smtClean="0"/>
              <a:t>ryhmät tulee </a:t>
            </a:r>
            <a:r>
              <a:rPr lang="fi-FI" sz="1200" dirty="0"/>
              <a:t>muodostaa ja tilojen suunnittelu ja käyttö järjestää siten, että </a:t>
            </a:r>
            <a:r>
              <a:rPr lang="fi-FI" sz="1200" dirty="0" smtClean="0"/>
              <a:t>varhaiskasvatukselle säädetyt </a:t>
            </a:r>
            <a:r>
              <a:rPr lang="fi-FI" sz="1200" dirty="0"/>
              <a:t>tavoitteet voidaan saavuttaa</a:t>
            </a:r>
            <a:r>
              <a:rPr lang="fi-FI" sz="1200" dirty="0" smtClean="0"/>
              <a:t>.</a:t>
            </a:r>
          </a:p>
          <a:p>
            <a:r>
              <a:rPr lang="fi-FI" sz="1200" dirty="0" smtClean="0"/>
              <a:t>Esitys </a:t>
            </a:r>
            <a:r>
              <a:rPr lang="fi-FI" sz="1200" dirty="0"/>
              <a:t>vähentäisi henkilökunnan mahdollisuuksia jokaisen lapsen yksilölliseen ja lapsiryhmän tarpeenmukaiseen kohtaamiseen, huomioimiseen, havainnoimiseen sekä kehityksen ja oppimisen tukemiseen. </a:t>
            </a:r>
            <a:r>
              <a:rPr lang="fi-FI" sz="1200" dirty="0" smtClean="0"/>
              <a:t>Nämä </a:t>
            </a:r>
            <a:r>
              <a:rPr lang="fi-FI" sz="1200" dirty="0"/>
              <a:t>seikat saattaisivat vaikuttaa lapsen kognitiiviseen, sosiaaliseen ja emotionaaliseen kehitykseen sekä sitä kautta myöhempään koulumenestykseen</a:t>
            </a:r>
            <a:r>
              <a:rPr lang="fi-FI" sz="1400" dirty="0"/>
              <a:t>.</a:t>
            </a:r>
          </a:p>
          <a:p>
            <a:endParaRPr lang="fi-FI" dirty="0"/>
          </a:p>
        </p:txBody>
      </p:sp>
      <p:sp>
        <p:nvSpPr>
          <p:cNvPr id="4" name="Otsikko 3"/>
          <p:cNvSpPr>
            <a:spLocks noGrp="1"/>
          </p:cNvSpPr>
          <p:nvPr>
            <p:ph type="title"/>
          </p:nvPr>
        </p:nvSpPr>
        <p:spPr/>
        <p:txBody>
          <a:bodyPr/>
          <a:lstStyle/>
          <a:p>
            <a:r>
              <a:rPr lang="fi-FI" sz="2400" dirty="0"/>
              <a:t>Poimintoja </a:t>
            </a:r>
            <a:r>
              <a:rPr lang="fi-FI" sz="2400" dirty="0" err="1"/>
              <a:t>OKM:n</a:t>
            </a:r>
            <a:r>
              <a:rPr lang="fi-FI" sz="2400" dirty="0"/>
              <a:t> muistiosta </a:t>
            </a:r>
            <a:r>
              <a:rPr lang="fi-FI" sz="2400" dirty="0" smtClean="0"/>
              <a:t>22.10.2015</a:t>
            </a:r>
            <a:endParaRPr lang="fi-FI" sz="2400" dirty="0"/>
          </a:p>
        </p:txBody>
      </p:sp>
    </p:spTree>
    <p:extLst>
      <p:ext uri="{BB962C8B-B14F-4D97-AF65-F5344CB8AC3E}">
        <p14:creationId xmlns:p14="http://schemas.microsoft.com/office/powerpoint/2010/main" val="82659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idx="1"/>
          </p:nvPr>
        </p:nvSpPr>
        <p:spPr/>
        <p:txBody>
          <a:bodyPr/>
          <a:lstStyle/>
          <a:p>
            <a:r>
              <a:rPr lang="fi-FI" dirty="0"/>
              <a:t>Kun lasten määrä toimintayksiköissä ja lapsiryhmissä kasvaisi, edellytettäisiin </a:t>
            </a:r>
            <a:r>
              <a:rPr lang="fi-FI" dirty="0" smtClean="0"/>
              <a:t>johtajalta ja </a:t>
            </a:r>
            <a:r>
              <a:rPr lang="fi-FI" dirty="0"/>
              <a:t>hoito- ja kasvatushenkilöstöltä nykyistä tarkempaa toiminnan </a:t>
            </a:r>
            <a:r>
              <a:rPr lang="fi-FI" dirty="0" smtClean="0"/>
              <a:t>järjestelemistä, suunnittelua </a:t>
            </a:r>
            <a:r>
              <a:rPr lang="fi-FI" dirty="0"/>
              <a:t>ja arvioimista sekä pedagogisten toimintakäytäntöjen tarkastelua, </a:t>
            </a:r>
            <a:r>
              <a:rPr lang="fi-FI" dirty="0" smtClean="0"/>
              <a:t>jotta kaikkien </a:t>
            </a:r>
            <a:r>
              <a:rPr lang="fi-FI" dirty="0"/>
              <a:t>lasten tarpeisiin pystyttäisiin vastaamaan ja varhaiskasvatuksen </a:t>
            </a:r>
            <a:r>
              <a:rPr lang="fi-FI" dirty="0" smtClean="0"/>
              <a:t>tavoitteet yksilö- </a:t>
            </a:r>
            <a:r>
              <a:rPr lang="fi-FI" dirty="0"/>
              <a:t>ja lapsiryhmätasolla saavutettaisiin</a:t>
            </a:r>
            <a:r>
              <a:rPr lang="fi-FI" dirty="0" smtClean="0"/>
              <a:t>.</a:t>
            </a:r>
          </a:p>
          <a:p>
            <a:r>
              <a:rPr lang="fi-FI" dirty="0"/>
              <a:t>Esityksellä voisi olla vaikutusta henkilöstön jaksamiseen työssä, työhyvinvointiin ja </a:t>
            </a:r>
            <a:r>
              <a:rPr lang="fi-FI" dirty="0" smtClean="0"/>
              <a:t>-motivaatioon </a:t>
            </a:r>
            <a:r>
              <a:rPr lang="fi-FI" dirty="0"/>
              <a:t>sekä alan vetovoimaisuuteen ja alalta poishakeutumiseen. </a:t>
            </a:r>
            <a:r>
              <a:rPr lang="fi-FI" dirty="0" smtClean="0"/>
              <a:t>Asetusmuutos vähentäisi </a:t>
            </a:r>
            <a:r>
              <a:rPr lang="fi-FI" dirty="0"/>
              <a:t>varhaiskasvatuksessa tarvittavan henkilöstön määrää.</a:t>
            </a:r>
          </a:p>
        </p:txBody>
      </p:sp>
      <p:sp>
        <p:nvSpPr>
          <p:cNvPr id="4" name="Otsikko 3"/>
          <p:cNvSpPr>
            <a:spLocks noGrp="1"/>
          </p:cNvSpPr>
          <p:nvPr>
            <p:ph type="title"/>
          </p:nvPr>
        </p:nvSpPr>
        <p:spPr/>
        <p:txBody>
          <a:bodyPr/>
          <a:lstStyle/>
          <a:p>
            <a:r>
              <a:rPr lang="fi-FI" sz="2400" dirty="0"/>
              <a:t>Poimintoja </a:t>
            </a:r>
            <a:r>
              <a:rPr lang="fi-FI" sz="2400" dirty="0" err="1"/>
              <a:t>OKM:n</a:t>
            </a:r>
            <a:r>
              <a:rPr lang="fi-FI" sz="2400" dirty="0"/>
              <a:t> muistiosta </a:t>
            </a:r>
            <a:r>
              <a:rPr lang="fi-FI" sz="2400" dirty="0" smtClean="0"/>
              <a:t>22.10.2015</a:t>
            </a:r>
            <a:endParaRPr lang="fi-FI" sz="2400" dirty="0"/>
          </a:p>
        </p:txBody>
      </p:sp>
    </p:spTree>
    <p:extLst>
      <p:ext uri="{BB962C8B-B14F-4D97-AF65-F5344CB8AC3E}">
        <p14:creationId xmlns:p14="http://schemas.microsoft.com/office/powerpoint/2010/main" val="2225077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Tilojen asettamat rajoitukset ryhmäkokojen kasvulle</a:t>
            </a:r>
            <a:endParaRPr lang="fi-FI" dirty="0"/>
          </a:p>
        </p:txBody>
      </p:sp>
      <p:sp>
        <p:nvSpPr>
          <p:cNvPr id="3" name="Sisällön paikkamerkki 2"/>
          <p:cNvSpPr>
            <a:spLocks noGrp="1"/>
          </p:cNvSpPr>
          <p:nvPr>
            <p:ph idx="1"/>
          </p:nvPr>
        </p:nvSpPr>
        <p:spPr/>
        <p:txBody>
          <a:bodyPr>
            <a:normAutofit/>
          </a:bodyPr>
          <a:lstStyle/>
          <a:p>
            <a:r>
              <a:rPr lang="fi-FI" dirty="0" smtClean="0"/>
              <a:t>Neliömäärä</a:t>
            </a:r>
            <a:r>
              <a:rPr lang="fi-FI" b="1" dirty="0" smtClean="0">
                <a:solidFill>
                  <a:srgbClr val="FF0000"/>
                </a:solidFill>
              </a:rPr>
              <a:t>suositus </a:t>
            </a:r>
            <a:r>
              <a:rPr lang="fi-FI" dirty="0" smtClean="0"/>
              <a:t>7 m2 / lapsi ja </a:t>
            </a:r>
            <a:r>
              <a:rPr lang="fi-FI" dirty="0" err="1" smtClean="0"/>
              <a:t>wc:t</a:t>
            </a:r>
            <a:r>
              <a:rPr lang="fi-FI" dirty="0" smtClean="0"/>
              <a:t> suositus 1 wc / joka 10. lapsi</a:t>
            </a:r>
          </a:p>
          <a:p>
            <a:r>
              <a:rPr lang="fi-FI" dirty="0" smtClean="0"/>
              <a:t>Säädetty </a:t>
            </a:r>
            <a:r>
              <a:rPr lang="fi-FI" b="1" dirty="0" smtClean="0">
                <a:solidFill>
                  <a:srgbClr val="FF0000"/>
                </a:solidFill>
              </a:rPr>
              <a:t>normi</a:t>
            </a:r>
            <a:r>
              <a:rPr lang="fi-FI" dirty="0" smtClean="0"/>
              <a:t>  (asumisterveysasetus 10§) ilmanvaihdolle 6 l / sekunti / henkilö</a:t>
            </a:r>
          </a:p>
          <a:p>
            <a:r>
              <a:rPr lang="fi-FI" dirty="0" smtClean="0"/>
              <a:t>Ympäristöterveydenhuolto on 1.4. 2016 mennessä ehtinyt tarkistamaan vain joka neljännen päiväkodin. Näistä vain yhdessä voidaan toteuttaa ryhmäkoon kasvu (</a:t>
            </a:r>
            <a:r>
              <a:rPr lang="fi-FI" dirty="0" err="1"/>
              <a:t>P</a:t>
            </a:r>
            <a:r>
              <a:rPr lang="fi-FI" dirty="0" err="1" smtClean="0"/>
              <a:t>arolanpolku</a:t>
            </a:r>
            <a:r>
              <a:rPr lang="fi-FI" dirty="0" smtClean="0"/>
              <a:t>)</a:t>
            </a:r>
          </a:p>
          <a:p>
            <a:r>
              <a:rPr lang="fi-FI" dirty="0" smtClean="0"/>
              <a:t>Koulutiloissa sijaitsevat esiopetusryhmät tulee tutkia edellisen mukaisesti</a:t>
            </a:r>
            <a:endParaRPr lang="fi-FI" dirty="0"/>
          </a:p>
        </p:txBody>
      </p:sp>
    </p:spTree>
    <p:extLst>
      <p:ext uri="{BB962C8B-B14F-4D97-AF65-F5344CB8AC3E}">
        <p14:creationId xmlns:p14="http://schemas.microsoft.com/office/powerpoint/2010/main" val="415375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Vaihtoehtoinen malli</a:t>
            </a:r>
            <a:endParaRPr lang="fi-FI" b="1" dirty="0"/>
          </a:p>
        </p:txBody>
      </p:sp>
      <p:sp>
        <p:nvSpPr>
          <p:cNvPr id="3" name="Sisällön paikkamerkki 2"/>
          <p:cNvSpPr>
            <a:spLocks noGrp="1"/>
          </p:cNvSpPr>
          <p:nvPr>
            <p:ph idx="1"/>
          </p:nvPr>
        </p:nvSpPr>
        <p:spPr/>
        <p:txBody>
          <a:bodyPr/>
          <a:lstStyle/>
          <a:p>
            <a:r>
              <a:rPr lang="fi-FI" dirty="0"/>
              <a:t>Toinen vaihtoehto on, että 21 lapsen ryhmästä vähennettäisiin yksi aikuinen. Tämän kokoisia lapsiryhmiä on 1.4. 2016 yhteensä 136. Tällöin voitaisiin </a:t>
            </a:r>
            <a:r>
              <a:rPr lang="fi-FI" dirty="0" smtClean="0"/>
              <a:t>vähentää </a:t>
            </a:r>
            <a:r>
              <a:rPr lang="fi-FI" dirty="0"/>
              <a:t>136 henkilötyövuotta, jonka kustannusvaikutus on 4,9 miljoonaa euroa. </a:t>
            </a:r>
            <a:endParaRPr lang="fi-FI" dirty="0" smtClean="0"/>
          </a:p>
          <a:p>
            <a:r>
              <a:rPr lang="fi-FI" dirty="0" smtClean="0"/>
              <a:t>Kun </a:t>
            </a:r>
            <a:r>
              <a:rPr lang="fi-FI" dirty="0"/>
              <a:t>näiden ryhmien paikkaluku vähenisi samaan aikaan viidellä (21-&gt;16), jouduttaisiin vähentämään 680 hoitopaikkaa. Tällaisen hoitopaikkamäärän vähentäminen ei käytännössä onnistu, koska kaupungin väestönkasvusta johtuen päivähoidon kysyntä on edelleen laajaa. Tämä vaihtoehto pitää </a:t>
            </a:r>
            <a:r>
              <a:rPr lang="fi-FI" dirty="0" smtClean="0"/>
              <a:t>toteuttamiskelvottomana </a:t>
            </a:r>
            <a:r>
              <a:rPr lang="fi-FI" dirty="0"/>
              <a:t>hylätä.</a:t>
            </a:r>
          </a:p>
        </p:txBody>
      </p:sp>
    </p:spTree>
    <p:extLst>
      <p:ext uri="{BB962C8B-B14F-4D97-AF65-F5344CB8AC3E}">
        <p14:creationId xmlns:p14="http://schemas.microsoft.com/office/powerpoint/2010/main" val="180345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p:cNvSpPr>
            <a:spLocks noGrp="1"/>
          </p:cNvSpPr>
          <p:nvPr>
            <p:ph type="body" idx="1"/>
          </p:nvPr>
        </p:nvSpPr>
        <p:spPr/>
        <p:txBody>
          <a:bodyPr/>
          <a:lstStyle/>
          <a:p>
            <a:r>
              <a:rPr lang="fi-FI" sz="1200" dirty="0" smtClean="0"/>
              <a:t>Palveluseteliä käyttää tällä tammikuussa 2015 n. 1000 3 -5 – vuotiasta lasta.</a:t>
            </a:r>
          </a:p>
          <a:p>
            <a:r>
              <a:rPr lang="fi-FI" sz="1200" dirty="0" smtClean="0"/>
              <a:t>Yli 3 –vuotiaan setelin arvo on tällä hetkellä </a:t>
            </a:r>
            <a:r>
              <a:rPr lang="fi-FI" sz="1200" b="1" dirty="0" smtClean="0"/>
              <a:t>815</a:t>
            </a:r>
            <a:r>
              <a:rPr lang="fi-FI" sz="1200" dirty="0" smtClean="0"/>
              <a:t> euroa</a:t>
            </a:r>
          </a:p>
          <a:p>
            <a:r>
              <a:rPr lang="fi-FI" sz="1200" dirty="0" smtClean="0"/>
              <a:t>Tuottajalle kertymä lapsikohtaisella suurimmalla palvelusetelin arvolla on 5 705 euroa seitsemästä lapsesta. Jos tämä kertymä jatkossa kertyisi kahdeksasta lapsesta, olisi palvelusetelin suurin arvo tällöin </a:t>
            </a:r>
            <a:r>
              <a:rPr lang="fi-FI" sz="1200" b="1" dirty="0" smtClean="0"/>
              <a:t>715</a:t>
            </a:r>
            <a:r>
              <a:rPr lang="fi-FI" sz="1200" dirty="0" smtClean="0"/>
              <a:t> euroa kuukaudessa.</a:t>
            </a:r>
          </a:p>
          <a:p>
            <a:r>
              <a:rPr lang="fi-FI" sz="1200" dirty="0" smtClean="0"/>
              <a:t>Nykyisillä asiakasmäärillä ja asiakasmaksuilla säästö voisi olla kuukaudessa n. 65 </a:t>
            </a:r>
            <a:r>
              <a:rPr lang="fi-FI" sz="1200" dirty="0"/>
              <a:t>0</a:t>
            </a:r>
            <a:r>
              <a:rPr lang="fi-FI" sz="1200" dirty="0" smtClean="0"/>
              <a:t>00 ja vuositasolla 775 </a:t>
            </a:r>
            <a:r>
              <a:rPr lang="fi-FI" sz="1200" dirty="0"/>
              <a:t>0</a:t>
            </a:r>
            <a:r>
              <a:rPr lang="fi-FI" sz="1200" dirty="0" smtClean="0"/>
              <a:t>00. </a:t>
            </a:r>
          </a:p>
          <a:p>
            <a:r>
              <a:rPr lang="fi-FI" sz="1200" dirty="0"/>
              <a:t>On todennäköistä, että </a:t>
            </a:r>
            <a:r>
              <a:rPr lang="fi-FI" sz="1200" dirty="0" smtClean="0"/>
              <a:t>yksityistenkään </a:t>
            </a:r>
            <a:r>
              <a:rPr lang="fi-FI" sz="1200" dirty="0"/>
              <a:t>toimitilat eivät mahdollista ryhmäkokojen kasvattamista, voiko tällöin tehdä palvelusetelin arvoon näin merkittävää muutosta?</a:t>
            </a:r>
          </a:p>
          <a:p>
            <a:endParaRPr lang="fi-FI" dirty="0"/>
          </a:p>
        </p:txBody>
      </p:sp>
      <p:sp>
        <p:nvSpPr>
          <p:cNvPr id="4" name="Otsikko 3"/>
          <p:cNvSpPr>
            <a:spLocks noGrp="1"/>
          </p:cNvSpPr>
          <p:nvPr>
            <p:ph type="title"/>
          </p:nvPr>
        </p:nvSpPr>
        <p:spPr/>
        <p:txBody>
          <a:bodyPr/>
          <a:lstStyle/>
          <a:p>
            <a:r>
              <a:rPr lang="fi-FI" dirty="0" smtClean="0"/>
              <a:t>Arviointia palvelusetelin näkökulmasta</a:t>
            </a:r>
            <a:endParaRPr lang="fi-FI" dirty="0"/>
          </a:p>
        </p:txBody>
      </p:sp>
      <p:cxnSp>
        <p:nvCxnSpPr>
          <p:cNvPr id="3" name="Suora nuoliyhdysviiva 2"/>
          <p:cNvCxnSpPr/>
          <p:nvPr/>
        </p:nvCxnSpPr>
        <p:spPr>
          <a:xfrm flipH="1">
            <a:off x="4309872" y="2084832"/>
            <a:ext cx="615696" cy="768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787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Yhteenvetona on todettavissa, että nykyinen kunnallinen ja yksityinen rakennuskanta ei mahdollista ryhmäkokojen kasvattamista. Asiaan tulee palata myöhemmin uudestaan, jos rakennuskanta ja niiden ilmanvaihto uudistuvat</a:t>
            </a:r>
            <a:endParaRPr lang="fi-FI" dirty="0"/>
          </a:p>
        </p:txBody>
      </p:sp>
      <p:sp>
        <p:nvSpPr>
          <p:cNvPr id="3" name="Otsikko 2"/>
          <p:cNvSpPr>
            <a:spLocks noGrp="1"/>
          </p:cNvSpPr>
          <p:nvPr>
            <p:ph type="title"/>
          </p:nvPr>
        </p:nvSpPr>
        <p:spPr/>
        <p:txBody>
          <a:bodyPr/>
          <a:lstStyle/>
          <a:p>
            <a:r>
              <a:rPr lang="fi-FI" dirty="0" smtClean="0"/>
              <a:t>Yhteenveto</a:t>
            </a:r>
            <a:endParaRPr lang="fi-FI" dirty="0"/>
          </a:p>
        </p:txBody>
      </p:sp>
    </p:spTree>
    <p:extLst>
      <p:ext uri="{BB962C8B-B14F-4D97-AF65-F5344CB8AC3E}">
        <p14:creationId xmlns:p14="http://schemas.microsoft.com/office/powerpoint/2010/main" val="961986553"/>
      </p:ext>
    </p:extLst>
  </p:cSld>
  <p:clrMapOvr>
    <a:masterClrMapping/>
  </p:clrMapOvr>
</p:sld>
</file>

<file path=ppt/theme/theme1.xml><?xml version="1.0" encoding="utf-8"?>
<a:theme xmlns:a="http://schemas.openxmlformats.org/drawingml/2006/main" name="Valkoinen">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sitysaineistot Turku" ma:contentTypeID="0x010100BABE01DC4AF04CBC98B987127D9FC69A010086713F62288E354CB7CE41AFC757A4B5" ma:contentTypeVersion="135" ma:contentTypeDescription="Luo uusi asiakirja." ma:contentTypeScope="" ma:versionID="0f8b19d85aa5cbc0fc2be1eb75032b47">
  <xsd:schema xmlns:xsd="http://www.w3.org/2001/XMLSchema" xmlns:xs="http://www.w3.org/2001/XMLSchema" xmlns:p="http://schemas.microsoft.com/office/2006/metadata/properties" xmlns:ns1="http://schemas.microsoft.com/sharepoint/v3" xmlns:ns2="b03131df-fdca-4f96-b491-cb071e0af91d" xmlns:ns3="b7caa62b-7ad8-4ac0-91e3-d215c04b2f01" targetNamespace="http://schemas.microsoft.com/office/2006/metadata/properties" ma:root="true" ma:fieldsID="43b778164485d078be2b7df493f21229" ns1:_="" ns2:_="" ns3:_="">
    <xsd:import namespace="http://schemas.microsoft.com/sharepoint/v3"/>
    <xsd:import namespace="b03131df-fdca-4f96-b491-cb071e0af91d"/>
    <xsd:import namespace="b7caa62b-7ad8-4ac0-91e3-d215c04b2f01"/>
    <xsd:element name="properties">
      <xsd:complexType>
        <xsd:sequence>
          <xsd:element name="documentManagement">
            <xsd:complexType>
              <xsd:all>
                <xsd:element ref="ns2:_Julkisuus_" minOccurs="0"/>
                <xsd:element ref="ns2:Esittäjä"/>
                <xsd:element ref="ns2:Esityspvm"/>
                <xsd:element ref="ns2:Kuvaaja_x002f_tekijä" minOccurs="0"/>
                <xsd:element ref="ns3:_dlc_DocIdUrl" minOccurs="0"/>
                <xsd:element ref="ns3:_dlc_DocIdPersistId" minOccurs="0"/>
                <xsd:element ref="ns1:_dlc_Exempt" minOccurs="0"/>
                <xsd:element ref="ns1:_dlc_ExpireDateSaved" minOccurs="0"/>
                <xsd:element ref="ns1:_dlc_ExpireDate" minOccurs="0"/>
                <xsd:element ref="ns2:h94c21d59b064f78a5c2e322551a3e88" minOccurs="0"/>
                <xsd:element ref="ns2:TaxCatchAll" minOccurs="0"/>
                <xsd:element ref="ns2:TaxCatchAllLabel" minOccurs="0"/>
                <xsd:element ref="ns3:_dlc_DocId" minOccurs="0"/>
                <xsd:element ref="ns2:Kuvaus_x0020_" minOccurs="0"/>
                <xsd:element ref="ns2:_kuva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apauta käytännöstä" ma:hidden="true" ma:internalName="_dlc_Exempt" ma:readOnly="true">
      <xsd:simpleType>
        <xsd:restriction base="dms:Unknown"/>
      </xsd:simpleType>
    </xsd:element>
    <xsd:element name="_dlc_ExpireDateSaved" ma:index="11" nillable="true" ma:displayName="Alkuperäinen vanhenemispäivämäärä" ma:hidden="true" ma:internalName="_dlc_ExpireDateSaved" ma:readOnly="true">
      <xsd:simpleType>
        <xsd:restriction base="dms:DateTime"/>
      </xsd:simpleType>
    </xsd:element>
    <xsd:element name="_dlc_ExpireDate" ma:index="12" nillable="true" ma:displayName="Vanhenemispäivämäärä"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3131df-fdca-4f96-b491-cb071e0af91d" elementFormDefault="qualified">
    <xsd:import namespace="http://schemas.microsoft.com/office/2006/documentManagement/types"/>
    <xsd:import namespace="http://schemas.microsoft.com/office/infopath/2007/PartnerControls"/>
    <xsd:element name="_Julkisuus_" ma:index="1" nillable="true" ma:displayName="Julkisuus" ma:default="Julkinen" ma:format="Dropdown" ma:internalName="_Julkisuus_">
      <xsd:simpleType>
        <xsd:restriction base="dms:Choice">
          <xsd:enumeration value="Julkinen"/>
          <xsd:enumeration value="Salassa pidettävä"/>
        </xsd:restriction>
      </xsd:simpleType>
    </xsd:element>
    <xsd:element name="Esittäjä" ma:index="2" ma:displayName="Esittäjä" ma:description="Sukunimi Etunimi" ma:internalName="Esitt_x00e4_j_x00e4_">
      <xsd:simpleType>
        <xsd:restriction base="dms:Text">
          <xsd:maxLength value="255"/>
        </xsd:restriction>
      </xsd:simpleType>
    </xsd:element>
    <xsd:element name="Esityspvm" ma:index="3" ma:displayName="Esityspvm" ma:format="DateOnly" ma:internalName="Esityspvm">
      <xsd:simpleType>
        <xsd:restriction base="dms:DateTime"/>
      </xsd:simpleType>
    </xsd:element>
    <xsd:element name="Kuvaaja_x002f_tekijä" ma:index="4" nillable="true" ma:displayName="Esityksen tekijä" ma:description="Sukunimi Etunimi" ma:internalName="Kuvaaja_x002F_tekij_x00e4_">
      <xsd:simpleType>
        <xsd:restriction base="dms:Text">
          <xsd:maxLength value="255"/>
        </xsd:restriction>
      </xsd:simpleType>
    </xsd:element>
    <xsd:element name="h94c21d59b064f78a5c2e322551a3e88" ma:index="16" ma:taxonomy="true" ma:internalName="h94c21d59b064f78a5c2e322551a3e88" ma:taxonomyFieldName="_Esitysaineistojen_x0020_tyyppi" ma:displayName="Esitysaineistojen tyyppi" ma:default="4;#Diaesitys|29bf125c-3304-4b20-a038-e327a30ca536" ma:fieldId="{194c21d5-9b06-4f78-a5c2-e322551a3e88}" ma:sspId="6948e327-c22f-45f3-ba73-76ec8822dedd" ma:termSetId="00285b88-a0b1-4370-9403-3097d0814aa4"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2463b85d-2072-414b-8629-83c340b48517}" ma:internalName="TaxCatchAll" ma:showField="CatchAllData" ma:web="bea15e65-8c78-441e-8ae4-ac197ad4cd19">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2463b85d-2072-414b-8629-83c340b48517}" ma:internalName="TaxCatchAllLabel" ma:readOnly="true" ma:showField="CatchAllDataLabel" ma:web="bea15e65-8c78-441e-8ae4-ac197ad4cd19">
      <xsd:complexType>
        <xsd:complexContent>
          <xsd:extension base="dms:MultiChoiceLookup">
            <xsd:sequence>
              <xsd:element name="Value" type="dms:Lookup" maxOccurs="unbounded" minOccurs="0" nillable="true"/>
            </xsd:sequence>
          </xsd:extension>
        </xsd:complexContent>
      </xsd:complexType>
    </xsd:element>
    <xsd:element name="Kuvaus_x0020_" ma:index="23" nillable="true" ma:displayName="Kuvaus " ma:internalName="Kuvaus_x0020_">
      <xsd:simpleType>
        <xsd:restriction base="dms:Note">
          <xsd:maxLength value="255"/>
        </xsd:restriction>
      </xsd:simpleType>
    </xsd:element>
    <xsd:element name="_kuvaus" ma:index="25" nillable="true" ma:displayName="Kuvaus" ma:internalName="_kuvau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caa62b-7ad8-4ac0-91e3-d215c04b2f01" elementFormDefault="qualified">
    <xsd:import namespace="http://schemas.microsoft.com/office/2006/documentManagement/types"/>
    <xsd:import namespace="http://schemas.microsoft.com/office/infopath/2007/PartnerControls"/>
    <xsd:element name="_dlc_DocIdUrl" ma:index="7"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ysyvä tunniste" ma:description="Tunniste säilytetään lisättäessä." ma:hidden="true" ma:internalName="_dlc_DocIdPersistId" ma:readOnly="true">
      <xsd:simpleType>
        <xsd:restriction base="dms:Boolean"/>
      </xsd:simpleType>
    </xsd:element>
    <xsd:element name="_dlc_DocId" ma:index="22" nillable="true" ma:displayName="Tiedostotunnisteen arvo" ma:description="Tälle kohteelle määritetyn tiedostotunnisteen arvo."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48e327-c22f-45f3-ba73-76ec8822dedd" ContentTypeId="0x010100BABE01DC4AF04CBC98B987127D9FC69A01" PreviousValue="false"/>
</file>

<file path=customXml/item4.xml><?xml version="1.0" encoding="utf-8"?>
<p:properties xmlns:p="http://schemas.microsoft.com/office/2006/metadata/properties" xmlns:xsi="http://www.w3.org/2001/XMLSchema-instance" xmlns:pc="http://schemas.microsoft.com/office/infopath/2007/PartnerControls">
  <documentManagement>
    <h94c21d59b064f78a5c2e322551a3e88 xmlns="b03131df-fdca-4f96-b491-cb071e0af91d">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29bf125c-3304-4b20-a038-e327a30ca536</TermId>
        </TermInfo>
      </Terms>
    </h94c21d59b064f78a5c2e322551a3e88>
    <Kuvaaja_x002f_tekijä xmlns="b03131df-fdca-4f96-b491-cb071e0af91d">Jalonen Timo</Kuvaaja_x002f_tekijä>
    <Esityspvm xmlns="b03131df-fdca-4f96-b491-cb071e0af91d">2016-03-06T22:00:00+00:00</Esityspvm>
    <_Julkisuus_ xmlns="b03131df-fdca-4f96-b491-cb071e0af91d">Julkinen</_Julkisuus_>
    <TaxCatchAll xmlns="b03131df-fdca-4f96-b491-cb071e0af91d">
      <Value>4</Value>
      <Value>3</Value>
      <Value>2</Value>
      <Value>1</Value>
    </TaxCatchAll>
    <_kuvaus xmlns="b03131df-fdca-4f96-b491-cb071e0af91d" xsi:nil="true"/>
    <Kuvaus_x0020_ xmlns="b03131df-fdca-4f96-b491-cb071e0af91d">Asiakasmaksulain, suhdeluvun muutoksen ja subjektiivisen oikeuden rajaamisen vaikuitukset</Kuvaus_x0020_>
    <Esittäjä xmlns="b03131df-fdca-4f96-b491-cb071e0af91d">Jalonen Timo</Esittäjä>
  </documentManagement>
</p:properti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EDFD7536-5A05-4478-95DA-094B25620170}">
  <ds:schemaRefs>
    <ds:schemaRef ds:uri="http://schemas.microsoft.com/sharepoint/v3/contenttype/forms"/>
  </ds:schemaRefs>
</ds:datastoreItem>
</file>

<file path=customXml/itemProps2.xml><?xml version="1.0" encoding="utf-8"?>
<ds:datastoreItem xmlns:ds="http://schemas.openxmlformats.org/officeDocument/2006/customXml" ds:itemID="{AAA87E54-A79B-4796-A7AB-EAF6A12B2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3131df-fdca-4f96-b491-cb071e0af91d"/>
    <ds:schemaRef ds:uri="b7caa62b-7ad8-4ac0-91e3-d215c04b2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54A45E-EA99-4A27-A4E3-00CCD722E13F}">
  <ds:schemaRefs>
    <ds:schemaRef ds:uri="Microsoft.SharePoint.Taxonomy.ContentTypeSync"/>
  </ds:schemaRefs>
</ds:datastoreItem>
</file>

<file path=customXml/itemProps4.xml><?xml version="1.0" encoding="utf-8"?>
<ds:datastoreItem xmlns:ds="http://schemas.openxmlformats.org/officeDocument/2006/customXml" ds:itemID="{8FF46765-0EF5-4B6F-B88B-D4EE1D99E9C9}">
  <ds:schemaRefs>
    <ds:schemaRef ds:uri="http://purl.org/dc/terms/"/>
    <ds:schemaRef ds:uri="http://schemas.microsoft.com/office/infopath/2007/PartnerControls"/>
    <ds:schemaRef ds:uri="http://purl.org/dc/elements/1.1/"/>
    <ds:schemaRef ds:uri="http://www.w3.org/XML/1998/namespace"/>
    <ds:schemaRef ds:uri="b03131df-fdca-4f96-b491-cb071e0af91d"/>
    <ds:schemaRef ds:uri="http://schemas.microsoft.com/office/2006/documentManagement/types"/>
    <ds:schemaRef ds:uri="http://purl.org/dc/dcmitype/"/>
    <ds:schemaRef ds:uri="http://schemas.openxmlformats.org/package/2006/metadata/core-properties"/>
    <ds:schemaRef ds:uri="b7caa62b-7ad8-4ac0-91e3-d215c04b2f01"/>
    <ds:schemaRef ds:uri="http://schemas.microsoft.com/sharepoint/v3"/>
    <ds:schemaRef ds:uri="http://schemas.microsoft.com/office/2006/metadata/properties"/>
  </ds:schemaRefs>
</ds:datastoreItem>
</file>

<file path=customXml/itemProps5.xml><?xml version="1.0" encoding="utf-8"?>
<ds:datastoreItem xmlns:ds="http://schemas.openxmlformats.org/officeDocument/2006/customXml" ds:itemID="{62D2C061-6A10-4B04-A243-A61F34F552F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TURKU_PPT_16-9</Template>
  <TotalTime>392</TotalTime>
  <Words>1564</Words>
  <Application>Microsoft Office PowerPoint</Application>
  <PresentationFormat>Näytössä katseltava esitys (16:9)</PresentationFormat>
  <Paragraphs>130</Paragraphs>
  <Slides>27</Slides>
  <Notes>0</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27</vt:i4>
      </vt:variant>
    </vt:vector>
  </HeadingPairs>
  <TitlesOfParts>
    <vt:vector size="37" baseType="lpstr">
      <vt:lpstr>Arial</vt:lpstr>
      <vt:lpstr>Calibri</vt:lpstr>
      <vt:lpstr>Calibri Light</vt:lpstr>
      <vt:lpstr>Courier New</vt:lpstr>
      <vt:lpstr>Lucida Grande</vt:lpstr>
      <vt:lpstr>Valkoinen</vt:lpstr>
      <vt:lpstr>Kuvalliset</vt:lpstr>
      <vt:lpstr>Värilliset</vt:lpstr>
      <vt:lpstr>Office-teema</vt:lpstr>
      <vt:lpstr>1_Värilliset</vt:lpstr>
      <vt:lpstr>Varhaiskasvatuksen muutokset</vt:lpstr>
      <vt:lpstr>Ryhmäkokojen kasvattaminen</vt:lpstr>
      <vt:lpstr>Asetuksen (239/1973) 6 §:n 1 ja 4 momentti</vt:lpstr>
      <vt:lpstr>Poimintoja OKM:n muistiosta 22.10.2015</vt:lpstr>
      <vt:lpstr>Poimintoja OKM:n muistiosta 22.10.2015</vt:lpstr>
      <vt:lpstr>Tilojen asettamat rajoitukset ryhmäkokojen kasvulle</vt:lpstr>
      <vt:lpstr>Vaihtoehtoinen malli</vt:lpstr>
      <vt:lpstr>Arviointia palvelusetelin näkökulmasta</vt:lpstr>
      <vt:lpstr>Yhteenveto</vt:lpstr>
      <vt:lpstr>Subjektiivisen oikeuden rajaaminen</vt:lpstr>
      <vt:lpstr>Varhaiskasvatuslain 11 a ja 11 b §:n muuttaminen</vt:lpstr>
      <vt:lpstr>Varhaiskasvatuslain 11 a ja 11 b §:n muuttaminen</vt:lpstr>
      <vt:lpstr>→ edellyttää varhaiskasvatuksen järjestäjältä</vt:lpstr>
      <vt:lpstr>PowerPoint-esitys</vt:lpstr>
      <vt:lpstr>Laajemman varhaiskasvatusoikeuden arviointi Turussa (yksityiset)</vt:lpstr>
      <vt:lpstr>Subjektiivista oikeutta rajoitettu jo omaehtoisesti</vt:lpstr>
      <vt:lpstr>Laajemman oikeuden arvioinnin kriteerit?</vt:lpstr>
      <vt:lpstr>Vaikutusten arviointia</vt:lpstr>
      <vt:lpstr>Kustannusvaikutukset</vt:lpstr>
      <vt:lpstr>Päivähoitomaksujen nosto</vt:lpstr>
      <vt:lpstr>Uusi asiakasmaksulaki</vt:lpstr>
      <vt:lpstr>Noston vaikutukset</vt:lpstr>
      <vt:lpstr>Taloudelliset vaikutukset</vt:lpstr>
      <vt:lpstr>Yhteenveto: toiminnalliset vaikutukset</vt:lpstr>
      <vt:lpstr>Yhteenveto: Taloudelliset vaikutukset</vt:lpstr>
      <vt:lpstr>Muiden kuntien ratkaisut</vt:lpstr>
      <vt:lpstr>Kiitos!</vt:lpstr>
    </vt:vector>
  </TitlesOfParts>
  <Company>Turun kaupunki (hallinto x64)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Kulmala Vesa</dc:creator>
  <cp:lastModifiedBy>Skyttä Pirjo</cp:lastModifiedBy>
  <cp:revision>38</cp:revision>
  <cp:lastPrinted>2016-03-18T11:52:34Z</cp:lastPrinted>
  <dcterms:created xsi:type="dcterms:W3CDTF">2015-10-29T09:18:28Z</dcterms:created>
  <dcterms:modified xsi:type="dcterms:W3CDTF">2016-04-01T07:54:13Z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0x010100BABE01DC4AF04CBC98B987127D9FC69A010086713F62288E354CB7CE41AFC757A4B5</vt:lpwstr>
  </property>
  <property fmtid="{D5CDD505-2E9C-101B-9397-08002B2CF9AE}" pid="3" name="h94c21d59b064f78a5c2e322551a3e88">
    <vt:lpwstr>Diaesitys|29bf125c-3304-4b20-a038-e327a30ca536</vt:lpwstr>
  </property>
  <property fmtid="{D5CDD505-2E9C-101B-9397-08002B2CF9AE}" pid="4" name="j08d1eaf84c644719eb3d45d656088a2">
    <vt:lpwstr>Videokuva|82098cdd-6e57-4a24-8887-90ce7bab4a54</vt:lpwstr>
  </property>
  <property fmtid="{D5CDD505-2E9C-101B-9397-08002B2CF9AE}" pid="5" name="TaxCatchAll">
    <vt:lpwstr>4;#Diaesitys;#3;#Äänitiedosto;#2;#Videokuva;#1;#Suomi</vt:lpwstr>
  </property>
  <property fmtid="{D5CDD505-2E9C-101B-9397-08002B2CF9AE}" pid="6" name="ec87dd8dbe3f4b87b196639a53969ad4">
    <vt:lpwstr>Suomi|ddab1725-3888-478f-9c8c-3eeceecd16e9</vt:lpwstr>
  </property>
  <property fmtid="{D5CDD505-2E9C-101B-9397-08002B2CF9AE}" pid="7" name="bcb735522fc34cde8200f6a746f2dda6">
    <vt:lpwstr>Äänitiedosto|2ce7008b-f285-403a-bd25-9c3fffad5372</vt:lpwstr>
  </property>
  <property fmtid="{D5CDD505-2E9C-101B-9397-08002B2CF9AE}" pid="8" name="_Kieli">
    <vt:lpwstr>1;#Suomi|ddab1725-3888-478f-9c8c-3eeceecd16e9</vt:lpwstr>
  </property>
  <property fmtid="{D5CDD505-2E9C-101B-9397-08002B2CF9AE}" pid="9" name="URL">
    <vt:lpwstr>, </vt:lpwstr>
  </property>
  <property fmtid="{D5CDD505-2E9C-101B-9397-08002B2CF9AE}" pid="10" name="_Esitysaineistojen tyyppi">
    <vt:lpwstr>4;#Diaesitys|29bf125c-3304-4b20-a038-e327a30ca536</vt:lpwstr>
  </property>
  <property fmtid="{D5CDD505-2E9C-101B-9397-08002B2CF9AE}" pid="11" name="Videotiedoston_x0020_tyyppi">
    <vt:lpwstr>2;#Videokuva|82098cdd-6e57-4a24-8887-90ce7bab4a54</vt:lpwstr>
  </property>
  <property fmtid="{D5CDD505-2E9C-101B-9397-08002B2CF9AE}" pid="12" name="__x00c4__x00e4_nitiedoston_x0020_tyyppi">
    <vt:lpwstr>3;#Äänitiedosto|2ce7008b-f285-403a-bd25-9c3fffad5372</vt:lpwstr>
  </property>
  <property fmtid="{D5CDD505-2E9C-101B-9397-08002B2CF9AE}" pid="13" name="_Äänitiedoston tyyppi">
    <vt:lpwstr>3;#Äänitiedosto|2ce7008b-f285-403a-bd25-9c3fffad5372</vt:lpwstr>
  </property>
  <property fmtid="{D5CDD505-2E9C-101B-9397-08002B2CF9AE}" pid="14" name="Videotiedoston tyyppi">
    <vt:lpwstr>2;#Videokuva|82098cdd-6e57-4a24-8887-90ce7bab4a54</vt:lpwstr>
  </property>
</Properties>
</file>