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0"/>
  </p:notesMasterIdLst>
  <p:sldIdLst>
    <p:sldId id="267" r:id="rId4"/>
    <p:sldId id="260" r:id="rId5"/>
    <p:sldId id="261" r:id="rId6"/>
    <p:sldId id="259" r:id="rId7"/>
    <p:sldId id="257" r:id="rId8"/>
    <p:sldId id="258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6260-6330-4335-99C9-45AFCEA9AC12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7B0A-DCBB-44FE-B6A3-09B77B0B86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83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F16B-33FF-42A4-853F-BAD7DCE53550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69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54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1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3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1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5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0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9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86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6062719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783533"/>
            <a:ext cx="1119784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3"/>
            <a:ext cx="9144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6062719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1" y="3744704"/>
            <a:ext cx="2162363" cy="1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6062719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6" y="281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1181570"/>
            <a:ext cx="1633825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5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1572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4332010"/>
            <a:ext cx="6031310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4332009"/>
            <a:ext cx="1773017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8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1572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3760619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8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3760619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3518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21" y="0"/>
            <a:ext cx="4573587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13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5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1572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21" y="0"/>
            <a:ext cx="4573587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13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5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3518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13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5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3518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64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80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1572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8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5894975"/>
            <a:ext cx="1021572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061076"/>
            <a:ext cx="1370090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5190777"/>
            <a:ext cx="5902175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2402547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5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19B73-8453-7441-8FF3-E3F5D5239921}" type="datetimeFigureOut">
              <a:rPr lang="fi-FI">
                <a:solidFill>
                  <a:prstClr val="black"/>
                </a:solidFill>
              </a:rPr>
              <a:pPr defTabSz="457200"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100FBD6-1B52-8A44-847E-E27748957D58}" type="slidenum">
              <a:rPr lang="fi-FI">
                <a:solidFill>
                  <a:prstClr val="black"/>
                </a:solidFill>
              </a:rPr>
              <a:pPr defTabSz="457200"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1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0E807A-1295-46AD-BFDA-A2A298DC0C96}" type="datetimeFigureOut">
              <a:rPr lang="fi-FI">
                <a:solidFill>
                  <a:prstClr val="black"/>
                </a:solidFill>
              </a:rPr>
              <a:pPr/>
              <a:t>19.2.2016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E77E68-0C95-42AD-BB06-A8E08003EE2B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9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2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2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0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" Target="../slides/slide5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840F-13D2-4B58-B2D8-45A66825A961}" type="datetimeFigureOut">
              <a:rPr lang="fi-FI" smtClean="0"/>
              <a:t>19.2.2016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E95F-51AC-4308-B718-463D03FE4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7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Suorakulmio 11">
            <a:hlinkClick r:id="" action="ppaction://noaction"/>
          </p:cNvPr>
          <p:cNvSpPr>
            <a:spLocks/>
          </p:cNvSpPr>
          <p:nvPr/>
        </p:nvSpPr>
        <p:spPr>
          <a:xfrm>
            <a:off x="2037994" y="146720"/>
            <a:ext cx="1515008" cy="394195"/>
          </a:xfrm>
          <a:prstGeom prst="rect">
            <a:avLst/>
          </a:prstGeom>
          <a:solidFill>
            <a:srgbClr val="19488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TULOKSEN MUODOSTUMINEN</a:t>
            </a:r>
          </a:p>
        </p:txBody>
      </p:sp>
      <p:sp>
        <p:nvSpPr>
          <p:cNvPr id="13" name="Suorakulmio 12">
            <a:hlinkClick r:id="" action="ppaction://noaction"/>
          </p:cNvPr>
          <p:cNvSpPr>
            <a:spLocks/>
          </p:cNvSpPr>
          <p:nvPr/>
        </p:nvSpPr>
        <p:spPr>
          <a:xfrm>
            <a:off x="7367497" y="146720"/>
            <a:ext cx="1515008" cy="394195"/>
          </a:xfrm>
          <a:prstGeom prst="rect">
            <a:avLst/>
          </a:prstGeom>
          <a:solidFill>
            <a:srgbClr val="00ACE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TOIMIALOJEN NOSTOT</a:t>
            </a:r>
          </a:p>
        </p:txBody>
      </p:sp>
      <p:sp>
        <p:nvSpPr>
          <p:cNvPr id="14" name="Suorakulmio 13">
            <a:hlinkClick r:id="" action="ppaction://noaction"/>
          </p:cNvPr>
          <p:cNvSpPr>
            <a:spLocks/>
          </p:cNvSpPr>
          <p:nvPr/>
        </p:nvSpPr>
        <p:spPr>
          <a:xfrm>
            <a:off x="5590996" y="146720"/>
            <a:ext cx="1515008" cy="394195"/>
          </a:xfrm>
          <a:prstGeom prst="rect">
            <a:avLst/>
          </a:prstGeom>
          <a:solidFill>
            <a:srgbClr val="ED0C6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TALOUSARVION TOTEUTUMINEN</a:t>
            </a:r>
          </a:p>
        </p:txBody>
      </p:sp>
      <p:cxnSp>
        <p:nvCxnSpPr>
          <p:cNvPr id="16" name="Suora yhdysviiva 15"/>
          <p:cNvCxnSpPr/>
          <p:nvPr/>
        </p:nvCxnSpPr>
        <p:spPr>
          <a:xfrm>
            <a:off x="68011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Placeholder 1"/>
          <p:cNvSpPr txBox="1">
            <a:spLocks/>
          </p:cNvSpPr>
          <p:nvPr/>
        </p:nvSpPr>
        <p:spPr>
          <a:xfrm>
            <a:off x="884911" y="620688"/>
            <a:ext cx="7412952" cy="43204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18" name="Suorakulmio 17">
            <a:hlinkClick r:id="rId11" action="ppaction://hlinksldjump"/>
          </p:cNvPr>
          <p:cNvSpPr/>
          <p:nvPr/>
        </p:nvSpPr>
        <p:spPr>
          <a:xfrm>
            <a:off x="5940154" y="6567216"/>
            <a:ext cx="3203849" cy="312043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prstClr val="white"/>
                </a:solidFill>
              </a:rPr>
              <a:t>TURUN KAUPUNGIN TILINPÄÄTÖS 2015</a:t>
            </a:r>
          </a:p>
        </p:txBody>
      </p:sp>
      <p:pic>
        <p:nvPicPr>
          <p:cNvPr id="11" name="Kuva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9" y="5770439"/>
            <a:ext cx="1800476" cy="1066949"/>
          </a:xfrm>
          <a:prstGeom prst="rect">
            <a:avLst/>
          </a:prstGeom>
        </p:spPr>
      </p:pic>
      <p:sp>
        <p:nvSpPr>
          <p:cNvPr id="19" name="Suorakulmio 18">
            <a:hlinkClick r:id="rId11" action="ppaction://hlinksldjump"/>
          </p:cNvPr>
          <p:cNvSpPr>
            <a:spLocks/>
          </p:cNvSpPr>
          <p:nvPr/>
        </p:nvSpPr>
        <p:spPr>
          <a:xfrm>
            <a:off x="261493" y="146720"/>
            <a:ext cx="1515008" cy="394195"/>
          </a:xfrm>
          <a:prstGeom prst="rect">
            <a:avLst/>
          </a:prstGeom>
          <a:solidFill>
            <a:srgbClr val="00A97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TURKU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VUOSI 2015</a:t>
            </a:r>
          </a:p>
        </p:txBody>
      </p:sp>
      <p:sp>
        <p:nvSpPr>
          <p:cNvPr id="20" name="Suorakulmio 19">
            <a:hlinkClick r:id="" action="ppaction://noaction"/>
          </p:cNvPr>
          <p:cNvSpPr>
            <a:spLocks/>
          </p:cNvSpPr>
          <p:nvPr userDrawn="1"/>
        </p:nvSpPr>
        <p:spPr>
          <a:xfrm>
            <a:off x="3814495" y="146720"/>
            <a:ext cx="1515008" cy="394195"/>
          </a:xfrm>
          <a:prstGeom prst="rect">
            <a:avLst/>
          </a:prstGeom>
          <a:solidFill>
            <a:srgbClr val="4040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RAHOITUS-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ASEMA</a:t>
            </a:r>
          </a:p>
        </p:txBody>
      </p:sp>
      <p:sp>
        <p:nvSpPr>
          <p:cNvPr id="21" name="Suorakulmio 20">
            <a:hlinkClick r:id="rId11" action="ppaction://hlinksldjump"/>
          </p:cNvPr>
          <p:cNvSpPr/>
          <p:nvPr userDrawn="1"/>
        </p:nvSpPr>
        <p:spPr>
          <a:xfrm>
            <a:off x="7367497" y="6303913"/>
            <a:ext cx="1776503" cy="3120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100" b="1" dirty="0">
                <a:solidFill>
                  <a:srgbClr val="FF0000"/>
                </a:solidFill>
              </a:rPr>
              <a:t>Ennakkotieto 3.2.2016</a:t>
            </a:r>
          </a:p>
        </p:txBody>
      </p:sp>
    </p:spTree>
    <p:extLst>
      <p:ext uri="{BB962C8B-B14F-4D97-AF65-F5344CB8AC3E}">
        <p14:creationId xmlns:p14="http://schemas.microsoft.com/office/powerpoint/2010/main" val="12200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lang="fi-FI" sz="1800" kern="120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8"/>
            <a:ext cx="6733382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-laskentataulukko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/>
              <a:t>Sivistystoimi </a:t>
            </a:r>
            <a:r>
              <a:rPr lang="fi-FI" sz="2000" smtClean="0"/>
              <a:t>2016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433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168769" y="597008"/>
            <a:ext cx="87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>
                <a:solidFill>
                  <a:prstClr val="black"/>
                </a:solidFill>
                <a:cs typeface="Arial" panose="020B0604020202020204" pitchFamily="34" charset="0"/>
              </a:rPr>
              <a:t>Sivistystoimialan vuosi 2015</a:t>
            </a:r>
            <a:endParaRPr lang="fi-FI" sz="2400" b="1" dirty="0">
              <a:solidFill>
                <a:srgbClr val="FF0000"/>
              </a:solidFill>
            </a:endParaRPr>
          </a:p>
        </p:txBody>
      </p:sp>
      <p:cxnSp>
        <p:nvCxnSpPr>
          <p:cNvPr id="48" name="Suora yhdysviiva 47"/>
          <p:cNvCxnSpPr/>
          <p:nvPr/>
        </p:nvCxnSpPr>
        <p:spPr>
          <a:xfrm>
            <a:off x="68011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1194322"/>
            <a:ext cx="2740505" cy="20900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orakulmio 14"/>
          <p:cNvSpPr/>
          <p:nvPr/>
        </p:nvSpPr>
        <p:spPr>
          <a:xfrm>
            <a:off x="6348604" y="4941169"/>
            <a:ext cx="2643680" cy="14353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white"/>
                </a:solidFill>
              </a:rPr>
              <a:t>HENKILÖSTÖ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white"/>
                </a:solidFill>
              </a:rPr>
              <a:t>(netto)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3600" b="1" dirty="0">
                <a:solidFill>
                  <a:prstClr val="white"/>
                </a:solidFill>
              </a:rPr>
              <a:t>3 668 </a:t>
            </a:r>
            <a:r>
              <a:rPr lang="fi-FI" sz="3600" b="1" dirty="0" err="1">
                <a:solidFill>
                  <a:prstClr val="white"/>
                </a:solidFill>
              </a:rPr>
              <a:t>htv</a:t>
            </a:r>
            <a:endParaRPr lang="fi-FI" sz="3600" b="1" dirty="0">
              <a:solidFill>
                <a:prstClr val="white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6363456" y="3356993"/>
            <a:ext cx="2643680" cy="14353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white"/>
                </a:solidFill>
              </a:rPr>
              <a:t>TOIMINTAKATE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white"/>
                </a:solidFill>
              </a:rPr>
              <a:t>(netto)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3600" b="1" dirty="0">
                <a:solidFill>
                  <a:prstClr val="white"/>
                </a:solidFill>
              </a:rPr>
              <a:t>- 279,8 M€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white"/>
                </a:solidFill>
              </a:rPr>
              <a:t>(+0,2%)</a:t>
            </a:r>
          </a:p>
        </p:txBody>
      </p:sp>
      <p:sp>
        <p:nvSpPr>
          <p:cNvPr id="9" name="Tasakylkinen kolmio 8"/>
          <p:cNvSpPr/>
          <p:nvPr/>
        </p:nvSpPr>
        <p:spPr>
          <a:xfrm rot="10800000">
            <a:off x="8064388" y="18427"/>
            <a:ext cx="216024" cy="94320"/>
          </a:xfrm>
          <a:prstGeom prst="triangle">
            <a:avLst/>
          </a:prstGeom>
          <a:solidFill>
            <a:srgbClr val="408FBB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67544" y="1340768"/>
            <a:ext cx="58810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</a:rPr>
              <a:t>Ammatillisen koulutuksen valtakunnallisen Taitaja 2015 –kisojen toteutus.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Perusopetuksen </a:t>
            </a:r>
            <a:r>
              <a:rPr lang="fi-FI" sz="1600" dirty="0" err="1">
                <a:solidFill>
                  <a:prstClr val="black"/>
                </a:solidFill>
              </a:rPr>
              <a:t>ops</a:t>
            </a:r>
            <a:r>
              <a:rPr lang="fi-FI" sz="1600" dirty="0">
                <a:solidFill>
                  <a:prstClr val="black"/>
                </a:solidFill>
              </a:rPr>
              <a:t> –työ, kuntakohtainen osuus valmistui, perusopetuksen jättäneistä 98,5 % sijoittui jatkokoulutukseen.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Varhaiskasvatuksessa kaikille päivähoitopaikkaa hakeneille tarjottiin paikkaa lakisääteisessä ajassa, kodin ja päiväkotien välisen yhteistyön digitalisointi: </a:t>
            </a:r>
            <a:r>
              <a:rPr lang="fi-FI" sz="1600" dirty="0" err="1">
                <a:solidFill>
                  <a:prstClr val="black"/>
                </a:solidFill>
              </a:rPr>
              <a:t>Wilma</a:t>
            </a:r>
            <a:r>
              <a:rPr lang="fi-FI" sz="1600" dirty="0">
                <a:solidFill>
                  <a:prstClr val="black"/>
                </a:solidFill>
              </a:rPr>
              <a:t> käyttöön.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Lukioiden tilat ovat valmiit sähköisiin ylioppilaskirjoituksiin.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Aikuiskoulutuksen volyymi ennätystasolla.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Tilojen käyttöä on tehostettu.</a:t>
            </a:r>
          </a:p>
          <a:p>
            <a:endParaRPr lang="fi-FI" sz="16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43608" y="26261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prstClr val="black"/>
                </a:solidFill>
              </a:rPr>
              <a:t>Taloustilanne 1.2. 2016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64905"/>
              </p:ext>
            </p:extLst>
          </p:nvPr>
        </p:nvGraphicFramePr>
        <p:xfrm>
          <a:off x="80964" y="1614489"/>
          <a:ext cx="898207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Laskentataulukko" r:id="rId4" imgW="8982013" imgH="3628987" progId="Excel.Sheet.12">
                  <p:embed/>
                </p:oleObj>
              </mc:Choice>
              <mc:Fallback>
                <p:oleObj name="Laskentataulukko" r:id="rId4" imgW="8982013" imgH="36289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64" y="1614489"/>
                        <a:ext cx="8982075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8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Sivistystoimialan nettoluvun muutos vuosina 2004-2016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6" y="1507597"/>
            <a:ext cx="7824418" cy="393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99592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Varhaiskasvatuksen siirto vuonna 2010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0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Sivistystoimialan talousarvion vuotuinen kasvu 2004-2016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4" y="1716088"/>
            <a:ext cx="7692460" cy="38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55576" y="587727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Huom</a:t>
            </a:r>
            <a:r>
              <a:rPr lang="fi-FI" dirty="0" smtClean="0"/>
              <a:t>: Vuoden 2010 kasvu oli yli 40%, koska varhaiskasvatus siirtyi tuolloin.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2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Kustannusten nousuun suhteutettu kasvu vuosina 2004-2016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3" y="1376364"/>
            <a:ext cx="8329849" cy="46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ukautettu suunnittelumalli">
  <a:themeElements>
    <a:clrScheme name="Turun kaupunki">
      <a:dk1>
        <a:sysClr val="windowText" lastClr="000000"/>
      </a:dk1>
      <a:lt1>
        <a:sysClr val="window" lastClr="FFFFFF"/>
      </a:lt1>
      <a:dk2>
        <a:srgbClr val="2F9CC3"/>
      </a:dk2>
      <a:lt2>
        <a:srgbClr val="EEECE1"/>
      </a:lt2>
      <a:accent1>
        <a:srgbClr val="00468B"/>
      </a:accent1>
      <a:accent2>
        <a:srgbClr val="FFCC00"/>
      </a:accent2>
      <a:accent3>
        <a:srgbClr val="DC0A0A"/>
      </a:accent3>
      <a:accent4>
        <a:srgbClr val="FC670D"/>
      </a:accent4>
      <a:accent5>
        <a:srgbClr val="2F9CC3"/>
      </a:accent5>
      <a:accent6>
        <a:srgbClr val="339933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122</Words>
  <Application>Microsoft Office PowerPoint</Application>
  <PresentationFormat>Näytössä katseltava diaesitys (4:3)</PresentationFormat>
  <Paragraphs>27</Paragraphs>
  <Slides>6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Lucida Grande</vt:lpstr>
      <vt:lpstr>Office-teema</vt:lpstr>
      <vt:lpstr>1_Mukautettu suunnittelumalli</vt:lpstr>
      <vt:lpstr>Kuvalliset</vt:lpstr>
      <vt:lpstr>Laskentataulukko</vt:lpstr>
      <vt:lpstr>Sivistystoimi 2016</vt:lpstr>
      <vt:lpstr>PowerPoint-esitys</vt:lpstr>
      <vt:lpstr>PowerPoint-esitys</vt:lpstr>
      <vt:lpstr>Sivistystoimialan nettoluvun muutos vuosina 2004-2016</vt:lpstr>
      <vt:lpstr>Sivistystoimialan talousarvion vuotuinen kasvu 2004-2016</vt:lpstr>
      <vt:lpstr>Kustannusten nousuun suhteutettu kasvu vuosina 2004-2016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Sivistystoimi 2016</dc:title>
  <dc:creator>Jalonen Timo</dc:creator>
  <cp:lastModifiedBy>Lehmusto Hanna</cp:lastModifiedBy>
  <cp:revision>6</cp:revision>
  <dcterms:created xsi:type="dcterms:W3CDTF">2016-02-11T09:49:19Z</dcterms:created>
  <dcterms:modified xsi:type="dcterms:W3CDTF">2016-02-19T12:49:16Z</dcterms:modified>
</cp:coreProperties>
</file>