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2" r:id="rId3"/>
    <p:sldId id="263" r:id="rId4"/>
    <p:sldId id="266" r:id="rId5"/>
    <p:sldId id="264" r:id="rId6"/>
    <p:sldId id="265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807A-1295-46AD-BFDA-A2A298DC0C96}" type="datetimeFigureOut">
              <a:rPr lang="fi-FI" smtClean="0"/>
              <a:t>22.1.2016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7E68-0C95-42AD-BB06-A8E08003EE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716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807A-1295-46AD-BFDA-A2A298DC0C96}" type="datetimeFigureOut">
              <a:rPr lang="fi-FI" smtClean="0"/>
              <a:t>22.1.2016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7E68-0C95-42AD-BB06-A8E08003EE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466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807A-1295-46AD-BFDA-A2A298DC0C96}" type="datetimeFigureOut">
              <a:rPr lang="fi-FI" smtClean="0"/>
              <a:t>22.1.2016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7E68-0C95-42AD-BB06-A8E08003EE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5668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+teksti_bulle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563688" y="1835150"/>
            <a:ext cx="6734175" cy="4057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9388" indent="-179388">
              <a:buFont typeface="Arial"/>
              <a:buChar char="•"/>
              <a:defRPr/>
            </a:lvl1pPr>
            <a:lvl2pPr marL="540000" indent="-180000">
              <a:buFont typeface="Lucida Grande"/>
              <a:buChar char="–"/>
              <a:defRPr/>
            </a:lvl2pPr>
            <a:lvl3pPr marL="900000" indent="-180000">
              <a:buSzPct val="60000"/>
              <a:buFont typeface="Courier New"/>
              <a:buChar char="o"/>
              <a:defRPr/>
            </a:lvl3pPr>
            <a:lvl4pPr marL="1260000" indent="-180000">
              <a:buSzPct val="100000"/>
              <a:buFont typeface="Lucida Grande"/>
              <a:buChar char="–"/>
              <a:defRPr/>
            </a:lvl4pPr>
            <a:lvl5pPr marL="1620000">
              <a:defRPr/>
            </a:lvl5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styles</a:t>
            </a:r>
            <a:endParaRPr lang="fi-FI" dirty="0" smtClean="0"/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smtClean="0"/>
              <a:t>Third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3"/>
            <a:r>
              <a:rPr lang="fi-FI" dirty="0" err="1" smtClean="0"/>
              <a:t>Fourth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4"/>
            <a:r>
              <a:rPr lang="fi-FI" dirty="0" err="1" smtClean="0"/>
              <a:t>Fifth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884911" y="506413"/>
            <a:ext cx="7412952" cy="998538"/>
          </a:xfrm>
          <a:prstGeom prst="rect">
            <a:avLst/>
          </a:prstGeom>
        </p:spPr>
        <p:txBody>
          <a:bodyPr vert="horz" lIns="0" tIns="0" rIns="91440" bIns="0" rtlCol="0" anchor="b">
            <a:noAutofit/>
          </a:bodyPr>
          <a:lstStyle/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841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i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4570413" y="506414"/>
            <a:ext cx="3829050" cy="1567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buFontTx/>
              <a:buNone/>
              <a:defRPr/>
            </a:lvl1pPr>
            <a:lvl2pPr marL="360000" indent="-180000">
              <a:buFont typeface="Arial"/>
              <a:buChar char="•"/>
              <a:defRPr/>
            </a:lvl2pPr>
            <a:lvl3pPr marL="576000" indent="-180000">
              <a:buSzPct val="100000"/>
              <a:buFont typeface="Lucida Grande"/>
              <a:buChar char="-"/>
              <a:defRPr/>
            </a:lvl3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styles</a:t>
            </a:r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884911" y="506413"/>
            <a:ext cx="3463327" cy="99853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27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807A-1295-46AD-BFDA-A2A298DC0C96}" type="datetimeFigureOut">
              <a:rPr lang="fi-FI" smtClean="0"/>
              <a:t>22.1.2016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7E68-0C95-42AD-BB06-A8E08003EE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551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807A-1295-46AD-BFDA-A2A298DC0C96}" type="datetimeFigureOut">
              <a:rPr lang="fi-FI" smtClean="0"/>
              <a:t>22.1.2016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7E68-0C95-42AD-BB06-A8E08003EE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1788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807A-1295-46AD-BFDA-A2A298DC0C96}" type="datetimeFigureOut">
              <a:rPr lang="fi-FI" smtClean="0"/>
              <a:t>22.1.2016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7E68-0C95-42AD-BB06-A8E08003EE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829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807A-1295-46AD-BFDA-A2A298DC0C96}" type="datetimeFigureOut">
              <a:rPr lang="fi-FI" smtClean="0"/>
              <a:t>22.1.2016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7E68-0C95-42AD-BB06-A8E08003EE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9902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807A-1295-46AD-BFDA-A2A298DC0C96}" type="datetimeFigureOut">
              <a:rPr lang="fi-FI" smtClean="0"/>
              <a:t>22.1.2016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7E68-0C95-42AD-BB06-A8E08003EE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580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807A-1295-46AD-BFDA-A2A298DC0C96}" type="datetimeFigureOut">
              <a:rPr lang="fi-FI" smtClean="0"/>
              <a:t>22.1.2016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7E68-0C95-42AD-BB06-A8E08003EE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18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807A-1295-46AD-BFDA-A2A298DC0C96}" type="datetimeFigureOut">
              <a:rPr lang="fi-FI" smtClean="0"/>
              <a:t>22.1.2016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7E68-0C95-42AD-BB06-A8E08003EE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968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807A-1295-46AD-BFDA-A2A298DC0C96}" type="datetimeFigureOut">
              <a:rPr lang="fi-FI" smtClean="0"/>
              <a:t>22.1.2016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7E68-0C95-42AD-BB06-A8E08003EE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074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E807A-1295-46AD-BFDA-A2A298DC0C96}" type="datetimeFigureOut">
              <a:rPr lang="fi-FI" smtClean="0"/>
              <a:t>22.1.2016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77E68-0C95-42AD-BB06-A8E08003EE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8740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88" y="1839184"/>
            <a:ext cx="6733382" cy="40557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styles</a:t>
            </a:r>
            <a:endParaRPr lang="fi-FI" dirty="0" smtClean="0"/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smtClean="0"/>
              <a:t>Third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3"/>
            <a:r>
              <a:rPr lang="fi-FI" dirty="0" err="1" smtClean="0"/>
              <a:t>Fourth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4"/>
            <a:r>
              <a:rPr lang="fi-FI" dirty="0" err="1" smtClean="0"/>
              <a:t>Fifth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4910" y="515211"/>
            <a:ext cx="7412159" cy="988756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pic>
        <p:nvPicPr>
          <p:cNvPr id="5" name="Picture 4" descr="TURKUABO-01-01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06" y="5958176"/>
            <a:ext cx="1241463" cy="650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963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lnSpc>
          <a:spcPts val="33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Arial"/>
          <a:ea typeface="+mj-ea"/>
          <a:cs typeface="Arial"/>
        </a:defRPr>
      </a:lvl1pPr>
    </p:titleStyle>
    <p:bodyStyle>
      <a:lvl1pPr marL="177800" indent="-1778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576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Lucida Grande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936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SzPct val="60000"/>
        <a:buFont typeface="Courier New"/>
        <a:buChar char="o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296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SzPct val="100000"/>
        <a:buFont typeface="Lucida Grande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1656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fi/url?sa=i&amp;rct=j&amp;q=&amp;esrc=s&amp;frm=1&amp;source=images&amp;cd=&amp;cad=rja&amp;uact=8&amp;ved=0ahUKEwiF7JW1oLPKAhXBEHIKHcmLDsEQjRwIBw&amp;url=http://www.ts.fi/urheilu/841324/Vuoden%2Burheilija%2Behdokkaat%2Bkarsittu%2Bviiteen&amp;psig=AFQjCNGSKCS3NEyR3vtoSoREfdMTeUdmPQ&amp;ust=145320277878110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-laskentataulukko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Sivistystoimialan kuukausiraportti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KOL 20.1. 2016, TJ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4298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Turun kaupungin varhaiskasvatus palkittiin Suomen Urheilugaalassa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5050904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i-FI" sz="3400" dirty="0"/>
              <a:t>Turun kaupunki on ennakkoluulottomasti ollut mukana kehittämässä ja ottamassa käyttöön ohjelmaa. Lisää liikettä -palkinnon ja näyttävän Uuno -pokaalin vastaanottivat Turun kaupungin varhaiskasvatuksen puolesta palvelupäällikkö Ulla Soukainen ja palvelualuejohtaja Maija-Liisa Rantanen.</a:t>
            </a:r>
          </a:p>
          <a:p>
            <a:endParaRPr lang="fi-FI" sz="3400" dirty="0"/>
          </a:p>
          <a:p>
            <a:pPr marL="0" indent="0">
              <a:buNone/>
            </a:pPr>
            <a:r>
              <a:rPr lang="fi-FI" sz="3400" dirty="0"/>
              <a:t>Tutkimusten mukaan pienet lapset eivät liiku terveytensä kannalta riittävästi ja urautuminen liikkumattomuuteen alkaa jo kolmevuotiaina. Liikkumattomuus on noussut isoksi kansalliseksi keskustelun aiheeksi ja liikkumattomuuden kustannukseksi vuositasolla arvioidaan jopa miljardi euroa.</a:t>
            </a:r>
          </a:p>
          <a:p>
            <a:endParaRPr lang="fi-FI" sz="3400" dirty="0"/>
          </a:p>
          <a:p>
            <a:pPr marL="0" indent="0">
              <a:buNone/>
            </a:pPr>
            <a:r>
              <a:rPr lang="fi-FI" sz="3400" dirty="0"/>
              <a:t>Asiantuntijaverkoston kehittämän valtakunnallisen Varhaiskasvatuksen liikkumis- ja hyvinvointiohjelman - ILO KASVAA LIIKKUEN tavoitteena on mahdollistaa jokaiselle lapselle päivittäinen mahdollisuus liikkumiseen ja liikkumisen iloon aktiivisessa toimintaympäristössä.</a:t>
            </a:r>
          </a:p>
          <a:p>
            <a:endParaRPr lang="fi-FI" dirty="0"/>
          </a:p>
        </p:txBody>
      </p:sp>
      <p:pic>
        <p:nvPicPr>
          <p:cNvPr id="1026" name="Picture 2" descr="http://www.ts.fi/static/content/pic_5_841324_k841325_65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1656" y="2996952"/>
            <a:ext cx="3456917" cy="2348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779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Valmo</a:t>
            </a:r>
            <a:r>
              <a:rPr lang="fi-FI" dirty="0" smtClean="0"/>
              <a:t> 2010-2016</a:t>
            </a:r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350" y="2054225"/>
            <a:ext cx="5924000" cy="3560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iruutu 1"/>
          <p:cNvSpPr txBox="1"/>
          <p:nvPr/>
        </p:nvSpPr>
        <p:spPr>
          <a:xfrm>
            <a:off x="5220072" y="764704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Valmistava opetus kasvanut merkittävästi 2014-2016, syynä ei ole pelkästään turvapaikanhakijat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662887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Talouden ja toiminnan raportti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Raportti valmistuu kokonaisuudessaan 17.2. 2016 kokoukseen.</a:t>
            </a:r>
          </a:p>
          <a:p>
            <a:r>
              <a:rPr lang="fi-FI" dirty="0" smtClean="0"/>
              <a:t>Kasvatus- ja opetuslautakunnan taloudelliset ja toiminnalliset tavoitteet ovat tälläkin kertaa toteutuneet </a:t>
            </a:r>
            <a:r>
              <a:rPr lang="fi-FI" smtClean="0"/>
              <a:t>erinomaisen hyvin.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4342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i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923886"/>
              </p:ext>
            </p:extLst>
          </p:nvPr>
        </p:nvGraphicFramePr>
        <p:xfrm>
          <a:off x="540939" y="1052736"/>
          <a:ext cx="8184272" cy="4824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Laskentataulukko" r:id="rId4" imgW="6705601" imgH="3952907" progId="Excel.Sheet.12">
                  <p:embed/>
                </p:oleObj>
              </mc:Choice>
              <mc:Fallback>
                <p:oleObj name="Laskentataulukko" r:id="rId4" imgW="6705601" imgH="395290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0939" y="1052736"/>
                        <a:ext cx="8184272" cy="48245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kstiruutu 4"/>
          <p:cNvSpPr txBox="1"/>
          <p:nvPr/>
        </p:nvSpPr>
        <p:spPr>
          <a:xfrm>
            <a:off x="1043608" y="262617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 smtClean="0"/>
              <a:t>Taloustilanne 20.1. 2016</a:t>
            </a:r>
            <a:endParaRPr lang="fi-FI" sz="2000" b="1" dirty="0"/>
          </a:p>
        </p:txBody>
      </p:sp>
    </p:spTree>
    <p:extLst>
      <p:ext uri="{BB962C8B-B14F-4D97-AF65-F5344CB8AC3E}">
        <p14:creationId xmlns:p14="http://schemas.microsoft.com/office/powerpoint/2010/main" val="3510272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alkoinen">
  <a:themeElements>
    <a:clrScheme name="Custom 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ACEF"/>
      </a:accent1>
      <a:accent2>
        <a:srgbClr val="408FBB"/>
      </a:accent2>
      <a:accent3>
        <a:srgbClr val="BDDEF8"/>
      </a:accent3>
      <a:accent4>
        <a:srgbClr val="4B4B4A"/>
      </a:accent4>
      <a:accent5>
        <a:srgbClr val="E30C6E"/>
      </a:accent5>
      <a:accent6>
        <a:srgbClr val="FFC233"/>
      </a:accent6>
      <a:hlink>
        <a:srgbClr val="00ACEF"/>
      </a:hlink>
      <a:folHlink>
        <a:srgbClr val="05367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148</Words>
  <Application>Microsoft Office PowerPoint</Application>
  <PresentationFormat>Näytössä katseltava diaesitys (4:3)</PresentationFormat>
  <Paragraphs>14</Paragraphs>
  <Slides>5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2" baseType="lpstr">
      <vt:lpstr>Arial</vt:lpstr>
      <vt:lpstr>Calibri</vt:lpstr>
      <vt:lpstr>Courier New</vt:lpstr>
      <vt:lpstr>Lucida Grande</vt:lpstr>
      <vt:lpstr>Office-teema</vt:lpstr>
      <vt:lpstr>Valkoinen</vt:lpstr>
      <vt:lpstr>Laskentataulukko</vt:lpstr>
      <vt:lpstr>Sivistystoimialan kuukausiraportti</vt:lpstr>
      <vt:lpstr>Turun kaupungin varhaiskasvatus palkittiin Suomen Urheilugaalassa</vt:lpstr>
      <vt:lpstr>Valmo 2010-2016</vt:lpstr>
      <vt:lpstr>Talouden ja toiminnan raportti</vt:lpstr>
      <vt:lpstr>PowerPoint-esitys</vt:lpstr>
    </vt:vector>
  </TitlesOfParts>
  <Company>Turun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Suurissa kaupungeissa peruskoululaisten ja esiopetuksessa olevien määrä, vieraskielisten määrä ja suhteellinen osuus 20.9. 2015 ilman muiden ylläpitämiä oppilaitoksia (normaalikoulut, yksityiset koulut)</dc:title>
  <dc:creator>Jalonen Timo</dc:creator>
  <cp:lastModifiedBy>Lehmusto Hanna</cp:lastModifiedBy>
  <cp:revision>9</cp:revision>
  <dcterms:created xsi:type="dcterms:W3CDTF">2015-12-11T08:28:36Z</dcterms:created>
  <dcterms:modified xsi:type="dcterms:W3CDTF">2016-01-22T08:10:53Z</dcterms:modified>
</cp:coreProperties>
</file>