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</p:sldMasterIdLst>
  <p:handoutMasterIdLst>
    <p:handoutMasterId r:id="rId22"/>
  </p:handoutMasterIdLst>
  <p:sldIdLst>
    <p:sldId id="257" r:id="rId4"/>
    <p:sldId id="288" r:id="rId5"/>
    <p:sldId id="289" r:id="rId6"/>
    <p:sldId id="290" r:id="rId7"/>
    <p:sldId id="308" r:id="rId8"/>
    <p:sldId id="301" r:id="rId9"/>
    <p:sldId id="302" r:id="rId10"/>
    <p:sldId id="303" r:id="rId11"/>
    <p:sldId id="304" r:id="rId12"/>
    <p:sldId id="314" r:id="rId13"/>
    <p:sldId id="295" r:id="rId14"/>
    <p:sldId id="307" r:id="rId15"/>
    <p:sldId id="309" r:id="rId16"/>
    <p:sldId id="311" r:id="rId17"/>
    <p:sldId id="296" r:id="rId18"/>
    <p:sldId id="310" r:id="rId19"/>
    <p:sldId id="297" r:id="rId20"/>
    <p:sldId id="306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1/14/2016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edu.turku.fi/syvalahtiprojekti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Koskiniemi 12.1.2016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Syvälahden monitoimitalo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0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73" y="461040"/>
            <a:ext cx="7695664" cy="56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2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Kehittämisvaiheen tulokset ja innovaatiot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61" y="1899445"/>
            <a:ext cx="7300304" cy="31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634410"/>
          </a:xfrm>
        </p:spPr>
        <p:txBody>
          <a:bodyPr/>
          <a:lstStyle/>
          <a:p>
            <a:r>
              <a:rPr lang="fi-FI" dirty="0" smtClean="0"/>
              <a:t>Pinta-alat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93" y="1536817"/>
            <a:ext cx="6918177" cy="33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608284"/>
          </a:xfrm>
        </p:spPr>
        <p:txBody>
          <a:bodyPr/>
          <a:lstStyle/>
          <a:p>
            <a:r>
              <a:rPr lang="fi-FI" dirty="0" smtClean="0"/>
              <a:t>Kustannusarvio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11" y="1194630"/>
            <a:ext cx="7626449" cy="450948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917371" y="5824248"/>
            <a:ext cx="445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Pinta-alasta </a:t>
            </a:r>
            <a:r>
              <a:rPr lang="fi-FI" dirty="0"/>
              <a:t>noin 10</a:t>
            </a:r>
            <a:r>
              <a:rPr lang="fi-FI" dirty="0" smtClean="0"/>
              <a:t>% ja hinnasta noin 15%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1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529931"/>
          </a:xfrm>
        </p:spPr>
        <p:txBody>
          <a:bodyPr/>
          <a:lstStyle/>
          <a:p>
            <a:r>
              <a:rPr lang="fi-FI" dirty="0" smtClean="0"/>
              <a:t>Avaintulostavoitteet (bonuksien maksaminen):</a:t>
            </a:r>
          </a:p>
          <a:p>
            <a:pPr lvl="1"/>
            <a:r>
              <a:rPr lang="fi-FI" dirty="0" smtClean="0"/>
              <a:t>Arkkitehtoninen laatu</a:t>
            </a:r>
          </a:p>
          <a:p>
            <a:pPr lvl="2"/>
            <a:r>
              <a:rPr lang="fi-FI" dirty="0" smtClean="0"/>
              <a:t>Kaupunkikuvaneuvottelukunta, alan kilpailut</a:t>
            </a:r>
          </a:p>
          <a:p>
            <a:pPr lvl="1"/>
            <a:r>
              <a:rPr lang="fi-FI" dirty="0" smtClean="0"/>
              <a:t>Turvallinen toteutus</a:t>
            </a:r>
          </a:p>
          <a:p>
            <a:pPr lvl="2"/>
            <a:r>
              <a:rPr lang="fi-FI" dirty="0" smtClean="0"/>
              <a:t>Toteuma tapaturmista ja työturvallisuus-mittaukset</a:t>
            </a:r>
          </a:p>
          <a:p>
            <a:pPr lvl="1"/>
            <a:r>
              <a:rPr lang="fi-FI" dirty="0" smtClean="0"/>
              <a:t>Sujuva käyttöönotto</a:t>
            </a:r>
          </a:p>
          <a:p>
            <a:pPr lvl="2"/>
            <a:r>
              <a:rPr lang="fi-FI" dirty="0" smtClean="0"/>
              <a:t>Useita mittareita</a:t>
            </a:r>
          </a:p>
          <a:p>
            <a:pPr lvl="1"/>
            <a:r>
              <a:rPr lang="fi-FI" dirty="0" smtClean="0"/>
              <a:t>Käyttäjien tyytyväisyys</a:t>
            </a:r>
          </a:p>
          <a:p>
            <a:pPr lvl="2"/>
            <a:r>
              <a:rPr lang="fi-FI" dirty="0" smtClean="0"/>
              <a:t>Käyttäjäkysely takuuajan (5 vuotta) päätteeksi</a:t>
            </a:r>
          </a:p>
          <a:p>
            <a:r>
              <a:rPr lang="fi-FI" dirty="0" smtClean="0"/>
              <a:t>Jos tavoitteisiin ei päästä, bonuksia vähennetään tai ne menetetään kokonaan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Tavoitteiden saavuttamisen varmistaminen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05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4" y="4244247"/>
            <a:ext cx="8685714" cy="146666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4" y="2136504"/>
            <a:ext cx="7619048" cy="1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Sisäiset vuokrat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46" y="2124815"/>
            <a:ext cx="8055681" cy="21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Kaupunginhallitus 18.1. ja kaupunginvaltuusto 25.1.</a:t>
            </a:r>
            <a:endParaRPr lang="fi-FI" dirty="0"/>
          </a:p>
          <a:p>
            <a:r>
              <a:rPr lang="fi-FI" dirty="0" err="1"/>
              <a:t>Koy</a:t>
            </a:r>
            <a:r>
              <a:rPr lang="fi-FI" dirty="0"/>
              <a:t> </a:t>
            </a:r>
            <a:r>
              <a:rPr lang="fi-FI" dirty="0" smtClean="0"/>
              <a:t>Syvälahden koulu tekee toteuttamisvaiheen allianssi-sopimuksen</a:t>
            </a:r>
          </a:p>
          <a:p>
            <a:r>
              <a:rPr lang="fi-FI" dirty="0" smtClean="0"/>
              <a:t>Rakentaminen alkaa 2-3/2016 ja kohde valmistuu 2-3/2018</a:t>
            </a:r>
          </a:p>
          <a:p>
            <a:pPr lvl="1"/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221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64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Hankesuunnitelma hyväksyttiin 2011 </a:t>
            </a:r>
          </a:p>
          <a:p>
            <a:pPr lvl="1"/>
            <a:r>
              <a:rPr lang="fi-FI" dirty="0" smtClean="0"/>
              <a:t>Kustannusarvio sis. kalustehankinnat 24 M€</a:t>
            </a:r>
          </a:p>
          <a:p>
            <a:r>
              <a:rPr lang="fi-FI" dirty="0" smtClean="0"/>
              <a:t>Arkkitehtikilpailu 2012</a:t>
            </a:r>
          </a:p>
          <a:p>
            <a:r>
              <a:rPr lang="fi-FI" dirty="0" smtClean="0"/>
              <a:t>Jatkosuunnittelu 2013</a:t>
            </a:r>
          </a:p>
          <a:p>
            <a:r>
              <a:rPr lang="fi-FI" dirty="0" smtClean="0"/>
              <a:t>Kilpailutus 2014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Arvio hankkeen kustannuksista 33,3 M€…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48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190716"/>
            <a:ext cx="6734175" cy="4057915"/>
          </a:xfrm>
        </p:spPr>
        <p:txBody>
          <a:bodyPr/>
          <a:lstStyle/>
          <a:p>
            <a:r>
              <a:rPr lang="fi-FI" dirty="0" smtClean="0">
                <a:sym typeface="Wingdings" panose="05000000000000000000" pitchFamily="2" charset="2"/>
              </a:rPr>
              <a:t>Yhteistyömalli, jonka p</a:t>
            </a:r>
            <a:r>
              <a:rPr lang="fi-FI" dirty="0" smtClean="0"/>
              <a:t>eriaatteina </a:t>
            </a:r>
            <a:r>
              <a:rPr lang="fi-FI" dirty="0"/>
              <a:t>läpinäkyvyys, luottamus, yhteisvastuullisuus, riskien </a:t>
            </a:r>
            <a:r>
              <a:rPr lang="fi-FI" dirty="0" smtClean="0"/>
              <a:t>jako</a:t>
            </a:r>
          </a:p>
          <a:p>
            <a:r>
              <a:rPr lang="fi-FI" dirty="0" smtClean="0"/>
              <a:t>Allianssin</a:t>
            </a:r>
            <a:r>
              <a:rPr lang="fi-FI" dirty="0" smtClean="0">
                <a:sym typeface="Wingdings" panose="05000000000000000000" pitchFamily="2" charset="2"/>
              </a:rPr>
              <a:t> muodostavat tilaaja, suunnittelijat, urakoitsijat, mahd. tavarantoimittajat</a:t>
            </a:r>
          </a:p>
          <a:p>
            <a:r>
              <a:rPr lang="fi-FI" dirty="0" smtClean="0"/>
              <a:t>Hankkeen riskit ja hyödyt jaetaan ennalta sovitulla mallilla</a:t>
            </a:r>
          </a:p>
          <a:p>
            <a:r>
              <a:rPr lang="fi-FI" dirty="0" smtClean="0"/>
              <a:t>Etuina:</a:t>
            </a:r>
          </a:p>
          <a:p>
            <a:pPr lvl="1"/>
            <a:r>
              <a:rPr lang="fi-FI" dirty="0" smtClean="0"/>
              <a:t>Tuottavuuden parantuminen</a:t>
            </a:r>
          </a:p>
          <a:p>
            <a:pPr lvl="1"/>
            <a:r>
              <a:rPr lang="fi-FI" dirty="0" smtClean="0"/>
              <a:t>Innovaatiot</a:t>
            </a:r>
          </a:p>
          <a:p>
            <a:pPr lvl="1"/>
            <a:r>
              <a:rPr lang="fi-FI" dirty="0" smtClean="0"/>
              <a:t>Valmistaa lopputuote nopeammin, edullisemmin ja laadukkaammin</a:t>
            </a:r>
          </a:p>
          <a:p>
            <a:r>
              <a:rPr lang="fi-FI" dirty="0" smtClean="0"/>
              <a:t>Australiassa </a:t>
            </a:r>
            <a:r>
              <a:rPr lang="fi-FI" dirty="0"/>
              <a:t>kehitetty malli, josta Suomessa jo muutamia onnistumiskokemuksia mm. Tampereen rantatunneli - 250 </a:t>
            </a:r>
            <a:r>
              <a:rPr lang="fi-FI" dirty="0">
                <a:sym typeface="Wingdings" panose="05000000000000000000" pitchFamily="2" charset="2"/>
              </a:rPr>
              <a:t> 180 M€</a:t>
            </a:r>
          </a:p>
          <a:p>
            <a:pPr lvl="1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262573"/>
            <a:ext cx="7412952" cy="625701"/>
          </a:xfrm>
        </p:spPr>
        <p:txBody>
          <a:bodyPr/>
          <a:lstStyle/>
          <a:p>
            <a:r>
              <a:rPr lang="fi-FI" dirty="0" smtClean="0"/>
              <a:t>Allianssi-malli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40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198090"/>
            <a:ext cx="6734175" cy="4057915"/>
          </a:xfrm>
        </p:spPr>
        <p:txBody>
          <a:bodyPr/>
          <a:lstStyle/>
          <a:p>
            <a:r>
              <a:rPr lang="fi-FI" dirty="0" smtClean="0"/>
              <a:t>Kaupunginhallitus </a:t>
            </a:r>
            <a:r>
              <a:rPr lang="fi-FI" dirty="0"/>
              <a:t>asetti 13.10.2014 hankkeelle </a:t>
            </a:r>
            <a:r>
              <a:rPr lang="fi-FI" dirty="0" smtClean="0"/>
              <a:t>mm. seuraavia </a:t>
            </a:r>
            <a:r>
              <a:rPr lang="fi-FI" dirty="0"/>
              <a:t>tavoitteita</a:t>
            </a:r>
            <a:r>
              <a:rPr lang="fi-FI" dirty="0" smtClean="0"/>
              <a:t>:</a:t>
            </a:r>
            <a:endParaRPr lang="fi-FI" dirty="0"/>
          </a:p>
          <a:p>
            <a:pPr lvl="1"/>
            <a:r>
              <a:rPr lang="fi-FI" sz="1600" dirty="0" smtClean="0"/>
              <a:t>Tilat </a:t>
            </a:r>
            <a:r>
              <a:rPr lang="fi-FI" sz="1600" dirty="0"/>
              <a:t>muodostavat tulevaisuuden </a:t>
            </a:r>
            <a:r>
              <a:rPr lang="fi-FI" sz="1600" dirty="0" err="1"/>
              <a:t>oppimis</a:t>
            </a:r>
            <a:r>
              <a:rPr lang="fi-FI" sz="1600" dirty="0"/>
              <a:t>- ja kasvatusympäristön koululle, varhaiskasvatukselle, nuorisotoimelle ja </a:t>
            </a:r>
            <a:r>
              <a:rPr lang="fi-FI" sz="1600" dirty="0" smtClean="0"/>
              <a:t>kirjastolle</a:t>
            </a:r>
            <a:endParaRPr lang="fi-FI" sz="1600" dirty="0"/>
          </a:p>
          <a:p>
            <a:pPr lvl="1"/>
            <a:r>
              <a:rPr lang="fi-FI" sz="1600" dirty="0" smtClean="0"/>
              <a:t>Monikäyttöiset </a:t>
            </a:r>
            <a:r>
              <a:rPr lang="fi-FI" sz="1600" dirty="0"/>
              <a:t>ja tehokkaat tilat, joilla on hyvä muunneltavuus </a:t>
            </a:r>
          </a:p>
          <a:p>
            <a:pPr lvl="1"/>
            <a:r>
              <a:rPr lang="fi-FI" sz="1600" dirty="0" smtClean="0"/>
              <a:t>Tyytyväiset </a:t>
            </a:r>
            <a:r>
              <a:rPr lang="fi-FI" sz="1600" dirty="0"/>
              <a:t>käyttäjät: Oppilaat ja kaupunkilaiset sekä oppilaiden vanhemmat ja koulun henkilö-kunta ovat tyytyväisiä uuteen kouluun, sen toimintaan ja antamiin </a:t>
            </a:r>
            <a:r>
              <a:rPr lang="fi-FI" sz="1600" dirty="0" smtClean="0"/>
              <a:t>mahdollisuuksiin</a:t>
            </a:r>
            <a:endParaRPr lang="fi-FI" sz="1600" dirty="0"/>
          </a:p>
          <a:p>
            <a:pPr lvl="1"/>
            <a:r>
              <a:rPr lang="fi-FI" sz="1600" dirty="0" smtClean="0"/>
              <a:t>Turvallinen </a:t>
            </a:r>
            <a:r>
              <a:rPr lang="fi-FI" sz="1600" dirty="0"/>
              <a:t>toteutus </a:t>
            </a:r>
          </a:p>
          <a:p>
            <a:pPr lvl="1"/>
            <a:r>
              <a:rPr lang="fi-FI" sz="1600" dirty="0" smtClean="0"/>
              <a:t>Nollavirheluovutus</a:t>
            </a:r>
            <a:r>
              <a:rPr lang="fi-FI" sz="1600" dirty="0"/>
              <a:t>, pidennetty takuu ja onnistunut käyttöönotto </a:t>
            </a:r>
          </a:p>
          <a:p>
            <a:pPr lvl="1"/>
            <a:r>
              <a:rPr lang="fi-FI" sz="1600" dirty="0" smtClean="0"/>
              <a:t>Toteutuskustannukset </a:t>
            </a:r>
            <a:r>
              <a:rPr lang="fi-FI" sz="1600" dirty="0"/>
              <a:t>korkeintaan </a:t>
            </a:r>
            <a:r>
              <a:rPr lang="fi-FI" sz="1600" dirty="0" smtClean="0"/>
              <a:t>25,8 M€ </a:t>
            </a:r>
            <a:r>
              <a:rPr lang="fi-FI" sz="1600" dirty="0"/>
              <a:t>sisältäen </a:t>
            </a:r>
            <a:r>
              <a:rPr lang="fi-FI" sz="1600" dirty="0" smtClean="0"/>
              <a:t>kalustohankinnat</a:t>
            </a:r>
            <a:endParaRPr lang="fi-FI" sz="1600" dirty="0"/>
          </a:p>
          <a:p>
            <a:pPr lvl="1"/>
            <a:r>
              <a:rPr lang="fi-FI" sz="1600" dirty="0" smtClean="0"/>
              <a:t>Kohde </a:t>
            </a:r>
            <a:r>
              <a:rPr lang="fi-FI" sz="1600" dirty="0"/>
              <a:t>valmistuu syksyllä </a:t>
            </a:r>
            <a:r>
              <a:rPr lang="fi-FI" sz="1600" dirty="0" smtClean="0"/>
              <a:t>2017</a:t>
            </a:r>
            <a:r>
              <a:rPr lang="fi-FI" sz="1600" dirty="0"/>
              <a:t> 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319249"/>
            <a:ext cx="7412952" cy="584968"/>
          </a:xfrm>
        </p:spPr>
        <p:txBody>
          <a:bodyPr/>
          <a:lstStyle/>
          <a:p>
            <a:r>
              <a:rPr lang="fi-FI" dirty="0" smtClean="0"/>
              <a:t>Tavoitteet allianssille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8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4912" y="1402080"/>
            <a:ext cx="7412952" cy="458419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allianssin avaintavoitteet:</a:t>
            </a: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fi-FI" sz="1400" b="1" dirty="0">
                <a:solidFill>
                  <a:srgbClr val="00B0F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turvallinen ja terveellinen</a:t>
            </a: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kaikenikäisten tulevaisuuden oppimis- ja kasvatusympäristö, joka on monikäyttöinen, muunneltava ja yhteiskäyttöön </a:t>
            </a:r>
            <a:r>
              <a:rPr lang="fi-FI" sz="1400" dirty="0" smtClean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soveltuva</a:t>
            </a: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”kaikki tilat ovat kaikkien käytettävissä” </a:t>
            </a: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tilat suuntaavat käyttäjiään kohti toisenlaista tapaa toimia </a:t>
            </a:r>
            <a:r>
              <a:rPr lang="fi-FI" sz="1400" dirty="0" smtClean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>
              <a:spcAft>
                <a:spcPts val="0"/>
              </a:spcAft>
              <a:buNone/>
            </a:pPr>
            <a:r>
              <a:rPr lang="fi-FI" sz="1400" b="1" dirty="0" smtClean="0">
                <a:solidFill>
                  <a:srgbClr val="00B0F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yhdessä </a:t>
            </a:r>
            <a:r>
              <a:rPr lang="fi-FI" sz="1400" b="1" dirty="0">
                <a:solidFill>
                  <a:srgbClr val="00B0F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tekemisen kulttuuri</a:t>
            </a:r>
            <a:endParaRPr lang="fi-FI" sz="14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henkilökunnalle yhteiset hallinto- ja taukotilat</a:t>
            </a: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400" b="1" dirty="0">
                <a:solidFill>
                  <a:srgbClr val="00B0F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silmälle avoin ympäristö </a:t>
            </a: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ikkuna- ja lasiseinäratkaisut </a:t>
            </a: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tilojen muunneltavuus erilaisiin käyttötarkoituksiin </a:t>
            </a: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aulat ja liikennetilat tehokkaammin hyödynnettävissä</a:t>
            </a: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työergonomiaa korostavat kalusteratkaisut </a:t>
            </a: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400" dirty="0" smtClean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käyttäjälleen </a:t>
            </a: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helppo- ja varmatoimiset tieto- ja viestintätekniset ratkaisut </a:t>
            </a: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fi-FI" sz="1400" dirty="0" smtClean="0"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400" dirty="0" smtClean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piha-alue </a:t>
            </a: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rohkaisee </a:t>
            </a:r>
            <a:r>
              <a:rPr lang="fi-FI" sz="1400" dirty="0" smtClean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aktiiviseen </a:t>
            </a:r>
            <a:r>
              <a:rPr lang="fi-FI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yhdessä tekemiseen  </a:t>
            </a:r>
            <a:endParaRPr lang="fi-FI" sz="14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79807" y="92201"/>
            <a:ext cx="7412952" cy="11879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Jarmo Salo</a:t>
            </a:r>
            <a:br>
              <a:rPr lang="fi-FI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MONITOIMITALON </a:t>
            </a:r>
            <a:b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TOIMINNALLINEN SUUNNITTELU</a:t>
            </a:r>
            <a:b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	</a:t>
            </a:r>
            <a:r>
              <a:rPr lang="fi-FI" sz="1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monitoimitalon blogi</a:t>
            </a:r>
            <a:endParaRPr lang="fi-FI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01" y="492043"/>
            <a:ext cx="8283039" cy="51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95" y="342410"/>
            <a:ext cx="7941607" cy="55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" y="89256"/>
            <a:ext cx="9048952" cy="57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2" y="130876"/>
            <a:ext cx="8967565" cy="54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591</TotalTime>
  <Words>271</Words>
  <Application>Microsoft Office PowerPoint</Application>
  <PresentationFormat>Näytössä katseltava diaesitys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Lucida Grande</vt:lpstr>
      <vt:lpstr>Verdana</vt:lpstr>
      <vt:lpstr>Wingdings</vt:lpstr>
      <vt:lpstr>ヒラギノ角ゴ Pro W3</vt:lpstr>
      <vt:lpstr>Valkoinen</vt:lpstr>
      <vt:lpstr>Kuvalliset</vt:lpstr>
      <vt:lpstr>Värilliset</vt:lpstr>
      <vt:lpstr>Syvälahden monitoimitalo</vt:lpstr>
      <vt:lpstr>Taustaa</vt:lpstr>
      <vt:lpstr>Allianssi-malli</vt:lpstr>
      <vt:lpstr>Tavoitteet allianssille</vt:lpstr>
      <vt:lpstr>  Jarmo Salo MONITOIMITALON  TOIMINNALLINEN SUUNNITTELU             monitoimitalon blogi</vt:lpstr>
      <vt:lpstr>PowerPoint-esitys</vt:lpstr>
      <vt:lpstr>PowerPoint-esitys</vt:lpstr>
      <vt:lpstr>PowerPoint-esitys</vt:lpstr>
      <vt:lpstr>PowerPoint-esitys</vt:lpstr>
      <vt:lpstr>PowerPoint-esitys</vt:lpstr>
      <vt:lpstr>Kehittämisvaiheen tulokset ja innovaatiot</vt:lpstr>
      <vt:lpstr>Pinta-alat</vt:lpstr>
      <vt:lpstr>Kustannusarvio</vt:lpstr>
      <vt:lpstr>Tavoitteiden saavuttamisen varmistaminen</vt:lpstr>
      <vt:lpstr>Kuvat</vt:lpstr>
      <vt:lpstr>Sisäiset vuokrat</vt:lpstr>
      <vt:lpstr>Jatko</vt:lpstr>
      <vt:lpstr>PowerPoint-esitys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Koskiniemi Tuomas</dc:creator>
  <cp:lastModifiedBy>Lehmusto Hanna</cp:lastModifiedBy>
  <cp:revision>31</cp:revision>
  <dcterms:created xsi:type="dcterms:W3CDTF">2016-01-08T07:05:59Z</dcterms:created>
  <dcterms:modified xsi:type="dcterms:W3CDTF">2016-01-14T10:35:41Z</dcterms:modified>
</cp:coreProperties>
</file>