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396" r:id="rId3"/>
    <p:sldId id="397" r:id="rId4"/>
    <p:sldId id="398" r:id="rId5"/>
    <p:sldId id="399" r:id="rId6"/>
    <p:sldId id="401" r:id="rId7"/>
    <p:sldId id="400" r:id="rId8"/>
    <p:sldId id="404" r:id="rId9"/>
    <p:sldId id="402" r:id="rId10"/>
    <p:sldId id="405" r:id="rId11"/>
  </p:sldIdLst>
  <p:sldSz cx="9144000" cy="6858000" type="screen4x3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D9D9D9"/>
    <a:srgbClr val="C5C5C5"/>
    <a:srgbClr val="003366"/>
    <a:srgbClr val="003399"/>
    <a:srgbClr val="0033CC"/>
    <a:srgbClr val="0066CC"/>
    <a:srgbClr val="F5EA0B"/>
    <a:srgbClr val="F7964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7387" autoAdjust="0"/>
  </p:normalViewPr>
  <p:slideViewPr>
    <p:cSldViewPr>
      <p:cViewPr varScale="1">
        <p:scale>
          <a:sx n="74" d="100"/>
          <a:sy n="74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43C3F-3432-4C1B-B72D-80A24D9DA09E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7CCA-4039-45C2-A8A6-30DBB0606C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62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EED5-8E11-4999-B6F4-2BCBF07DB961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70E2-3696-481C-A200-66F128C4C1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dirty="0" smtClean="0"/>
              <a:t>Muokkaa alaotsikon perustyyliä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9320"/>
            <a:ext cx="1332000" cy="381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88342"/>
            <a:ext cx="1196214" cy="915104"/>
          </a:xfrm>
          <a:prstGeom prst="rect">
            <a:avLst/>
          </a:prstGeom>
        </p:spPr>
      </p:pic>
      <p:pic>
        <p:nvPicPr>
          <p:cNvPr id="5" name="Kuva 4" descr="Turku_vaakuna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9320"/>
            <a:ext cx="1332000" cy="381627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 flipV="1">
            <a:off x="323528" y="1196752"/>
            <a:ext cx="8469022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01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09320"/>
            <a:ext cx="1332000" cy="381627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 flipV="1">
            <a:off x="323528" y="1196752"/>
            <a:ext cx="8469022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91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sakylkinen kolmio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asakylkinen kolmio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0"/>
          </p:nvPr>
        </p:nvSpPr>
        <p:spPr>
          <a:xfrm>
            <a:off x="971600" y="1628800"/>
            <a:ext cx="7488832" cy="4464496"/>
          </a:xfrm>
        </p:spPr>
        <p:txBody>
          <a:bodyPr wrap="square"/>
          <a:lstStyle>
            <a:lvl1pPr>
              <a:defRPr b="1"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285750" indent="-285750" algn="l">
              <a:buFont typeface="Arial" panose="020B0604020202020204" pitchFamily="34" charset="0"/>
              <a:buChar char="•"/>
              <a:defRPr/>
            </a:lvl3pPr>
            <a:lvl4pPr marL="285750" indent="-285750">
              <a:buFont typeface="Arial" panose="020B0604020202020204" pitchFamily="34" charset="0"/>
              <a:buChar char="•"/>
              <a:defRPr/>
            </a:lvl4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grpSp>
        <p:nvGrpSpPr>
          <p:cNvPr id="5" name="Ryhmä 4"/>
          <p:cNvGrpSpPr/>
          <p:nvPr userDrawn="1"/>
        </p:nvGrpSpPr>
        <p:grpSpPr>
          <a:xfrm>
            <a:off x="0" y="-25920"/>
            <a:ext cx="9148477" cy="216024"/>
            <a:chOff x="-262273" y="6344628"/>
            <a:chExt cx="9148477" cy="216024"/>
          </a:xfrm>
        </p:grpSpPr>
        <p:sp>
          <p:nvSpPr>
            <p:cNvPr id="6" name="Suorakulmio 5"/>
            <p:cNvSpPr/>
            <p:nvPr/>
          </p:nvSpPr>
          <p:spPr>
            <a:xfrm>
              <a:off x="4303091" y="6344628"/>
              <a:ext cx="4583113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Suorakulmio 6"/>
            <p:cNvSpPr/>
            <p:nvPr/>
          </p:nvSpPr>
          <p:spPr>
            <a:xfrm>
              <a:off x="-262273" y="6344628"/>
              <a:ext cx="4583113" cy="216024"/>
            </a:xfrm>
            <a:prstGeom prst="rect">
              <a:avLst/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" name="Ryhmä 7"/>
          <p:cNvGrpSpPr/>
          <p:nvPr userDrawn="1"/>
        </p:nvGrpSpPr>
        <p:grpSpPr>
          <a:xfrm rot="10800000">
            <a:off x="0" y="6669359"/>
            <a:ext cx="9148477" cy="216024"/>
            <a:chOff x="-262273" y="6344628"/>
            <a:chExt cx="9148477" cy="216024"/>
          </a:xfrm>
        </p:grpSpPr>
        <p:sp>
          <p:nvSpPr>
            <p:cNvPr id="9" name="Suorakulmio 8"/>
            <p:cNvSpPr/>
            <p:nvPr/>
          </p:nvSpPr>
          <p:spPr>
            <a:xfrm>
              <a:off x="4303091" y="6344628"/>
              <a:ext cx="4583113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-262273" y="6344628"/>
              <a:ext cx="4583113" cy="216024"/>
            </a:xfrm>
            <a:prstGeom prst="rect">
              <a:avLst/>
            </a:prstGeom>
            <a:solidFill>
              <a:srgbClr val="005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1823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alkoi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itä 8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0" name="Suorakulmio 9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uora yhdysviiva 10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uva 7" descr="Turku_vaakuna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84600"/>
            <a:ext cx="1332000" cy="381627"/>
          </a:xfrm>
          <a:prstGeom prst="rect">
            <a:avLst/>
          </a:prstGeom>
        </p:spPr>
      </p:pic>
      <p:sp>
        <p:nvSpPr>
          <p:cNvPr id="12" name="Otsikko 14"/>
          <p:cNvSpPr>
            <a:spLocks noGrp="1"/>
          </p:cNvSpPr>
          <p:nvPr>
            <p:ph type="title"/>
          </p:nvPr>
        </p:nvSpPr>
        <p:spPr>
          <a:xfrm>
            <a:off x="684000" y="620688"/>
            <a:ext cx="7776000" cy="7969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quarter" idx="13"/>
          </p:nvPr>
        </p:nvSpPr>
        <p:spPr>
          <a:xfrm>
            <a:off x="684213" y="1557338"/>
            <a:ext cx="7775575" cy="44640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grpSp>
        <p:nvGrpSpPr>
          <p:cNvPr id="14" name="Ryhmitä 13"/>
          <p:cNvGrpSpPr/>
          <p:nvPr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6" name="Suora yhdysviiva 15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itä 17"/>
          <p:cNvGrpSpPr/>
          <p:nvPr userDrawn="1"/>
        </p:nvGrpSpPr>
        <p:grpSpPr>
          <a:xfrm>
            <a:off x="0" y="6300000"/>
            <a:ext cx="9144000" cy="558000"/>
            <a:chOff x="0" y="6300000"/>
            <a:chExt cx="9144000" cy="558000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0" name="Suora yhdysviiva 19"/>
            <p:cNvCxnSpPr/>
            <p:nvPr userDrawn="1"/>
          </p:nvCxnSpPr>
          <p:spPr>
            <a:xfrm>
              <a:off x="0" y="6300000"/>
              <a:ext cx="9144000" cy="0"/>
            </a:xfrm>
            <a:prstGeom prst="line">
              <a:avLst/>
            </a:prstGeom>
            <a:ln w="22225">
              <a:solidFill>
                <a:srgbClr val="DFDF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64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omenjouts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omen_Jouts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13486"/>
          <a:stretch/>
        </p:blipFill>
        <p:spPr>
          <a:xfrm>
            <a:off x="0" y="0"/>
            <a:ext cx="9144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13345"/>
            <a:ext cx="2026580" cy="10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11/26/2015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075240" cy="4937760"/>
          </a:xfrm>
        </p:spPr>
        <p:txBody>
          <a:bodyPr/>
          <a:lstStyle/>
          <a:p>
            <a:pPr lvl="0" eaLnBrk="1" latinLnBrk="0" hangingPunct="1"/>
            <a:r>
              <a:rPr lang="fi-FI" dirty="0" smtClean="0"/>
              <a:t>Muokkaa tekstin perustyylejä napsauttamalla</a:t>
            </a:r>
          </a:p>
          <a:p>
            <a:pPr lvl="1" eaLnBrk="1" latinLnBrk="0" hangingPunct="1"/>
            <a:r>
              <a:rPr lang="fi-FI" dirty="0" smtClean="0"/>
              <a:t>toinen taso</a:t>
            </a:r>
          </a:p>
          <a:p>
            <a:pPr lvl="2" eaLnBrk="1" latinLnBrk="0" hangingPunct="1"/>
            <a:r>
              <a:rPr lang="fi-FI" dirty="0" smtClean="0"/>
              <a:t>kolmas taso</a:t>
            </a:r>
          </a:p>
          <a:p>
            <a:pPr lvl="3" eaLnBrk="1" latinLnBrk="0" hangingPunct="1"/>
            <a:r>
              <a:rPr lang="fi-FI" dirty="0" smtClean="0"/>
              <a:t>neljäs taso</a:t>
            </a:r>
          </a:p>
          <a:p>
            <a:pPr lvl="4" eaLnBrk="1" latinLnBrk="0" hangingPunct="1"/>
            <a:r>
              <a:rPr lang="fi-FI" dirty="0" smtClean="0"/>
              <a:t>viides taso</a:t>
            </a:r>
            <a:endParaRPr kumimoji="0"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-13016" r="2435" b="-2351"/>
          <a:stretch/>
        </p:blipFill>
        <p:spPr>
          <a:xfrm>
            <a:off x="-6" y="5589240"/>
            <a:ext cx="9144006" cy="13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nna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3" name="Picture 2" descr="TURKUABO_WHITE_IS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29" y="2229222"/>
            <a:ext cx="1200668" cy="20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omenjouts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omen_Jouts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13486"/>
          <a:stretch/>
        </p:blipFill>
        <p:spPr>
          <a:xfrm>
            <a:off x="0" y="0"/>
            <a:ext cx="914400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413345"/>
            <a:ext cx="2026580" cy="10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4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6" b="6684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33" y="1564826"/>
            <a:ext cx="1919260" cy="329904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9240740" y="281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81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  <p:pic>
        <p:nvPicPr>
          <p:cNvPr id="8" name="Picture 7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4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5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ACEF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-01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9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kaksi 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ACEF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-01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6"/>
            <a:ext cx="1241463" cy="6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6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07524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9" r="1680" b="-608"/>
          <a:stretch/>
        </p:blipFill>
        <p:spPr>
          <a:xfrm>
            <a:off x="-108520" y="5567735"/>
            <a:ext cx="9252520" cy="13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07524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-15175" r="1877"/>
          <a:stretch/>
        </p:blipFill>
        <p:spPr>
          <a:xfrm>
            <a:off x="-361" y="5517232"/>
            <a:ext cx="9144001" cy="132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26625" r="10581" b="22079"/>
          <a:stretch/>
        </p:blipFill>
        <p:spPr>
          <a:xfrm>
            <a:off x="-361" y="5673865"/>
            <a:ext cx="9144000" cy="13360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990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075240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562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11/26/2015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Suorakulmi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32FBF328-998F-4C8D-B215-213CD908EC28}" type="datetimeFigureOut">
              <a:rPr lang="fi-FI" smtClean="0"/>
              <a:t>26.11.2015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264C2575-2A05-4663-817A-F97715499F70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i-FI" dirty="0" smtClean="0"/>
              <a:t>Muokkaa </a:t>
            </a:r>
            <a:r>
              <a:rPr kumimoji="0" lang="fi-FI" dirty="0" err="1" smtClean="0"/>
              <a:t>perustyyl</a:t>
            </a:r>
            <a:r>
              <a:rPr kumimoji="0" lang="fi-FI" dirty="0" smtClean="0"/>
              <a:t>. </a:t>
            </a:r>
            <a:r>
              <a:rPr kumimoji="0" lang="fi-FI" dirty="0" err="1" smtClean="0"/>
              <a:t>napsautt</a:t>
            </a:r>
            <a:r>
              <a:rPr kumimoji="0" lang="fi-FI" dirty="0" smtClean="0"/>
              <a:t>.</a:t>
            </a:r>
            <a:endParaRPr kumimoji="0" lang="en-US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29" name="Suora yhdysviiv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8" r:id="rId2"/>
    <p:sldLayoutId id="2147483679" r:id="rId3"/>
    <p:sldLayoutId id="2147483667" r:id="rId4"/>
    <p:sldLayoutId id="2147483680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81" r:id="rId11"/>
    <p:sldLayoutId id="214748368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3" r:id="rId18"/>
    <p:sldLayoutId id="2147483684" r:id="rId19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-laskentataulukko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-laskentataulukko2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Kuukausiraportti 10/2015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14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Lokakuun lopun taloustilanne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4174"/>
            <a:ext cx="8363272" cy="493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Vertailu 2014/2015</a:t>
            </a:r>
            <a:endParaRPr lang="fi-FI" dirty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5457"/>
              </p:ext>
            </p:extLst>
          </p:nvPr>
        </p:nvGraphicFramePr>
        <p:xfrm>
          <a:off x="119650" y="1340768"/>
          <a:ext cx="8480334" cy="431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Laskentataulukko" r:id="rId4" imgW="7772535" imgH="3952800" progId="Excel.Sheet.12">
                  <p:embed/>
                </p:oleObj>
              </mc:Choice>
              <mc:Fallback>
                <p:oleObj name="Laskentataulukko" r:id="rId4" imgW="7772535" imgH="395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650" y="1340768"/>
                        <a:ext cx="8480334" cy="431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Henkilötyövuodet 2015</a:t>
            </a:r>
            <a:endParaRPr lang="fi-FI" dirty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61299"/>
              </p:ext>
            </p:extLst>
          </p:nvPr>
        </p:nvGraphicFramePr>
        <p:xfrm>
          <a:off x="41668" y="2060848"/>
          <a:ext cx="906592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Laskentataulukko" r:id="rId4" imgW="9305810" imgH="2809890" progId="Excel.Sheet.12">
                  <p:embed/>
                </p:oleObj>
              </mc:Choice>
              <mc:Fallback>
                <p:oleObj name="Laskentataulukko" r:id="rId4" imgW="9305810" imgH="2809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68" y="2060848"/>
                        <a:ext cx="9065922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0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Asia tulee päätettäväksi 16.12. 2015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Talousarvion uudelleenjako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8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KV 16.11. 2015: Kasvatus- </a:t>
            </a:r>
            <a:r>
              <a:rPr lang="fi-FI" dirty="0"/>
              <a:t>ja </a:t>
            </a:r>
            <a:r>
              <a:rPr lang="fi-FI" dirty="0" smtClean="0"/>
              <a:t>opetuslautakunta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dirty="0" smtClean="0"/>
              <a:t>1,5 </a:t>
            </a:r>
            <a:r>
              <a:rPr lang="fi-FI" dirty="0"/>
              <a:t>M€ lisäys sekä 0,5 M€ kohdistus säästyvistä vuokramenoista ryhmäkokojen kasvun ehkäisyyn (v. 2016</a:t>
            </a:r>
            <a:r>
              <a:rPr lang="fi-FI" dirty="0" smtClean="0"/>
              <a:t>): -</a:t>
            </a:r>
            <a:r>
              <a:rPr lang="fi-FI" dirty="0"/>
              <a:t>budjetti tasapainotetaan lisäämällä alijäämää.</a:t>
            </a:r>
          </a:p>
          <a:p>
            <a:r>
              <a:rPr lang="fi-FI" dirty="0" smtClean="0"/>
              <a:t>Selvitetään </a:t>
            </a:r>
            <a:r>
              <a:rPr lang="fi-FI" dirty="0"/>
              <a:t>juuri maahan muuttaneiden lasten mahdollisuudet jatkaa tarvittaessa valmistavassa opetuksessa yhden vuoden jälkeen, mikäli lapsen kielellinen kehitys sitä vaatii</a:t>
            </a:r>
            <a:r>
              <a:rPr lang="fi-FI" dirty="0" smtClean="0"/>
              <a:t>. </a:t>
            </a:r>
            <a:r>
              <a:rPr lang="fi-FI" i="1" dirty="0" smtClean="0">
                <a:solidFill>
                  <a:srgbClr val="FF0000"/>
                </a:solidFill>
              </a:rPr>
              <a:t>Ei vaadi erityisiä toimenpiteitä, koska näin on ennenkin menetelty.</a:t>
            </a:r>
            <a:endParaRPr lang="fi-FI" i="1" dirty="0">
              <a:solidFill>
                <a:srgbClr val="FF0000"/>
              </a:solidFill>
            </a:endParaRPr>
          </a:p>
          <a:p>
            <a:r>
              <a:rPr lang="fi-FI" dirty="0" smtClean="0"/>
              <a:t>Turussa </a:t>
            </a:r>
            <a:r>
              <a:rPr lang="fi-FI" dirty="0"/>
              <a:t>noudatetaan toistaiseksi nykyistä varhaiskasvatuslakia. Mikäli eduskunta säätää lait, jotka poistavat subjektiivisen päivähoito-oikeuden tai kasvattaa ryhmäkokoa, niin kaupunginhallitukselle tuodaan päätettäväksi minkälaista järjestelmää Turussa siitä eteenpäin noudatetaan</a:t>
            </a:r>
            <a:r>
              <a:rPr lang="fi-FI" dirty="0" smtClean="0"/>
              <a:t>. </a:t>
            </a:r>
            <a:r>
              <a:rPr lang="fi-FI" i="1" dirty="0" smtClean="0">
                <a:solidFill>
                  <a:srgbClr val="FF0000"/>
                </a:solidFill>
              </a:rPr>
              <a:t>Nykyistä varhaiskasvatuslakia ja päivähoitoasetusta noudatetaan joka tapauksessa 1.8. 2016 asti. Päivähoitomaksut 1.8. 2016 alkaen päätetään maaliskuussa (?). Kokonaisuus voidaan tuoda käsittelyyn keväällä.</a:t>
            </a:r>
            <a:endParaRPr lang="fi-FI" i="1" dirty="0">
              <a:solidFill>
                <a:srgbClr val="FF0000"/>
              </a:solidFill>
            </a:endParaRPr>
          </a:p>
          <a:p>
            <a:r>
              <a:rPr lang="fi-FI" dirty="0" smtClean="0"/>
              <a:t>Tehdään </a:t>
            </a:r>
            <a:r>
              <a:rPr lang="fi-FI" dirty="0"/>
              <a:t>sivistystoimialalla suunnitelma alueellisen tasa-arvon tukemiseksi</a:t>
            </a:r>
            <a:r>
              <a:rPr lang="fi-FI" dirty="0" smtClean="0"/>
              <a:t>. </a:t>
            </a:r>
            <a:r>
              <a:rPr lang="fi-FI" i="1" dirty="0" smtClean="0">
                <a:solidFill>
                  <a:srgbClr val="FF0000"/>
                </a:solidFill>
              </a:rPr>
              <a:t>Sivistystoimialalla on useiden vuosien ajan ollut pakko tehdä em. suunnitelma, jotta on voitu hakea perusopetukseen tasa-arvorahoitusta.</a:t>
            </a:r>
            <a:endParaRPr lang="fi-FI" i="1" dirty="0">
              <a:solidFill>
                <a:srgbClr val="FF0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4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Väestömuutokset 2015</a:t>
            </a:r>
            <a:endParaRPr lang="fi-F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8196"/>
            <a:ext cx="3992075" cy="306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82" y="2544758"/>
            <a:ext cx="4537114" cy="205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Määrärahojen uudelleenjako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Perusopetuksen ryhmäkokorahojen kompensointi 708.000 euroa</a:t>
            </a:r>
          </a:p>
          <a:p>
            <a:r>
              <a:rPr lang="fi-FI" dirty="0" smtClean="0"/>
              <a:t>Oppilasmäärän kasvu perusopetuksessa , lisärahan tarve 130oppx8000€x5/12= 433.000 euroa. </a:t>
            </a:r>
          </a:p>
          <a:p>
            <a:r>
              <a:rPr lang="fi-FI" dirty="0" smtClean="0"/>
              <a:t>Em. Yhteensä 1.141.000 </a:t>
            </a:r>
            <a:r>
              <a:rPr lang="fi-FI" dirty="0" err="1" smtClean="0"/>
              <a:t>euroa-</a:t>
            </a:r>
            <a:r>
              <a:rPr lang="fi-FI" dirty="0" smtClean="0"/>
              <a:t>&gt; 310 </a:t>
            </a:r>
            <a:r>
              <a:rPr lang="fi-FI" dirty="0" err="1" smtClean="0"/>
              <a:t>t€</a:t>
            </a:r>
            <a:r>
              <a:rPr lang="fi-FI" dirty="0" smtClean="0"/>
              <a:t> (</a:t>
            </a:r>
            <a:r>
              <a:rPr lang="fi-FI" dirty="0" err="1" smtClean="0"/>
              <a:t>rk</a:t>
            </a:r>
            <a:r>
              <a:rPr lang="fi-FI" dirty="0" smtClean="0"/>
              <a:t>) ja 831 </a:t>
            </a:r>
            <a:r>
              <a:rPr lang="fi-FI" dirty="0" err="1" smtClean="0"/>
              <a:t>t€</a:t>
            </a:r>
            <a:r>
              <a:rPr lang="fi-FI" dirty="0" smtClean="0"/>
              <a:t> (sk)</a:t>
            </a:r>
          </a:p>
          <a:p>
            <a:r>
              <a:rPr lang="fi-FI" dirty="0" smtClean="0"/>
              <a:t>Valmistavaan opetukseen 180 </a:t>
            </a:r>
            <a:r>
              <a:rPr lang="fi-FI" dirty="0" err="1" smtClean="0"/>
              <a:t>t€</a:t>
            </a:r>
            <a:r>
              <a:rPr lang="fi-FI" dirty="0" smtClean="0"/>
              <a:t> ja avustajien palkkaamiseen 195 </a:t>
            </a:r>
            <a:r>
              <a:rPr lang="fi-FI" dirty="0" err="1" smtClean="0"/>
              <a:t>t€</a:t>
            </a:r>
            <a:r>
              <a:rPr lang="fi-FI" smtClean="0"/>
              <a:t>..</a:t>
            </a:r>
          </a:p>
          <a:p>
            <a:r>
              <a:rPr lang="fi-FI" dirty="0" smtClean="0"/>
              <a:t>Päiväkotien ja kouluruokailun säästöjen purku.</a:t>
            </a:r>
          </a:p>
        </p:txBody>
      </p:sp>
    </p:spTree>
    <p:extLst>
      <p:ext uri="{BB962C8B-B14F-4D97-AF65-F5344CB8AC3E}">
        <p14:creationId xmlns:p14="http://schemas.microsoft.com/office/powerpoint/2010/main" val="41232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Vaikutukset henkilötyövuositavoitteisiin 2016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sz="2400" dirty="0" err="1" smtClean="0"/>
              <a:t>Sito</a:t>
            </a:r>
            <a:r>
              <a:rPr lang="fi-FI" sz="2400" dirty="0" smtClean="0"/>
              <a:t> saavuttaa vuodelle 2015 asetetun </a:t>
            </a:r>
            <a:r>
              <a:rPr lang="fi-FI" sz="2400" dirty="0" err="1" smtClean="0"/>
              <a:t>htv-tavoitteen</a:t>
            </a:r>
            <a:r>
              <a:rPr lang="fi-FI" sz="2400" dirty="0" smtClean="0"/>
              <a:t> (3724).</a:t>
            </a:r>
          </a:p>
          <a:p>
            <a:r>
              <a:rPr lang="fi-FI" sz="2400" dirty="0" err="1" smtClean="0"/>
              <a:t>Siton</a:t>
            </a:r>
            <a:r>
              <a:rPr lang="fi-FI" sz="2400" dirty="0" smtClean="0"/>
              <a:t> henkilötyövuosivähennystavoite vuodelle 2016 oli -88 </a:t>
            </a:r>
            <a:r>
              <a:rPr lang="fi-FI" sz="2400" dirty="0" err="1" smtClean="0"/>
              <a:t>htv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Kun valtuusto on linjannut, että varhaiskasvatuksessa tai perusopetuksessa ei ryhmäkokoja toistaiseksi kasvateta ja kun palvelujen kysyntä on selvästi kasvamassa (+300 asiakasta), on henkilötyövuosien määrä pikemminkin </a:t>
            </a:r>
            <a:r>
              <a:rPr lang="fi-FI" sz="2400" smtClean="0"/>
              <a:t>suurenemassa (+10 </a:t>
            </a:r>
            <a:r>
              <a:rPr lang="fi-FI" sz="2400" dirty="0" err="1" smtClean="0"/>
              <a:t>htv</a:t>
            </a:r>
            <a:r>
              <a:rPr lang="fi-FI" sz="2400" dirty="0" smtClean="0"/>
              <a:t>?).</a:t>
            </a:r>
          </a:p>
          <a:p>
            <a:r>
              <a:rPr lang="fi-FI" sz="2400" dirty="0" smtClean="0"/>
              <a:t>Toisen asteen koulutuksessa ja yhteisessä hallinnossa voidaan tehdä vain vähäisiä </a:t>
            </a:r>
            <a:r>
              <a:rPr lang="fi-FI" sz="2400" dirty="0" err="1" smtClean="0"/>
              <a:t>htv-alennuksia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92355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kuperäinen">
  <a:themeElements>
    <a:clrScheme name="Alkuperäin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lkuperäin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kuperäin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uvalliset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4853</TotalTime>
  <Words>290</Words>
  <Application>Microsoft Office PowerPoint</Application>
  <PresentationFormat>Näytössä katseltava diaesitys (4:3)</PresentationFormat>
  <Paragraphs>24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Arial</vt:lpstr>
      <vt:lpstr>Bookman Old Style</vt:lpstr>
      <vt:lpstr>Calibri</vt:lpstr>
      <vt:lpstr>Courier New</vt:lpstr>
      <vt:lpstr>Gill Sans MT</vt:lpstr>
      <vt:lpstr>Lucida Grande</vt:lpstr>
      <vt:lpstr>Wingdings</vt:lpstr>
      <vt:lpstr>Wingdings 3</vt:lpstr>
      <vt:lpstr>Alkuperäinen</vt:lpstr>
      <vt:lpstr>Kuvalliset</vt:lpstr>
      <vt:lpstr>Laskentataulukko</vt:lpstr>
      <vt:lpstr>Kuukausiraportti 10/2015</vt:lpstr>
      <vt:lpstr>Lokakuun lopun taloustilanne</vt:lpstr>
      <vt:lpstr>Vertailu 2014/2015</vt:lpstr>
      <vt:lpstr>Henkilötyövuodet 2015</vt:lpstr>
      <vt:lpstr>Talousarvion uudelleenjako 2016</vt:lpstr>
      <vt:lpstr>KV 16.11. 2015: Kasvatus- ja opetuslautakunta</vt:lpstr>
      <vt:lpstr>Väestömuutokset 2015</vt:lpstr>
      <vt:lpstr>Määrärahojen uudelleenjako</vt:lpstr>
      <vt:lpstr>Vaikutukset henkilötyövuositavoitteisiin 2016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Autere Päivi</dc:creator>
  <cp:lastModifiedBy>Lehmusto Hanna</cp:lastModifiedBy>
  <cp:revision>269</cp:revision>
  <cp:lastPrinted>2015-11-23T08:23:21Z</cp:lastPrinted>
  <dcterms:created xsi:type="dcterms:W3CDTF">2014-05-19T11:42:18Z</dcterms:created>
  <dcterms:modified xsi:type="dcterms:W3CDTF">2015-11-26T12:51:10Z</dcterms:modified>
</cp:coreProperties>
</file>