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  <p:sldMasterId id="2147483675" r:id="rId7"/>
    <p:sldMasterId id="2147483655" r:id="rId8"/>
    <p:sldMasterId id="2147483693" r:id="rId9"/>
    <p:sldMasterId id="2147483706" r:id="rId10"/>
  </p:sldMasterIdLst>
  <p:handoutMasterIdLst>
    <p:handoutMasterId r:id="rId44"/>
  </p:handoutMasterIdLst>
  <p:sldIdLst>
    <p:sldId id="270" r:id="rId11"/>
    <p:sldId id="273" r:id="rId12"/>
    <p:sldId id="266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91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282" r:id="rId33"/>
    <p:sldId id="283" r:id="rId34"/>
    <p:sldId id="306" r:id="rId35"/>
    <p:sldId id="307" r:id="rId36"/>
    <p:sldId id="308" r:id="rId37"/>
    <p:sldId id="309" r:id="rId38"/>
    <p:sldId id="310" r:id="rId39"/>
    <p:sldId id="304" r:id="rId40"/>
    <p:sldId id="302" r:id="rId41"/>
    <p:sldId id="303" r:id="rId42"/>
    <p:sldId id="263" r:id="rId4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1">
          <p15:clr>
            <a:srgbClr val="A4A3A4"/>
          </p15:clr>
        </p15:guide>
        <p15:guide id="2" orient="horz" pos="239">
          <p15:clr>
            <a:srgbClr val="A4A3A4"/>
          </p15:clr>
        </p15:guide>
        <p15:guide id="3" orient="horz" pos="2783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pos="865">
          <p15:clr>
            <a:srgbClr val="A4A3A4"/>
          </p15:clr>
        </p15:guide>
        <p15:guide id="6" pos="5291">
          <p15:clr>
            <a:srgbClr val="A4A3A4"/>
          </p15:clr>
        </p15:guide>
        <p15:guide id="7" pos="2879">
          <p15:clr>
            <a:srgbClr val="A4A3A4"/>
          </p15:clr>
        </p15:guide>
        <p15:guide id="8" pos="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F26522"/>
    <a:srgbClr val="7DC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9900" autoAdjust="0"/>
  </p:normalViewPr>
  <p:slideViewPr>
    <p:cSldViewPr snapToGrid="0" snapToObjects="1">
      <p:cViewPr varScale="1">
        <p:scale>
          <a:sx n="154" d="100"/>
          <a:sy n="154" d="100"/>
        </p:scale>
        <p:origin x="366" y="126"/>
      </p:cViewPr>
      <p:guideLst>
        <p:guide orient="horz" pos="711"/>
        <p:guide orient="horz" pos="239"/>
        <p:guide orient="horz" pos="2783"/>
        <p:guide orient="horz" pos="1026"/>
        <p:guide pos="865"/>
        <p:guide pos="5291"/>
        <p:guide pos="2879"/>
        <p:guide pos="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3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viewProps" Target="view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1B35D-A554-1C46-A8D1-9D72DD41DD25}" type="datetimeFigureOut">
              <a:rPr lang="en-US" smtClean="0"/>
              <a:t>11/6/2015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12B44-70AE-664D-804A-D050CCDBEB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9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7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1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54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312964"/>
            <a:ext cx="4140000" cy="2160000"/>
          </a:xfrm>
          <a:blipFill rotWithShape="1">
            <a:blip r:embed="rId2"/>
            <a:srcRect/>
            <a:stretch>
              <a:fillRect t="-50014" b="-41652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2648436"/>
            <a:ext cx="4140000" cy="2160000"/>
          </a:xfrm>
          <a:blipFill rotWithShape="1">
            <a:blip r:embed="rId3"/>
            <a:srcRect/>
            <a:stretch>
              <a:fillRect t="-20915" b="-12601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17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4266000"/>
          </a:xfrm>
          <a:blipFill rotWithShape="1">
            <a:blip r:embed="rId2"/>
            <a:srcRect/>
            <a:stretch>
              <a:fillRect t="-21446" b="-1749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4468631"/>
            <a:ext cx="6626252" cy="674869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0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143500"/>
          </a:xfrm>
          <a:blipFill rotWithShape="1">
            <a:blip r:embed="rId2"/>
            <a:srcRect/>
            <a:stretch>
              <a:fillRect t="-17927" b="-15407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79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795806"/>
            <a:ext cx="1370090" cy="71780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1" y="3893082"/>
            <a:ext cx="5902175" cy="69742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1" y="1801907"/>
            <a:ext cx="7733725" cy="138538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07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99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3306721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376363"/>
            <a:ext cx="3187392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139733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121013"/>
            <a:ext cx="6031310" cy="165503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10" y="2121012"/>
            <a:ext cx="1773017" cy="1087167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8500"/>
              </a:lnSpc>
              <a:spcAft>
                <a:spcPts val="0"/>
              </a:spcAft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7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7104061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782839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6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379811"/>
            <a:ext cx="3829050" cy="1175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3463327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04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3" y="1801906"/>
            <a:ext cx="8091213" cy="2408660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70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3" y="2256229"/>
            <a:ext cx="8091213" cy="138538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2" name="Picture 1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07" y="1103871"/>
            <a:ext cx="676860" cy="9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04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49C9-0E7C-4065-A04F-632E1E34A10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6.11.2015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EAC4-7008-4272-963E-5C50080AB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0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49C9-0E7C-4065-A04F-632E1E34A10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6.11.2015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EAC4-7008-4272-963E-5C50080AB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41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49C9-0E7C-4065-A04F-632E1E34A10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6.11.2015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EAC4-7008-4272-963E-5C50080AB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25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49C9-0E7C-4065-A04F-632E1E34A10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6.11.2015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EAC4-7008-4272-963E-5C50080AB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66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49C9-0E7C-4065-A04F-632E1E34A10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6.11.2015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EAC4-7008-4272-963E-5C50080AB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92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49C9-0E7C-4065-A04F-632E1E34A10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6.11.2015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EAC4-7008-4272-963E-5C50080AB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47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49C9-0E7C-4065-A04F-632E1E34A10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6.11.2015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EAC4-7008-4272-963E-5C50080AB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278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49C9-0E7C-4065-A04F-632E1E34A10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6.11.2015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EAC4-7008-4272-963E-5C50080AB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4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2"/>
            <a:srcRect/>
            <a:stretch>
              <a:fillRect t="-3258" b="-3054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5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65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49C9-0E7C-4065-A04F-632E1E34A10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6.11.2015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EAC4-7008-4272-963E-5C50080AB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78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49C9-0E7C-4065-A04F-632E1E34A10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6.11.2015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EAC4-7008-4272-963E-5C50080AB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71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49C9-0E7C-4065-A04F-632E1E34A10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6.11.2015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EAC4-7008-4272-963E-5C50080AB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85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795806"/>
            <a:ext cx="1370090" cy="71780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1" y="3893082"/>
            <a:ext cx="5902175" cy="69742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1" y="1801907"/>
            <a:ext cx="7733725" cy="138538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37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808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3306721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376363"/>
            <a:ext cx="3187392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8454209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121013"/>
            <a:ext cx="6031310" cy="165503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10" y="2121012"/>
            <a:ext cx="1773017" cy="1087167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8500"/>
              </a:lnSpc>
              <a:spcAft>
                <a:spcPts val="0"/>
              </a:spcAft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88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7104061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782839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651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3" y="1801906"/>
            <a:ext cx="8091213" cy="2408660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86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3" y="2256229"/>
            <a:ext cx="8091213" cy="138538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2" name="Picture 1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07" y="1103871"/>
            <a:ext cx="676860" cy="9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3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8" b="14292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12" y="1337650"/>
            <a:ext cx="1119784" cy="19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1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3" b="16901"/>
          <a:stretch/>
        </p:blipFill>
        <p:spPr>
          <a:xfrm>
            <a:off x="0" y="0"/>
            <a:ext cx="9144000" cy="4320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60" y="2808528"/>
            <a:ext cx="2162363" cy="11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7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6" b="18934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9240740" y="210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77" y="886177"/>
            <a:ext cx="1633825" cy="28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9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97483" b="-4038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63403" y="3249004"/>
            <a:ext cx="6031310" cy="91931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10" y="3249003"/>
            <a:ext cx="1773017" cy="9193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7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109318" b="-25744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2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2"/>
            <a:srcRect/>
            <a:stretch>
              <a:fillRect t="-3258" b="-3054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5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9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URKUABO_VAAKA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5" name="Picture 4" descr="TURKUABO_VAAKA-0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9412"/>
            <a:ext cx="1241463" cy="649182"/>
          </a:xfrm>
          <a:prstGeom prst="rect">
            <a:avLst/>
          </a:prstGeom>
        </p:spPr>
      </p:pic>
      <p:pic>
        <p:nvPicPr>
          <p:cNvPr id="8" name="Picture 7" descr="TURKUABO_VAAKA-0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6" y="6111812"/>
            <a:ext cx="1241463" cy="649182"/>
          </a:xfrm>
          <a:prstGeom prst="rect">
            <a:avLst/>
          </a:prstGeom>
        </p:spPr>
      </p:pic>
      <p:pic>
        <p:nvPicPr>
          <p:cNvPr id="9" name="Picture 8" descr="TURKUABO_VAAKA-0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06" y="6264212"/>
            <a:ext cx="1241463" cy="6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3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4" r:id="rId2"/>
    <p:sldLayoutId id="2147483692" r:id="rId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6" r:id="rId2"/>
    <p:sldLayoutId id="2147483688" r:id="rId3"/>
    <p:sldLayoutId id="2147483678" r:id="rId4"/>
    <p:sldLayoutId id="2147483689" r:id="rId5"/>
    <p:sldLayoutId id="2147483680" r:id="rId6"/>
    <p:sldLayoutId id="2147483681" r:id="rId7"/>
    <p:sldLayoutId id="2147483690" r:id="rId8"/>
    <p:sldLayoutId id="2147483682" r:id="rId9"/>
    <p:sldLayoutId id="2147483685" r:id="rId10"/>
    <p:sldLayoutId id="2147483691" r:id="rId11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2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1" y="379811"/>
            <a:ext cx="7412952" cy="74890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7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  <p:sldLayoutId id="2147483656" r:id="rId4"/>
    <p:sldLayoutId id="2147483657" r:id="rId5"/>
    <p:sldLayoutId id="2147483661" r:id="rId6"/>
    <p:sldLayoutId id="2147483662" r:id="rId7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144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BB849C9-0E7C-4065-A04F-632E1E34A103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685800"/>
              <a:t>6.11.2015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7F0EAC4-7008-4272-963E-5C50080AB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1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1" y="379811"/>
            <a:ext cx="7412952" cy="74890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2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144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valtioneuvosto.fi/paatokset/paatos?decisionId=0900908f8048cd8b" TargetMode="Externa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84911" y="3893082"/>
            <a:ext cx="7951179" cy="697424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hlinkClick r:id="rId2"/>
              </a:rPr>
              <a:t>http://</a:t>
            </a:r>
            <a:r>
              <a:rPr lang="fi-FI" dirty="0" smtClean="0">
                <a:solidFill>
                  <a:schemeClr val="bg1"/>
                </a:solidFill>
                <a:hlinkClick r:id="rId2"/>
              </a:rPr>
              <a:t>valtioneuvosto.fi/paatokset/paatos?decisionId=0900908f8048cd8b</a:t>
            </a:r>
            <a:endParaRPr lang="fi-FI" dirty="0" smtClean="0">
              <a:solidFill>
                <a:schemeClr val="bg1"/>
              </a:solidFill>
            </a:endParaRPr>
          </a:p>
          <a:p>
            <a:endParaRPr lang="fi-FI" noProof="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800" dirty="0"/>
              <a:t>Valtioneuvoston asetus</a:t>
            </a:r>
            <a:br>
              <a:rPr lang="fi-FI" sz="2800" dirty="0"/>
            </a:br>
            <a:r>
              <a:rPr lang="fi-FI" sz="2800" dirty="0"/>
              <a:t>lasten päivähoidosta annetun asetuksen 6 ja 8 §:n muuttamisesta</a:t>
            </a:r>
            <a:endParaRPr lang="fi-FI" sz="2800" noProof="0" dirty="0"/>
          </a:p>
        </p:txBody>
      </p:sp>
    </p:spTree>
    <p:extLst>
      <p:ext uri="{BB962C8B-B14F-4D97-AF65-F5344CB8AC3E}">
        <p14:creationId xmlns:p14="http://schemas.microsoft.com/office/powerpoint/2010/main" val="7906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Ehdotettu muutos merkitsisi säästöä peruspalvelujen </a:t>
            </a:r>
            <a:r>
              <a:rPr lang="fi-FI" dirty="0" smtClean="0"/>
              <a:t>valtionosuuksiin. </a:t>
            </a:r>
          </a:p>
          <a:p>
            <a:r>
              <a:rPr lang="fi-FI" dirty="0" smtClean="0"/>
              <a:t>Vuonna </a:t>
            </a:r>
            <a:r>
              <a:rPr lang="fi-FI" dirty="0"/>
              <a:t>2016 arvioitu säästö on noin 25,2 miljoonaa euroa, josta </a:t>
            </a:r>
            <a:r>
              <a:rPr lang="fi-FI" dirty="0" smtClean="0"/>
              <a:t>valtionosuus on </a:t>
            </a:r>
            <a:r>
              <a:rPr lang="fi-FI" dirty="0"/>
              <a:t>noin 6,470 miljoonaa 25,72 prosentin valtionosuusprosentilla laskettuna, </a:t>
            </a:r>
            <a:r>
              <a:rPr lang="fi-FI" dirty="0" smtClean="0"/>
              <a:t>ja kuntien </a:t>
            </a:r>
            <a:r>
              <a:rPr lang="fi-FI" dirty="0"/>
              <a:t>omarahoitusosuus noin 18,730 miljoonaa euroa. </a:t>
            </a:r>
            <a:endParaRPr lang="fi-FI" dirty="0" smtClean="0"/>
          </a:p>
          <a:p>
            <a:r>
              <a:rPr lang="fi-FI" dirty="0" smtClean="0"/>
              <a:t>Vuonna </a:t>
            </a:r>
            <a:r>
              <a:rPr lang="fi-FI" dirty="0"/>
              <a:t>2017 säästö on </a:t>
            </a:r>
            <a:r>
              <a:rPr lang="fi-FI" dirty="0" smtClean="0"/>
              <a:t>noin 62,4 </a:t>
            </a:r>
            <a:r>
              <a:rPr lang="fi-FI" dirty="0"/>
              <a:t>miljoonaa euroa, josta valtionosuus on noin 16,042 miljoonaa 25,72 </a:t>
            </a:r>
            <a:r>
              <a:rPr lang="fi-FI" dirty="0" smtClean="0"/>
              <a:t>prosentin valtionosuusprosentilla </a:t>
            </a:r>
            <a:r>
              <a:rPr lang="fi-FI" dirty="0"/>
              <a:t>laskettuna, ja kuntien omarahoitusosuus noin 46,358 </a:t>
            </a:r>
            <a:r>
              <a:rPr lang="fi-FI" dirty="0" smtClean="0"/>
              <a:t>miljoonaa euroa</a:t>
            </a:r>
            <a:r>
              <a:rPr lang="fi-FI" dirty="0"/>
              <a:t>. </a:t>
            </a: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Poimintoja </a:t>
            </a:r>
            <a:r>
              <a:rPr lang="fi-FI" dirty="0" err="1"/>
              <a:t>OKM:n</a:t>
            </a:r>
            <a:r>
              <a:rPr lang="fi-FI" dirty="0"/>
              <a:t> muistiosta 22.10.2015 -Ehdotuksen vaikutukset </a:t>
            </a:r>
          </a:p>
        </p:txBody>
      </p:sp>
    </p:spTree>
    <p:extLst>
      <p:ext uri="{BB962C8B-B14F-4D97-AF65-F5344CB8AC3E}">
        <p14:creationId xmlns:p14="http://schemas.microsoft.com/office/powerpoint/2010/main" val="38301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Muutoksen seurauksena kolmen kasvattajan kokopäiväryhmässä voisi </a:t>
            </a:r>
            <a:r>
              <a:rPr lang="fi-FI" dirty="0" smtClean="0"/>
              <a:t>olla nykyisen </a:t>
            </a:r>
            <a:r>
              <a:rPr lang="fi-FI" dirty="0"/>
              <a:t>21 lapsen sijaan 24 lasta. Ryhmissä, joissa on yhdistetty koko- ja </a:t>
            </a:r>
            <a:r>
              <a:rPr lang="fi-FI" dirty="0" smtClean="0"/>
              <a:t>osapäiväisessä varhaiskasvatuksessa </a:t>
            </a:r>
            <a:r>
              <a:rPr lang="fi-FI" dirty="0"/>
              <a:t>olevia lapsia, ryhmäkoko voi olla tätä suurempi, </a:t>
            </a:r>
            <a:r>
              <a:rPr lang="fi-FI" dirty="0" smtClean="0"/>
              <a:t>mikäli muut </a:t>
            </a:r>
            <a:r>
              <a:rPr lang="fi-FI" dirty="0"/>
              <a:t>lain asettamat edellytykset täyttyvät. </a:t>
            </a:r>
            <a:endParaRPr lang="fi-FI" dirty="0" smtClean="0"/>
          </a:p>
          <a:p>
            <a:r>
              <a:rPr lang="fi-FI" dirty="0" smtClean="0"/>
              <a:t>Lapsiryhmien </a:t>
            </a:r>
            <a:r>
              <a:rPr lang="fi-FI" dirty="0"/>
              <a:t>muodostamisessa tulee </a:t>
            </a:r>
            <a:r>
              <a:rPr lang="fi-FI" dirty="0" smtClean="0"/>
              <a:t>aina ottaa </a:t>
            </a:r>
            <a:r>
              <a:rPr lang="fi-FI" dirty="0"/>
              <a:t>huomioon varhaiskasvatuslain 5 a §, jonka mukaan varhaiskasvatuksen </a:t>
            </a:r>
            <a:r>
              <a:rPr lang="fi-FI" dirty="0" smtClean="0"/>
              <a:t>ryhmät tulee </a:t>
            </a:r>
            <a:r>
              <a:rPr lang="fi-FI" dirty="0"/>
              <a:t>muodostaa ja tilojen suunnittelu ja käyttö järjestää siten, että </a:t>
            </a:r>
            <a:r>
              <a:rPr lang="fi-FI" dirty="0" smtClean="0"/>
              <a:t>varhaiskasvatukselle säädetyt </a:t>
            </a:r>
            <a:r>
              <a:rPr lang="fi-FI" dirty="0"/>
              <a:t>tavoitteet voidaan saavuttaa.</a:t>
            </a: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Poimintoja </a:t>
            </a:r>
            <a:r>
              <a:rPr lang="fi-FI" dirty="0" err="1"/>
              <a:t>OKM:n</a:t>
            </a:r>
            <a:r>
              <a:rPr lang="fi-FI" dirty="0"/>
              <a:t> muistiosta 22.10.2015 -Ehdotuksen vaikutukset </a:t>
            </a:r>
          </a:p>
        </p:txBody>
      </p:sp>
    </p:spTree>
    <p:extLst>
      <p:ext uri="{BB962C8B-B14F-4D97-AF65-F5344CB8AC3E}">
        <p14:creationId xmlns:p14="http://schemas.microsoft.com/office/powerpoint/2010/main" val="8265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Lasten määrän kasvaessa lapsiryhmissä ja toimintayksiköissä lasten </a:t>
            </a:r>
            <a:r>
              <a:rPr lang="fi-FI" dirty="0" smtClean="0"/>
              <a:t>vuorovaikutussuhteiden kokonaismäärä </a:t>
            </a:r>
            <a:r>
              <a:rPr lang="fi-FI" dirty="0"/>
              <a:t>kasvaisi sekä toisiin lapsiin että aikuisiin </a:t>
            </a:r>
            <a:r>
              <a:rPr lang="fi-FI" dirty="0" smtClean="0"/>
              <a:t>varhaiskasvatuspäivän aikana</a:t>
            </a:r>
            <a:r>
              <a:rPr lang="fi-FI" dirty="0"/>
              <a:t>. </a:t>
            </a:r>
            <a:endParaRPr lang="fi-FI" dirty="0" smtClean="0"/>
          </a:p>
          <a:p>
            <a:r>
              <a:rPr lang="fi-FI" dirty="0" smtClean="0"/>
              <a:t>Esitys </a:t>
            </a:r>
            <a:r>
              <a:rPr lang="fi-FI" dirty="0"/>
              <a:t>vähentäisi henkilökunnan mahdollisuuksia jokaisen lapsen </a:t>
            </a:r>
            <a:r>
              <a:rPr lang="fi-FI" dirty="0" smtClean="0"/>
              <a:t>yksilölliseen ja </a:t>
            </a:r>
            <a:r>
              <a:rPr lang="fi-FI" dirty="0"/>
              <a:t>lapsiryhmän tarpeenmukaiseen kohtaamiseen, huomioimiseen, </a:t>
            </a:r>
            <a:r>
              <a:rPr lang="fi-FI" dirty="0" smtClean="0"/>
              <a:t>havainnoimiseen sekä </a:t>
            </a:r>
            <a:r>
              <a:rPr lang="fi-FI" dirty="0"/>
              <a:t>kehityksen ja oppimisen tukemiseen. </a:t>
            </a:r>
            <a:endParaRPr lang="fi-FI" dirty="0" smtClean="0"/>
          </a:p>
          <a:p>
            <a:r>
              <a:rPr lang="fi-FI" dirty="0" smtClean="0"/>
              <a:t>Nämä </a:t>
            </a:r>
            <a:r>
              <a:rPr lang="fi-FI" dirty="0"/>
              <a:t>seikat saattaisivat </a:t>
            </a:r>
            <a:r>
              <a:rPr lang="fi-FI" dirty="0" smtClean="0"/>
              <a:t>vaikuttaa lapsen </a:t>
            </a:r>
            <a:r>
              <a:rPr lang="fi-FI" dirty="0"/>
              <a:t>kognitiiviseen, sosiaaliseen ja emotionaaliseen kehitykseen sekä sitä </a:t>
            </a:r>
            <a:r>
              <a:rPr lang="fi-FI" dirty="0" smtClean="0"/>
              <a:t>kautta myöhempään </a:t>
            </a:r>
            <a:r>
              <a:rPr lang="fi-FI" dirty="0"/>
              <a:t>koulumenestykseen.</a:t>
            </a: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Poimintoja </a:t>
            </a:r>
            <a:r>
              <a:rPr lang="fi-FI" dirty="0" err="1"/>
              <a:t>OKM:n</a:t>
            </a:r>
            <a:r>
              <a:rPr lang="fi-FI" dirty="0"/>
              <a:t> muistiosta 22.10.2015 -Ehdotuksen vaikutukset </a:t>
            </a:r>
          </a:p>
        </p:txBody>
      </p:sp>
    </p:spTree>
    <p:extLst>
      <p:ext uri="{BB962C8B-B14F-4D97-AF65-F5344CB8AC3E}">
        <p14:creationId xmlns:p14="http://schemas.microsoft.com/office/powerpoint/2010/main" val="350543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Kun lasten määrä toimintayksiköissä ja lapsiryhmissä kasvaisi, edellytettäisiin </a:t>
            </a:r>
            <a:r>
              <a:rPr lang="fi-FI" dirty="0" smtClean="0"/>
              <a:t>johtajalta ja </a:t>
            </a:r>
            <a:r>
              <a:rPr lang="fi-FI" dirty="0"/>
              <a:t>hoito- ja kasvatushenkilöstöltä nykyistä tarkempaa toiminnan </a:t>
            </a:r>
            <a:r>
              <a:rPr lang="fi-FI" dirty="0" smtClean="0"/>
              <a:t>järjestelemistä, suunnittelua </a:t>
            </a:r>
            <a:r>
              <a:rPr lang="fi-FI" dirty="0"/>
              <a:t>ja arvioimista sekä pedagogisten toimintakäytäntöjen tarkastelua, </a:t>
            </a:r>
            <a:r>
              <a:rPr lang="fi-FI" dirty="0" smtClean="0"/>
              <a:t>jotta kaikkien </a:t>
            </a:r>
            <a:r>
              <a:rPr lang="fi-FI" dirty="0"/>
              <a:t>lasten tarpeisiin pystyttäisiin vastaamaan ja varhaiskasvatuksen </a:t>
            </a:r>
            <a:r>
              <a:rPr lang="fi-FI" dirty="0" smtClean="0"/>
              <a:t>tavoitteet yksilö- </a:t>
            </a:r>
            <a:r>
              <a:rPr lang="fi-FI" dirty="0"/>
              <a:t>ja lapsiryhmätasolla saavutettaisiin</a:t>
            </a:r>
            <a:r>
              <a:rPr lang="fi-FI" dirty="0" smtClean="0"/>
              <a:t>.</a:t>
            </a:r>
          </a:p>
          <a:p>
            <a:r>
              <a:rPr lang="fi-FI" dirty="0"/>
              <a:t>Esityksellä voisi olla vaikutusta henkilöstön jaksamiseen työssä, työhyvinvointiin ja </a:t>
            </a:r>
            <a:r>
              <a:rPr lang="fi-FI" dirty="0" smtClean="0"/>
              <a:t>-motivaatioon </a:t>
            </a:r>
            <a:r>
              <a:rPr lang="fi-FI" dirty="0"/>
              <a:t>sekä alan vetovoimaisuuteen ja alalta poishakeutumiseen. </a:t>
            </a:r>
            <a:r>
              <a:rPr lang="fi-FI" dirty="0" smtClean="0"/>
              <a:t>Asetusmuutos vähentäisi </a:t>
            </a:r>
            <a:r>
              <a:rPr lang="fi-FI" dirty="0"/>
              <a:t>varhaiskasvatuksessa tarvittavan henkilöstön määrää.</a:t>
            </a: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Poimintoja </a:t>
            </a:r>
            <a:r>
              <a:rPr lang="fi-FI" dirty="0" err="1"/>
              <a:t>OKM:n</a:t>
            </a:r>
            <a:r>
              <a:rPr lang="fi-FI" dirty="0"/>
              <a:t> muistiosta 22.10.2015 -Ehdotuksen vaikutukset </a:t>
            </a:r>
          </a:p>
        </p:txBody>
      </p:sp>
    </p:spTree>
    <p:extLst>
      <p:ext uri="{BB962C8B-B14F-4D97-AF65-F5344CB8AC3E}">
        <p14:creationId xmlns:p14="http://schemas.microsoft.com/office/powerpoint/2010/main" val="222507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i-FI" dirty="0"/>
              <a:t>Asetuksen muutoksen vaikutuksen </a:t>
            </a:r>
            <a:r>
              <a:rPr lang="fi-FI" u="sng" dirty="0" smtClean="0"/>
              <a:t>alustavaa</a:t>
            </a:r>
            <a:r>
              <a:rPr lang="fi-FI" dirty="0" smtClean="0"/>
              <a:t> arviointia </a:t>
            </a:r>
            <a:r>
              <a:rPr lang="fi-FI" dirty="0"/>
              <a:t>Turun näkökulmasta</a:t>
            </a:r>
            <a:endParaRPr lang="fi-FI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noProof="0" dirty="0" smtClean="0"/>
              <a:t>Turussa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59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Tilojen asettamat rajoitukset ryhmäkokojen kasvulle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Neliömääräsuositus 7 m2 / lapsi ja </a:t>
            </a:r>
            <a:r>
              <a:rPr lang="fi-FI" dirty="0" err="1" smtClean="0"/>
              <a:t>wc:t</a:t>
            </a:r>
            <a:r>
              <a:rPr lang="fi-FI" dirty="0" smtClean="0"/>
              <a:t> suositus 1 wc / joka 10. lapsi</a:t>
            </a:r>
          </a:p>
          <a:p>
            <a:r>
              <a:rPr lang="fi-FI" dirty="0" smtClean="0"/>
              <a:t>Säädetty normi ilmanvaihdolle 6 l / sekunti / henkilö</a:t>
            </a:r>
          </a:p>
          <a:p>
            <a:endParaRPr lang="fi-FI" dirty="0" smtClean="0"/>
          </a:p>
          <a:p>
            <a:r>
              <a:rPr lang="fi-FI" dirty="0" smtClean="0"/>
              <a:t>Suomenkielisen kunnallisen varhaiskasvatuksen osalta, ympäristöterveydenhuollon alustavien arvioiden mukaan varhaiskasvatuksen kiinteistöistä 11 ei tule täyttämään vaadittuja ehtoja ja 17 kiinteistössä on syytä epäillä, että ehdot eivät täyty </a:t>
            </a:r>
          </a:p>
          <a:p>
            <a:r>
              <a:rPr lang="fi-FI" dirty="0" smtClean="0"/>
              <a:t>Muissa kiinteistöissä (40) ilmanvaihdon riittävyys ja muut toiminnalliset ehdot tulee tutkia ennen kuin lapsia voidaan lisätä ryhmiin</a:t>
            </a:r>
          </a:p>
          <a:p>
            <a:r>
              <a:rPr lang="fi-FI" dirty="0" smtClean="0"/>
              <a:t>Koulutiloissa sijaitsevat esiopetusryhmät tulee tutkia edellisen mukaisesti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3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Arvioita kartoitusten ja lapsimäärälisäysten aiheuttamista kustannuksista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Päiväkotien ilmamäärien tutkimus &amp; säätötyöt 810 € + alv / ilmanvaihtokone (pääsääntöisesti 1 / kiinteistö)</a:t>
            </a:r>
          </a:p>
          <a:p>
            <a:r>
              <a:rPr lang="fi-FI" dirty="0" smtClean="0"/>
              <a:t>Sänky (2 lasta) asennettuna 600 € + kaappi sänkyjen väliin 300 € asennettuna</a:t>
            </a:r>
          </a:p>
          <a:p>
            <a:r>
              <a:rPr lang="fi-FI" dirty="0" smtClean="0"/>
              <a:t>Pinottava irtosänky (1 lapsi) 60 €, lisäksi tarvitaan vuodevaatteiden säilytykseen tilaa kaapeille + kaapit</a:t>
            </a:r>
          </a:p>
          <a:p>
            <a:r>
              <a:rPr lang="fi-FI" dirty="0" smtClean="0"/>
              <a:t>Lasten vaatenaulakko 200 € asennettuna</a:t>
            </a:r>
          </a:p>
          <a:p>
            <a:r>
              <a:rPr lang="fi-FI" dirty="0" smtClean="0"/>
              <a:t>Muu kalustelisäys, esim. pöydät ja tuolit</a:t>
            </a:r>
          </a:p>
          <a:p>
            <a:r>
              <a:rPr lang="fi-FI" dirty="0" smtClean="0"/>
              <a:t>Kustannuslisäykset käyttötalouteen: ateriapalvelut, tarvikkeet ym.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74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700" dirty="0"/>
              <a:t>Arvioita nykyisellä henkilökuntamäärällä hoidettavien lasten määrän lisääntymisestä suhdelukumuutoksen jälkeen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Eteläinen varhaiskasvatusalue		+ 158 lasta</a:t>
            </a:r>
          </a:p>
          <a:p>
            <a:r>
              <a:rPr lang="fi-FI" dirty="0" smtClean="0"/>
              <a:t>Pohjoinen varhaiskasvatusalue		+ 173 lasta</a:t>
            </a:r>
          </a:p>
          <a:p>
            <a:r>
              <a:rPr lang="fi-FI" dirty="0" smtClean="0"/>
              <a:t>Yhteensä					+ 331 lasta</a:t>
            </a:r>
          </a:p>
          <a:p>
            <a:r>
              <a:rPr lang="fi-FI" dirty="0" smtClean="0"/>
              <a:t>Uuden suhdelukuasetuksen vaikutuksia ei ole arvioitu 16 eri puolilla kaupunkia sijaitsevassa vuorohoidon ryhmässä</a:t>
            </a:r>
          </a:p>
          <a:p>
            <a:pPr lvl="1"/>
            <a:r>
              <a:rPr lang="fi-FI" dirty="0" smtClean="0"/>
              <a:t>Ongelmana: Nykyinen ryhmäkoko jo 28, suoraviivaisesti asetusmuutoksen jälkeen tulisi olemaan 32</a:t>
            </a:r>
          </a:p>
          <a:p>
            <a:r>
              <a:rPr lang="fi-FI" dirty="0" smtClean="0"/>
              <a:t>Vaikutuksia ei ole arvioitu myöskään 41:ssä tehostetun tai erityisen tuen ryhmässä, joissa lasten yksilöllisten tuen tarpeiden toteuttaminen tulee pohtia huolellisesti myöhemmin.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518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Varhaiserityiskasvatuksen ryhmät Turussa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133857"/>
            <a:ext cx="7886700" cy="3712463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19 pienennettyä ryhmää</a:t>
            </a:r>
          </a:p>
          <a:p>
            <a:pPr lvl="1"/>
            <a:r>
              <a:rPr lang="fi-FI" dirty="0" smtClean="0"/>
              <a:t>Henkilökunta: 1 </a:t>
            </a:r>
            <a:r>
              <a:rPr lang="fi-FI" dirty="0" err="1" smtClean="0"/>
              <a:t>lto</a:t>
            </a:r>
            <a:r>
              <a:rPr lang="fi-FI" dirty="0" smtClean="0"/>
              <a:t>, 1 </a:t>
            </a:r>
            <a:r>
              <a:rPr lang="fi-FI" dirty="0" err="1" smtClean="0"/>
              <a:t>lh</a:t>
            </a:r>
            <a:r>
              <a:rPr lang="fi-FI" dirty="0" smtClean="0"/>
              <a:t>, 1 av.</a:t>
            </a:r>
          </a:p>
          <a:p>
            <a:pPr lvl="1"/>
            <a:r>
              <a:rPr lang="fi-FI" dirty="0" smtClean="0"/>
              <a:t>13 lasta</a:t>
            </a:r>
          </a:p>
          <a:p>
            <a:r>
              <a:rPr lang="fi-FI" dirty="0" smtClean="0"/>
              <a:t>19 alueellista integroitua ryhmää</a:t>
            </a:r>
          </a:p>
          <a:p>
            <a:pPr lvl="1"/>
            <a:r>
              <a:rPr lang="fi-FI" dirty="0" smtClean="0"/>
              <a:t>Henkilökunta: 1 </a:t>
            </a:r>
            <a:r>
              <a:rPr lang="fi-FI" dirty="0" err="1" smtClean="0"/>
              <a:t>veo</a:t>
            </a:r>
            <a:r>
              <a:rPr lang="fi-FI" dirty="0" smtClean="0"/>
              <a:t>, 1 </a:t>
            </a:r>
            <a:r>
              <a:rPr lang="fi-FI" dirty="0" err="1" smtClean="0"/>
              <a:t>lto</a:t>
            </a:r>
            <a:r>
              <a:rPr lang="fi-FI" dirty="0" smtClean="0"/>
              <a:t>, 2 </a:t>
            </a:r>
            <a:r>
              <a:rPr lang="fi-FI" dirty="0" err="1" smtClean="0"/>
              <a:t>lh</a:t>
            </a:r>
            <a:endParaRPr lang="fi-FI" dirty="0" smtClean="0"/>
          </a:p>
          <a:p>
            <a:pPr lvl="1"/>
            <a:r>
              <a:rPr lang="fi-FI" dirty="0" smtClean="0"/>
              <a:t>6  tukea tarvitsevaa lasta + 9 lasta</a:t>
            </a:r>
          </a:p>
          <a:p>
            <a:r>
              <a:rPr lang="fi-FI" dirty="0" smtClean="0"/>
              <a:t>1 integroitu ryhmä kontakti- ja kommunikaatiohäiriöisille lapsille</a:t>
            </a:r>
          </a:p>
          <a:p>
            <a:pPr lvl="1"/>
            <a:r>
              <a:rPr lang="fi-FI" dirty="0" smtClean="0"/>
              <a:t>Henkilökunta: 1 </a:t>
            </a:r>
            <a:r>
              <a:rPr lang="fi-FI" dirty="0" err="1" smtClean="0"/>
              <a:t>veo</a:t>
            </a:r>
            <a:r>
              <a:rPr lang="fi-FI" dirty="0" smtClean="0"/>
              <a:t>, 1 </a:t>
            </a:r>
            <a:r>
              <a:rPr lang="fi-FI" dirty="0" err="1" smtClean="0"/>
              <a:t>lto</a:t>
            </a:r>
            <a:r>
              <a:rPr lang="fi-FI" dirty="0" smtClean="0"/>
              <a:t>, 2 </a:t>
            </a:r>
            <a:r>
              <a:rPr lang="fi-FI" dirty="0" err="1" smtClean="0"/>
              <a:t>lh</a:t>
            </a:r>
            <a:endParaRPr lang="fi-FI" dirty="0" smtClean="0"/>
          </a:p>
          <a:p>
            <a:pPr lvl="1"/>
            <a:r>
              <a:rPr lang="fi-FI" dirty="0" smtClean="0"/>
              <a:t>3 + 12 lasta</a:t>
            </a:r>
          </a:p>
          <a:p>
            <a:r>
              <a:rPr lang="fi-FI" dirty="0" smtClean="0"/>
              <a:t>2 erityisryhmää</a:t>
            </a:r>
          </a:p>
          <a:p>
            <a:pPr lvl="1"/>
            <a:r>
              <a:rPr lang="fi-FI" dirty="0" smtClean="0"/>
              <a:t>Monivammaisten lasten ryhmä</a:t>
            </a:r>
          </a:p>
          <a:p>
            <a:pPr lvl="2"/>
            <a:r>
              <a:rPr lang="fi-FI" sz="1800" dirty="0"/>
              <a:t>Henkilökunta: 1 </a:t>
            </a:r>
            <a:r>
              <a:rPr lang="fi-FI" sz="1800" dirty="0" err="1"/>
              <a:t>veo</a:t>
            </a:r>
            <a:r>
              <a:rPr lang="fi-FI" sz="1800" dirty="0"/>
              <a:t>, 1 </a:t>
            </a:r>
            <a:r>
              <a:rPr lang="fi-FI" sz="1800" dirty="0" err="1"/>
              <a:t>esh</a:t>
            </a:r>
            <a:r>
              <a:rPr lang="fi-FI" sz="1800" dirty="0"/>
              <a:t>, 2 </a:t>
            </a:r>
            <a:r>
              <a:rPr lang="fi-FI" sz="1800" dirty="0" err="1"/>
              <a:t>lh</a:t>
            </a:r>
            <a:endParaRPr lang="fi-FI" sz="1800" dirty="0"/>
          </a:p>
          <a:p>
            <a:pPr lvl="2"/>
            <a:r>
              <a:rPr lang="fi-FI" sz="1800" dirty="0"/>
              <a:t>8 lasta</a:t>
            </a:r>
          </a:p>
          <a:p>
            <a:pPr lvl="1"/>
            <a:r>
              <a:rPr lang="fi-FI" dirty="0" err="1" smtClean="0"/>
              <a:t>Sosiaalis</a:t>
            </a:r>
            <a:r>
              <a:rPr lang="fi-FI" dirty="0" smtClean="0"/>
              <a:t> – emotionaalista tukea tarvitsevien lasten ryhmä</a:t>
            </a:r>
          </a:p>
          <a:p>
            <a:pPr lvl="2"/>
            <a:r>
              <a:rPr lang="fi-FI" sz="1650" dirty="0"/>
              <a:t>Henkilökunta: 2 </a:t>
            </a:r>
            <a:r>
              <a:rPr lang="fi-FI" sz="1650" dirty="0" err="1"/>
              <a:t>veo</a:t>
            </a:r>
            <a:r>
              <a:rPr lang="fi-FI" sz="1650" dirty="0"/>
              <a:t>, 2 </a:t>
            </a:r>
            <a:r>
              <a:rPr lang="fi-FI" sz="1650" dirty="0" err="1"/>
              <a:t>lh</a:t>
            </a:r>
            <a:endParaRPr lang="fi-FI" sz="1650" dirty="0"/>
          </a:p>
          <a:p>
            <a:pPr lvl="2"/>
            <a:r>
              <a:rPr lang="fi-FI" sz="1650" dirty="0"/>
              <a:t>8 lasta </a:t>
            </a:r>
          </a:p>
        </p:txBody>
      </p:sp>
    </p:spTree>
    <p:extLst>
      <p:ext uri="{BB962C8B-B14F-4D97-AF65-F5344CB8AC3E}">
        <p14:creationId xmlns:p14="http://schemas.microsoft.com/office/powerpoint/2010/main" val="108629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700" dirty="0"/>
              <a:t>Tilat, jotka voimassa olevan suhdeluvun mukaisesti ovat olleet vajaatäytöllä tai jotka uuden suhdeluvun mukaisesti tulisivat olemaan vajaalla täytöllä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fi-FI" dirty="0" smtClean="0"/>
          </a:p>
          <a:p>
            <a:r>
              <a:rPr lang="fi-FI" dirty="0" smtClean="0"/>
              <a:t>Koska vaaditut / arvioidut tilaresurssit eivät riitä, tulee osa ryhmistä muuttaa 3 kasvattajan ryhmistä 2 kasvattajan (1 </a:t>
            </a:r>
            <a:r>
              <a:rPr lang="fi-FI" dirty="0" err="1" smtClean="0"/>
              <a:t>lto</a:t>
            </a:r>
            <a:r>
              <a:rPr lang="fi-FI" dirty="0" smtClean="0"/>
              <a:t>, 1 </a:t>
            </a:r>
            <a:r>
              <a:rPr lang="fi-FI" dirty="0" err="1" smtClean="0"/>
              <a:t>lh</a:t>
            </a:r>
            <a:r>
              <a:rPr lang="fi-FI" dirty="0" smtClean="0"/>
              <a:t>) ryhmiksi tai yhdessä toimipisteessä yhden kasvattajan pienryhmästä linkittyväksi kokonaisuudeksi </a:t>
            </a:r>
          </a:p>
          <a:p>
            <a:r>
              <a:rPr lang="fi-FI" dirty="0" smtClean="0"/>
              <a:t>Myöhemmin palveluverkkoselvityksen yhteydessä ko. tilojen käyttö tulee arvioida ja pienimpien toimipisteiden luopumisesta tulee harkita</a:t>
            </a:r>
          </a:p>
          <a:p>
            <a:r>
              <a:rPr lang="fi-FI" dirty="0" smtClean="0"/>
              <a:t>Arvio ryhmämuutoksista</a:t>
            </a:r>
          </a:p>
          <a:p>
            <a:pPr lvl="1"/>
            <a:r>
              <a:rPr lang="fi-FI" dirty="0" smtClean="0"/>
              <a:t>Eteläinen alue	- 9 kasvattajaa		- 41 hoitopaikkaa</a:t>
            </a:r>
          </a:p>
          <a:p>
            <a:pPr lvl="1"/>
            <a:r>
              <a:rPr lang="fi-FI" dirty="0" smtClean="0"/>
              <a:t>Pohjoinen alue	- 17 kasvattajaa		- 85 hoitopaikkaa</a:t>
            </a:r>
          </a:p>
          <a:p>
            <a:pPr lvl="1"/>
            <a:r>
              <a:rPr lang="fi-FI" dirty="0" smtClean="0"/>
              <a:t>Yhteensä		- 26 kasvattajaa 	- 126 hoitopaikkaa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80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Muutetaan </a:t>
            </a:r>
            <a:r>
              <a:rPr lang="fi-FI" dirty="0"/>
              <a:t>päiväkodeissa 3 vuotta täyttäneiden lasten ja hoito- </a:t>
            </a:r>
            <a:r>
              <a:rPr lang="fi-FI" dirty="0" smtClean="0"/>
              <a:t>ja kasvatustehtävissä </a:t>
            </a:r>
            <a:r>
              <a:rPr lang="fi-FI" dirty="0"/>
              <a:t>olevien henkilöiden välistä mitoitusta siten, että nykyisen </a:t>
            </a:r>
            <a:r>
              <a:rPr lang="fi-FI" dirty="0" smtClean="0"/>
              <a:t>seitsemän lapsen sijasta päiväkodissa tulisi olla yksi hoito- ja kasvatustehtävissä oleva henkilö kahdeksaa lasta kohden.</a:t>
            </a:r>
          </a:p>
          <a:p>
            <a:r>
              <a:rPr lang="fi-FI" sz="1400" dirty="0" smtClean="0"/>
              <a:t>Säännökseen </a:t>
            </a:r>
            <a:r>
              <a:rPr lang="fi-FI" sz="1400" dirty="0"/>
              <a:t>tehtäisiin lisäksi tekninen korjaus. Voimassa olevan säännöksen </a:t>
            </a:r>
            <a:r>
              <a:rPr lang="fi-FI" sz="1400" dirty="0" smtClean="0"/>
              <a:t>viittaus sosiaalihuollon </a:t>
            </a:r>
            <a:r>
              <a:rPr lang="fi-FI" sz="1400" dirty="0"/>
              <a:t>ammatillisen henkilöstön kelpoisuusehdoista annetun asetuksen 4 </a:t>
            </a:r>
            <a:r>
              <a:rPr lang="fi-FI" sz="1400" dirty="0" smtClean="0"/>
              <a:t>ja 5 </a:t>
            </a:r>
            <a:r>
              <a:rPr lang="fi-FI" sz="1400" dirty="0"/>
              <a:t>§:ään muutettaisiin viittaukseksi sosiaalihuollon ammatillisen henkilöstön </a:t>
            </a:r>
            <a:r>
              <a:rPr lang="fi-FI" sz="1400" dirty="0" smtClean="0"/>
              <a:t>kelpoisuusvaatimuksista annettuun </a:t>
            </a:r>
            <a:r>
              <a:rPr lang="fi-FI" sz="1400" dirty="0"/>
              <a:t>lakiin (272/2005) ja sen vastaaviin 7 ja 8 §:</a:t>
            </a:r>
            <a:r>
              <a:rPr lang="fi-FI" sz="1400" dirty="0" err="1"/>
              <a:t>ään</a:t>
            </a:r>
            <a:r>
              <a:rPr lang="fi-FI" sz="1400" dirty="0"/>
              <a:t>, </a:t>
            </a:r>
            <a:r>
              <a:rPr lang="fi-FI" sz="1400" dirty="0" smtClean="0"/>
              <a:t>sellaisina kuin </a:t>
            </a:r>
            <a:r>
              <a:rPr lang="fi-FI" sz="1400" dirty="0"/>
              <a:t>ne ovat voimassa tammikuun 1 päivänä 2013.</a:t>
            </a: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Asetuksen muutoksesta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84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Suhdelukuasetuksen muutoksen vaikutusten arviointi henkilökuntarakenteeseen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Kahden kasvattajan ryhmien lisääntyminen lisää suhteellisesti lastentarhanopettajien määrää</a:t>
            </a:r>
          </a:p>
          <a:p>
            <a:r>
              <a:rPr lang="fi-FI" dirty="0" smtClean="0"/>
              <a:t>Lapsimäärän lisääntyminen / kasvattaja ja ryhmärakenteiden muuttuminen (kahden kasvattajan ryhmät) lisäävät toiminnan haavoittuvuutta poissaolotilanteissa </a:t>
            </a:r>
          </a:p>
          <a:p>
            <a:pPr marL="0" indent="0">
              <a:buNone/>
            </a:pPr>
            <a:r>
              <a:rPr lang="fi-FI" dirty="0" smtClean="0"/>
              <a:t>   → Varahenkilöstön tarve lisääntyy arviolta 10 </a:t>
            </a:r>
            <a:r>
              <a:rPr lang="fi-FI" dirty="0" err="1" smtClean="0"/>
              <a:t>htv:lla</a:t>
            </a:r>
            <a:endParaRPr lang="fi-FI" dirty="0" smtClean="0"/>
          </a:p>
          <a:p>
            <a:pPr lvl="1"/>
            <a:r>
              <a:rPr lang="fi-FI" dirty="0" smtClean="0"/>
              <a:t>Nykyinen varahenkilöresursointi</a:t>
            </a:r>
          </a:p>
          <a:p>
            <a:pPr lvl="2"/>
            <a:r>
              <a:rPr lang="fi-FI" dirty="0" smtClean="0"/>
              <a:t>Pohjoinen alue: 25 yksikköä	varahenkilöitä 24,5 </a:t>
            </a:r>
            <a:r>
              <a:rPr lang="fi-FI" dirty="0" err="1" smtClean="0"/>
              <a:t>htv</a:t>
            </a:r>
            <a:endParaRPr lang="fi-FI" dirty="0" smtClean="0"/>
          </a:p>
          <a:p>
            <a:pPr lvl="2"/>
            <a:r>
              <a:rPr lang="fi-FI" dirty="0" smtClean="0"/>
              <a:t>Eteläinen alue: 23 yksikköä	varahenkilöitä 26 </a:t>
            </a:r>
            <a:r>
              <a:rPr lang="fi-FI" dirty="0" err="1" smtClean="0"/>
              <a:t>htv</a:t>
            </a:r>
            <a:endParaRPr lang="fi-FI" dirty="0" smtClean="0"/>
          </a:p>
          <a:p>
            <a:pPr lvl="2"/>
            <a:r>
              <a:rPr lang="fi-FI" dirty="0" smtClean="0"/>
              <a:t>Osalla varahenkilöistä ei ole tehtävään tarvittavaa koulutusta tai työkykyä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448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Arvioituihin kustannusvaikutuksiin tulee suhtautua varovaisuusperiaatetta noudattaen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Huomioitava, että tiloihin liittyvät resurssiarviot ovat tässä vaiheessa </a:t>
            </a:r>
            <a:r>
              <a:rPr lang="fi-FI" b="1" dirty="0" smtClean="0"/>
              <a:t>vain etukäteisarvioita</a:t>
            </a:r>
            <a:r>
              <a:rPr lang="fi-FI" dirty="0" smtClean="0"/>
              <a:t> eivätkä välttämättä vastaa kartoitusten jälkeistä tilannetta.</a:t>
            </a:r>
          </a:p>
          <a:p>
            <a:r>
              <a:rPr lang="fi-FI" dirty="0" smtClean="0"/>
              <a:t>Laskelmat on tehty nykyisistä lasten sijoituksista ja ryhmärakenteista </a:t>
            </a:r>
            <a:r>
              <a:rPr lang="fi-FI" b="1" dirty="0" smtClean="0"/>
              <a:t>matemaattisesti</a:t>
            </a:r>
            <a:r>
              <a:rPr lang="fi-FI" dirty="0" smtClean="0"/>
              <a:t>. Toisenlaisilla ryhmäratkaisuilla ja käytännön  realiteetit huomioiden arvioluvut eivät olisi välttämättä identtiset.</a:t>
            </a:r>
          </a:p>
          <a:p>
            <a:pPr marL="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97213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Kustannusvaikutusten arviointi vuositasolla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 smtClean="0"/>
              <a:t>Suhdelukuasetuksen tuottama hoitopaikkalisäys</a:t>
            </a:r>
          </a:p>
          <a:p>
            <a:pPr lvl="1"/>
            <a:r>
              <a:rPr lang="fi-FI" dirty="0" smtClean="0"/>
              <a:t>331 hoitopaikkaa (- ryhmärakennemuutoksen tuottama vähennys nykyisistä hoitopaikoista – 127) = </a:t>
            </a:r>
            <a:r>
              <a:rPr lang="fi-FI" u="sng" dirty="0" smtClean="0"/>
              <a:t>204 uutta hoitopaikkaa nykyisellä henkilökuntamäärällä</a:t>
            </a:r>
          </a:p>
          <a:p>
            <a:pPr lvl="1"/>
            <a:r>
              <a:rPr lang="fi-FI" dirty="0" smtClean="0"/>
              <a:t>Päivähoitomaksu</a:t>
            </a:r>
            <a:r>
              <a:rPr lang="fi-FI" u="sng" dirty="0" smtClean="0"/>
              <a:t>tulolisäys </a:t>
            </a:r>
            <a:r>
              <a:rPr lang="fi-FI" dirty="0" smtClean="0"/>
              <a:t>n.  1243 € / lapsi = </a:t>
            </a:r>
            <a:r>
              <a:rPr lang="fi-FI" u="sng" dirty="0" smtClean="0"/>
              <a:t>253 572 €</a:t>
            </a:r>
          </a:p>
          <a:p>
            <a:pPr lvl="1"/>
            <a:r>
              <a:rPr lang="fi-FI" u="sng" dirty="0" smtClean="0"/>
              <a:t>Kustannus</a:t>
            </a:r>
            <a:r>
              <a:rPr lang="fi-FI" dirty="0" smtClean="0"/>
              <a:t>lisäykset ilmamäärätutkimuksista ja säädöistä, kalustosta ja käyttötaloudesta</a:t>
            </a:r>
          </a:p>
          <a:p>
            <a:pPr lvl="1"/>
            <a:r>
              <a:rPr lang="fi-FI" dirty="0" smtClean="0"/>
              <a:t>Lisäys varahenkilötarpeeseen 10 x 32 550	= </a:t>
            </a:r>
            <a:r>
              <a:rPr lang="fi-FI" u="sng" dirty="0" smtClean="0"/>
              <a:t>+ 325 500€</a:t>
            </a:r>
          </a:p>
          <a:p>
            <a:pPr marL="342900" lvl="1" indent="0">
              <a:buNone/>
            </a:pPr>
            <a:endParaRPr lang="fi-FI" u="sng" dirty="0" smtClean="0"/>
          </a:p>
          <a:p>
            <a:r>
              <a:rPr lang="fi-FI" dirty="0" smtClean="0"/>
              <a:t>Mikäli mainittuja hoitopaikkoja ei lisätä, voidaan henkilökuntaa vähentää</a:t>
            </a:r>
          </a:p>
          <a:p>
            <a:pPr lvl="1"/>
            <a:r>
              <a:rPr lang="fi-FI" dirty="0" smtClean="0"/>
              <a:t>204 hoitopaikkaa/ 8 = 26 lastenhoitaja / vuosi x 32 550€	= </a:t>
            </a:r>
            <a:r>
              <a:rPr lang="fi-FI" u="sng" dirty="0" smtClean="0"/>
              <a:t>- 846 300€</a:t>
            </a:r>
          </a:p>
          <a:p>
            <a:pPr lvl="1"/>
            <a:r>
              <a:rPr lang="fi-FI" u="sng" dirty="0" smtClean="0"/>
              <a:t>Kustannus</a:t>
            </a:r>
            <a:r>
              <a:rPr lang="fi-FI" dirty="0" smtClean="0"/>
              <a:t>lisäykset ilmamäärätutkimuksista ja säädöistä</a:t>
            </a:r>
          </a:p>
          <a:p>
            <a:pPr lvl="1"/>
            <a:r>
              <a:rPr lang="fi-FI" dirty="0" smtClean="0"/>
              <a:t>Mahdolliset vuokra</a:t>
            </a:r>
            <a:r>
              <a:rPr lang="fi-FI" u="sng" dirty="0" smtClean="0"/>
              <a:t>säästöt</a:t>
            </a:r>
            <a:r>
              <a:rPr lang="fi-FI" dirty="0" smtClean="0"/>
              <a:t> myöhemmin luovuttavista kiinteistöistä</a:t>
            </a:r>
          </a:p>
          <a:p>
            <a:pPr lvl="1"/>
            <a:r>
              <a:rPr lang="fi-FI" dirty="0" smtClean="0"/>
              <a:t>Lisäys varahenkilötarpeeseen 10 x 32 550	= </a:t>
            </a:r>
            <a:r>
              <a:rPr lang="fi-FI" u="sng" dirty="0" smtClean="0"/>
              <a:t>+ 325 500€</a:t>
            </a:r>
          </a:p>
          <a:p>
            <a:pPr marL="342900" lvl="1" indent="0">
              <a:buNone/>
            </a:pPr>
            <a:endParaRPr lang="fi-FI" u="sng" dirty="0" smtClean="0"/>
          </a:p>
          <a:p>
            <a:r>
              <a:rPr lang="fi-FI" dirty="0" smtClean="0"/>
              <a:t>Ryhmien muuttuminen kolmen kasvattajan ryhmästä kahden kasvattajan ryhmäksi</a:t>
            </a:r>
          </a:p>
          <a:p>
            <a:pPr lvl="1"/>
            <a:r>
              <a:rPr lang="fi-FI" dirty="0" smtClean="0"/>
              <a:t>127 hoitopaikkaa vähenee nykytilanteesta</a:t>
            </a:r>
          </a:p>
          <a:p>
            <a:pPr lvl="1"/>
            <a:r>
              <a:rPr lang="fi-FI" dirty="0" smtClean="0"/>
              <a:t>26 </a:t>
            </a:r>
            <a:r>
              <a:rPr lang="fi-FI" dirty="0" err="1" smtClean="0"/>
              <a:t>htv</a:t>
            </a:r>
            <a:r>
              <a:rPr lang="fi-FI" dirty="0" smtClean="0"/>
              <a:t> poistuminen</a:t>
            </a:r>
          </a:p>
          <a:p>
            <a:pPr lvl="1"/>
            <a:r>
              <a:rPr lang="fi-FI" sz="1725" dirty="0"/>
              <a:t>- 26 lastenhoitaja	26 x 32 550€	= </a:t>
            </a:r>
            <a:r>
              <a:rPr lang="fi-FI" sz="1725" u="sng" dirty="0"/>
              <a:t>- 846 300€</a:t>
            </a:r>
          </a:p>
          <a:p>
            <a:pPr lvl="1"/>
            <a:r>
              <a:rPr lang="fi-FI" sz="1725" dirty="0"/>
              <a:t>Päivähoitomaksu</a:t>
            </a:r>
            <a:r>
              <a:rPr lang="fi-FI" sz="1725" u="sng" dirty="0"/>
              <a:t>tulojen väheneminen </a:t>
            </a:r>
            <a:r>
              <a:rPr lang="fi-FI" sz="1725" dirty="0"/>
              <a:t>n. 1243 € / lapsi = </a:t>
            </a:r>
            <a:r>
              <a:rPr lang="fi-FI" sz="1725" u="sng" dirty="0"/>
              <a:t>157 861 €</a:t>
            </a:r>
          </a:p>
          <a:p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9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Palveluseteliä käyttää tällä lokakuussa 2015 n. 905 3 -5 – vuotiasta lasta.</a:t>
            </a:r>
          </a:p>
          <a:p>
            <a:r>
              <a:rPr lang="fi-FI" dirty="0" smtClean="0"/>
              <a:t>Yli 3 –vuotiaan setelin arvo on tällä hetkellä 815</a:t>
            </a:r>
          </a:p>
          <a:p>
            <a:r>
              <a:rPr lang="fi-FI" dirty="0" smtClean="0"/>
              <a:t>Tuottajalle kertymä lapsikohtaisella suurimmalla palvelusetelin arvolla on 5 705 euroa seitsemästä lapsesta. Jos tämä kertymä jatkossa kertyisi kahdeksasta lapsesta, olisi palvelusetelin suurin arvo tällöin 715 euroa kuukaudessa.</a:t>
            </a:r>
          </a:p>
          <a:p>
            <a:r>
              <a:rPr lang="fi-FI" dirty="0" smtClean="0"/>
              <a:t>Nykyisillä asiakasmäärillä ja asiakasmaksuilla säästö voisi olla kuukaudessa n. 64 500 ja vuositasolla 770 400. </a:t>
            </a:r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Arviointia palvelusetelin näkökulmasta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578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On todennäköistä, että toimitilat eivät mahdollista ryhmäkokojen kasvattamista, voiko tällöin tehdä palvelusetelin arvoon näin merkittävää muutosta?</a:t>
            </a:r>
          </a:p>
          <a:p>
            <a:r>
              <a:rPr lang="fi-FI" dirty="0" smtClean="0"/>
              <a:t>Arvio perustuu voimassa olevaan asiakasmaksulakiin. Lapsikohtainen palvelusetelin arvo on setelin suurin arvo, josta vähennetään kunnallisen päivähoidoin maksu. Muutokset asiakasmaksuissa vaikuttaa suoraan mahdolliseen säästöön, jolloin asiakkaan omavastuuosuus kasvaa.</a:t>
            </a:r>
          </a:p>
          <a:p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Huomioitavaa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724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Hanna Karlsson</a:t>
            </a:r>
            <a:r>
              <a:rPr lang="fi-FI" noProof="0" dirty="0" smtClean="0"/>
              <a:t> / 3.11.2015</a:t>
            </a:r>
            <a:endParaRPr lang="fi-FI" noProof="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800" dirty="0"/>
              <a:t>Suhdelukuasetuksen muutoksen vaikutusten arviointia </a:t>
            </a:r>
            <a:r>
              <a:rPr lang="fi-FI" sz="2800" dirty="0" smtClean="0"/>
              <a:t>kunnallisessa ruotsinkielisessä varhaiskasvatuksessa</a:t>
            </a:r>
            <a:r>
              <a:rPr lang="fi-FI" sz="2800" smtClean="0"/>
              <a:t/>
            </a:r>
            <a:br>
              <a:rPr lang="fi-FI" sz="2800" smtClean="0"/>
            </a:br>
            <a:endParaRPr lang="fi-FI" sz="2800" noProof="0" dirty="0"/>
          </a:p>
        </p:txBody>
      </p:sp>
    </p:spTree>
    <p:extLst>
      <p:ext uri="{BB962C8B-B14F-4D97-AF65-F5344CB8AC3E}">
        <p14:creationId xmlns:p14="http://schemas.microsoft.com/office/powerpoint/2010/main" val="260992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Tilojen </a:t>
            </a:r>
            <a:r>
              <a:rPr lang="fi-FI" dirty="0"/>
              <a:t>asettamat rajoitukset ryhmäkokojen </a:t>
            </a:r>
            <a:r>
              <a:rPr lang="fi-FI" dirty="0" smtClean="0"/>
              <a:t>kasvulle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400" dirty="0"/>
              <a:t>Neliömääräsuositus 7 m2 / lapsi ja wc</a:t>
            </a:r>
            <a:r>
              <a:rPr lang="fi-FI" sz="1400" dirty="0" smtClean="0"/>
              <a:t>: t </a:t>
            </a:r>
            <a:r>
              <a:rPr lang="fi-FI" sz="1400" dirty="0"/>
              <a:t>suositus 1 wc / joka 10. lapsi</a:t>
            </a:r>
          </a:p>
          <a:p>
            <a:r>
              <a:rPr lang="fi-FI" sz="1400" dirty="0"/>
              <a:t>Säädetty normi ilmanvaihdolle 6 l / sekunti / </a:t>
            </a:r>
            <a:r>
              <a:rPr lang="fi-FI" sz="1400" dirty="0" smtClean="0"/>
              <a:t>henkilö</a:t>
            </a:r>
            <a:endParaRPr lang="fi-FI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fi-FI" sz="1400" dirty="0"/>
              <a:t>Ympäristöterveydenhuollon alustavien arvioiden mukaan </a:t>
            </a:r>
            <a:r>
              <a:rPr lang="fi-FI" sz="1400" dirty="0" smtClean="0"/>
              <a:t>ruots. varhaiskasvatuksen </a:t>
            </a:r>
            <a:r>
              <a:rPr lang="fi-FI" sz="1400" dirty="0"/>
              <a:t>kiinteistöistä </a:t>
            </a:r>
            <a:r>
              <a:rPr lang="fi-FI" sz="1400" dirty="0" smtClean="0"/>
              <a:t>3:n </a:t>
            </a:r>
            <a:r>
              <a:rPr lang="fi-FI" sz="1400" dirty="0" err="1" smtClean="0"/>
              <a:t>phy:n</a:t>
            </a:r>
            <a:r>
              <a:rPr lang="fi-FI" sz="1400" dirty="0" smtClean="0"/>
              <a:t> tilat eivät </a:t>
            </a:r>
            <a:r>
              <a:rPr lang="fi-FI" sz="1400" dirty="0"/>
              <a:t>tule täyttämään vaadittuja ehtoja ja </a:t>
            </a:r>
            <a:r>
              <a:rPr lang="fi-FI" sz="1400" dirty="0" smtClean="0"/>
              <a:t>yhdessä(1) </a:t>
            </a:r>
            <a:r>
              <a:rPr lang="fi-FI" sz="1400" dirty="0"/>
              <a:t>kiinteistössä on syytä epäillä, että ehdot eivät täyty </a:t>
            </a:r>
          </a:p>
          <a:p>
            <a:pPr>
              <a:buFont typeface="+mj-lt"/>
              <a:buAutoNum type="arabicPeriod" startAt="3"/>
            </a:pPr>
            <a:r>
              <a:rPr lang="fi-FI" sz="1400" dirty="0"/>
              <a:t>Koulutiloissa sijaitsevat </a:t>
            </a:r>
            <a:r>
              <a:rPr lang="fi-FI" sz="1400" dirty="0" smtClean="0"/>
              <a:t>esiopetusryhmät eivät täytä päivähoidolle asetettuja kriteereitä edes nykyisen lain puitteissa.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42940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b="0" dirty="0">
                <a:latin typeface="Calibri Light" panose="020F0302020204030204"/>
                <a:cs typeface="+mj-cs"/>
              </a:rPr>
              <a:t>Arvioita kartoitusten ja lapsimäärälisäysten aiheuttamista kustannuksista</a:t>
            </a:r>
            <a:endParaRPr lang="fi-FI" sz="2800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265" y="1376363"/>
            <a:ext cx="4663146" cy="3043436"/>
          </a:xfrm>
        </p:spPr>
        <p:txBody>
          <a:bodyPr/>
          <a:lstStyle/>
          <a:p>
            <a:r>
              <a:rPr lang="fi-FI" sz="1400" dirty="0" smtClean="0">
                <a:solidFill>
                  <a:schemeClr val="bg1"/>
                </a:solidFill>
              </a:rPr>
              <a:t>Henkilöstö</a:t>
            </a:r>
          </a:p>
          <a:p>
            <a:pPr marL="519500" lvl="1" indent="-285750">
              <a:buFont typeface="Arial" panose="020B0604020202020204" pitchFamily="34" charset="0"/>
              <a:buChar char="•"/>
            </a:pPr>
            <a:r>
              <a:rPr lang="fi-FI" sz="1400" noProof="0" dirty="0" smtClean="0">
                <a:solidFill>
                  <a:schemeClr val="bg1"/>
                </a:solidFill>
              </a:rPr>
              <a:t>Sijaiskustannukset nousevat</a:t>
            </a:r>
          </a:p>
          <a:p>
            <a:pPr marL="519500" lvl="1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</a:rPr>
              <a:t>Pedagogisesti koulutetun henkilöstön tarve kasvaa</a:t>
            </a:r>
            <a:endParaRPr lang="fi-FI" sz="1400" noProof="0" dirty="0" smtClean="0">
              <a:solidFill>
                <a:schemeClr val="bg1"/>
              </a:solidFill>
            </a:endParaRPr>
          </a:p>
          <a:p>
            <a:r>
              <a:rPr lang="fi-FI" sz="1400" noProof="0" dirty="0" smtClean="0">
                <a:solidFill>
                  <a:schemeClr val="bg1"/>
                </a:solidFill>
              </a:rPr>
              <a:t>Ryhmän irtokalusteet (esim. pöydät, tuolit)</a:t>
            </a:r>
          </a:p>
          <a:p>
            <a:pPr lvl="1"/>
            <a:r>
              <a:rPr lang="fi-FI" sz="1400" dirty="0" smtClean="0">
                <a:solidFill>
                  <a:schemeClr val="bg1"/>
                </a:solidFill>
              </a:rPr>
              <a:t>3:ssa päiväkodissa hankittava lisää </a:t>
            </a:r>
            <a:endParaRPr lang="fi-FI" sz="1400" noProof="0" dirty="0" smtClean="0">
              <a:solidFill>
                <a:schemeClr val="bg1"/>
              </a:solidFill>
            </a:endParaRPr>
          </a:p>
          <a:p>
            <a:pPr lvl="1"/>
            <a:r>
              <a:rPr lang="fi-FI" sz="1400" dirty="0" smtClean="0">
                <a:solidFill>
                  <a:schemeClr val="bg1"/>
                </a:solidFill>
              </a:rPr>
              <a:t>2:ssa </a:t>
            </a:r>
            <a:r>
              <a:rPr lang="fi-FI" sz="1400" dirty="0" err="1" smtClean="0">
                <a:solidFill>
                  <a:schemeClr val="bg1"/>
                </a:solidFill>
              </a:rPr>
              <a:t>EO-yksikössä</a:t>
            </a:r>
            <a:r>
              <a:rPr lang="fi-FI" sz="1400" dirty="0" smtClean="0">
                <a:solidFill>
                  <a:schemeClr val="bg1"/>
                </a:solidFill>
              </a:rPr>
              <a:t> hankittava lisää</a:t>
            </a:r>
            <a:endParaRPr lang="fi-FI" sz="1400" noProof="0" dirty="0" smtClean="0">
              <a:solidFill>
                <a:schemeClr val="bg1"/>
              </a:solidFill>
            </a:endParaRPr>
          </a:p>
          <a:p>
            <a:r>
              <a:rPr lang="fi-FI" sz="1400" dirty="0" smtClean="0">
                <a:solidFill>
                  <a:schemeClr val="bg1"/>
                </a:solidFill>
              </a:rPr>
              <a:t>Kiinteät </a:t>
            </a:r>
            <a:r>
              <a:rPr lang="fi-FI" sz="1400" dirty="0" err="1" smtClean="0">
                <a:solidFill>
                  <a:schemeClr val="bg1"/>
                </a:solidFill>
              </a:rPr>
              <a:t>kalusteet(naulakot</a:t>
            </a:r>
            <a:r>
              <a:rPr lang="fi-FI" sz="1400" dirty="0" smtClean="0">
                <a:solidFill>
                  <a:schemeClr val="bg1"/>
                </a:solidFill>
              </a:rPr>
              <a:t>, sängyt)</a:t>
            </a:r>
            <a:endParaRPr lang="fi-FI" sz="1400" noProof="0" dirty="0" smtClean="0">
              <a:solidFill>
                <a:schemeClr val="bg1"/>
              </a:solidFill>
            </a:endParaRPr>
          </a:p>
          <a:p>
            <a:pPr lvl="1"/>
            <a:r>
              <a:rPr lang="fi-FI" sz="1400" noProof="0" dirty="0" smtClean="0">
                <a:solidFill>
                  <a:schemeClr val="bg1"/>
                </a:solidFill>
              </a:rPr>
              <a:t>Naulakoita lähes kaikissa yksiköissä</a:t>
            </a:r>
          </a:p>
          <a:p>
            <a:pPr lvl="1"/>
            <a:r>
              <a:rPr lang="fi-FI" sz="1400" dirty="0" smtClean="0">
                <a:solidFill>
                  <a:schemeClr val="bg1"/>
                </a:solidFill>
              </a:rPr>
              <a:t>Kahdessa (2) yksikössä tarvitaan sänkyjä</a:t>
            </a:r>
            <a:endParaRPr lang="fi-FI" sz="1400" noProof="0" dirty="0" smtClean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110472" y="1376363"/>
            <a:ext cx="3594616" cy="3043436"/>
          </a:xfrm>
        </p:spPr>
        <p:txBody>
          <a:bodyPr/>
          <a:lstStyle/>
          <a:p>
            <a:pPr>
              <a:buFont typeface="+mj-lt"/>
              <a:buAutoNum type="arabicPeriod" startAt="4"/>
            </a:pPr>
            <a:r>
              <a:rPr lang="fi-FI" sz="1400" noProof="0" dirty="0" smtClean="0">
                <a:solidFill>
                  <a:schemeClr val="bg1"/>
                </a:solidFill>
              </a:rPr>
              <a:t>Ilmastointi	</a:t>
            </a:r>
          </a:p>
          <a:p>
            <a:pPr lvl="1"/>
            <a:r>
              <a:rPr lang="fi-FI" sz="1400" noProof="0" dirty="0" smtClean="0">
                <a:solidFill>
                  <a:schemeClr val="bg1"/>
                </a:solidFill>
              </a:rPr>
              <a:t>Useassa yksikössä riittämätön ilmanvaihto</a:t>
            </a:r>
          </a:p>
          <a:p>
            <a:pPr>
              <a:buFont typeface="+mj-lt"/>
              <a:buAutoNum type="arabicPeriod" startAt="5"/>
            </a:pPr>
            <a:r>
              <a:rPr lang="fi-FI" sz="1400" dirty="0" smtClean="0">
                <a:solidFill>
                  <a:schemeClr val="bg1"/>
                </a:solidFill>
              </a:rPr>
              <a:t>WC-tilat:</a:t>
            </a:r>
          </a:p>
          <a:p>
            <a:pPr lvl="1"/>
            <a:r>
              <a:rPr lang="fi-FI" sz="1400" dirty="0" smtClean="0">
                <a:solidFill>
                  <a:schemeClr val="bg1"/>
                </a:solidFill>
              </a:rPr>
              <a:t>Kaikissa yksiköissä lisättävä jo nykyisellään riittämättömiä WC-tiloja</a:t>
            </a:r>
            <a:endParaRPr lang="fi-FI" sz="1400" noProof="0" dirty="0" smtClean="0">
              <a:solidFill>
                <a:schemeClr val="bg1"/>
              </a:solidFill>
            </a:endParaRPr>
          </a:p>
          <a:p>
            <a:pPr>
              <a:buAutoNum type="arabicPeriod" startAt="5"/>
            </a:pPr>
            <a:r>
              <a:rPr lang="fi-FI" sz="1400" noProof="0" dirty="0" smtClean="0">
                <a:solidFill>
                  <a:schemeClr val="bg1"/>
                </a:solidFill>
              </a:rPr>
              <a:t>Muiden kustannusten lisääntyminen</a:t>
            </a:r>
          </a:p>
          <a:p>
            <a:pPr lvl="1"/>
            <a:r>
              <a:rPr lang="fi-FI" sz="1400" noProof="0" dirty="0" smtClean="0">
                <a:solidFill>
                  <a:schemeClr val="bg1"/>
                </a:solidFill>
              </a:rPr>
              <a:t>Ateriapalvelut</a:t>
            </a:r>
          </a:p>
          <a:p>
            <a:pPr lvl="1"/>
            <a:r>
              <a:rPr lang="fi-FI" sz="1400" dirty="0" smtClean="0">
                <a:solidFill>
                  <a:schemeClr val="bg1"/>
                </a:solidFill>
              </a:rPr>
              <a:t>Toiminnan materiaalit</a:t>
            </a:r>
            <a:endParaRPr lang="fi-FI" sz="1400" noProof="0" dirty="0" smtClean="0">
              <a:solidFill>
                <a:schemeClr val="bg1"/>
              </a:solidFill>
            </a:endParaRPr>
          </a:p>
          <a:p>
            <a:pPr lvl="1"/>
            <a:r>
              <a:rPr lang="fi-FI" sz="1400" noProof="0" dirty="0" smtClean="0">
                <a:solidFill>
                  <a:schemeClr val="bg1"/>
                </a:solidFill>
              </a:rPr>
              <a:t>Tekstiilit, pesulapalvelut, leasingtarpeet</a:t>
            </a:r>
            <a:r>
              <a:rPr lang="fi-FI" sz="1400" dirty="0" smtClean="0">
                <a:solidFill>
                  <a:schemeClr val="bg1"/>
                </a:solidFill>
              </a:rPr>
              <a:t> yms. materiaalit</a:t>
            </a:r>
            <a:endParaRPr lang="fi-FI" sz="14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400" noProof="0" dirty="0" smtClean="0">
                <a:solidFill>
                  <a:schemeClr val="bg1"/>
                </a:solidFill>
              </a:rPr>
              <a:t>Päivähoitopaikkojen lisääntyminen (ei huomioi </a:t>
            </a:r>
            <a:r>
              <a:rPr lang="fi-FI" sz="1400" noProof="0" dirty="0" err="1" smtClean="0">
                <a:solidFill>
                  <a:schemeClr val="bg1"/>
                </a:solidFill>
              </a:rPr>
              <a:t>kiinteitöjen</a:t>
            </a:r>
            <a:r>
              <a:rPr lang="fi-FI" sz="1400" noProof="0" dirty="0" smtClean="0">
                <a:solidFill>
                  <a:schemeClr val="bg1"/>
                </a:solidFill>
              </a:rPr>
              <a:t> tilannetta)</a:t>
            </a:r>
          </a:p>
          <a:p>
            <a:pPr lvl="1"/>
            <a:r>
              <a:rPr lang="fi-FI" sz="1400" noProof="0" dirty="0" smtClean="0">
                <a:solidFill>
                  <a:schemeClr val="bg1"/>
                </a:solidFill>
              </a:rPr>
              <a:t>Päivähoito(3-5 v.). Lisäys 20 paikkaa</a:t>
            </a:r>
          </a:p>
          <a:p>
            <a:pPr lvl="1"/>
            <a:r>
              <a:rPr lang="fi-FI" sz="1400" noProof="0" dirty="0" smtClean="0">
                <a:solidFill>
                  <a:schemeClr val="bg1"/>
                </a:solidFill>
              </a:rPr>
              <a:t>Esiopetuksen </a:t>
            </a:r>
            <a:r>
              <a:rPr lang="fi-FI" sz="1400" noProof="0" dirty="0" err="1" smtClean="0">
                <a:solidFill>
                  <a:schemeClr val="bg1"/>
                </a:solidFill>
              </a:rPr>
              <a:t>täydentäv</a:t>
            </a:r>
            <a:r>
              <a:rPr lang="fi-FI" sz="1400" dirty="0" err="1" smtClean="0">
                <a:solidFill>
                  <a:schemeClr val="bg1"/>
                </a:solidFill>
              </a:rPr>
              <a:t>äpäivähoito</a:t>
            </a:r>
            <a:r>
              <a:rPr lang="fi-FI" sz="1400" noProof="0" dirty="0" smtClean="0">
                <a:solidFill>
                  <a:schemeClr val="bg1"/>
                </a:solidFill>
              </a:rPr>
              <a:t>. Lisäys 18 </a:t>
            </a:r>
            <a:r>
              <a:rPr lang="fi-FI" sz="1400" noProof="0" dirty="0" err="1" smtClean="0">
                <a:solidFill>
                  <a:schemeClr val="bg1"/>
                </a:solidFill>
              </a:rPr>
              <a:t>paikkaa(mikäli</a:t>
            </a:r>
            <a:r>
              <a:rPr lang="fi-FI" sz="1400" noProof="0" dirty="0" smtClean="0">
                <a:solidFill>
                  <a:schemeClr val="bg1"/>
                </a:solidFill>
              </a:rPr>
              <a:t> tilat löytyvät)</a:t>
            </a:r>
          </a:p>
          <a:p>
            <a:pPr marL="342900" indent="-342900"/>
            <a:r>
              <a:rPr lang="fi-FI" sz="1400" dirty="0" smtClean="0">
                <a:solidFill>
                  <a:schemeClr val="bg1"/>
                </a:solidFill>
              </a:rPr>
              <a:t>Uuden </a:t>
            </a:r>
            <a:r>
              <a:rPr lang="fi-FI" sz="1400" dirty="0">
                <a:solidFill>
                  <a:schemeClr val="bg1"/>
                </a:solidFill>
              </a:rPr>
              <a:t>suhdelukuasetuksen vaikutuksia </a:t>
            </a:r>
            <a:r>
              <a:rPr lang="fi-FI" sz="1400" dirty="0" smtClean="0">
                <a:solidFill>
                  <a:schemeClr val="bg1"/>
                </a:solidFill>
              </a:rPr>
              <a:t>iltahoito </a:t>
            </a:r>
            <a:r>
              <a:rPr lang="fi-FI" sz="1400" dirty="0">
                <a:solidFill>
                  <a:schemeClr val="bg1"/>
                </a:solidFill>
              </a:rPr>
              <a:t>ryhmässä</a:t>
            </a:r>
          </a:p>
          <a:p>
            <a:pPr lvl="1"/>
            <a:r>
              <a:rPr lang="fi-FI" sz="1400" dirty="0">
                <a:solidFill>
                  <a:schemeClr val="bg1"/>
                </a:solidFill>
              </a:rPr>
              <a:t>Ongelmana: Nykyinen ryhmäkoko jo 28, suoraviivaisesti asetusmuutoksen jälkeen tulisi olemaan 32</a:t>
            </a:r>
          </a:p>
          <a:p>
            <a:pPr marL="342900" indent="-342900"/>
            <a:r>
              <a:rPr lang="fi-FI" sz="1400" dirty="0">
                <a:solidFill>
                  <a:schemeClr val="bg1"/>
                </a:solidFill>
              </a:rPr>
              <a:t>Vaikutuksia ei ole arvioitu myöskään </a:t>
            </a:r>
            <a:r>
              <a:rPr lang="fi-FI" sz="1400" dirty="0" smtClean="0">
                <a:solidFill>
                  <a:schemeClr val="bg1"/>
                </a:solidFill>
              </a:rPr>
              <a:t>2:ssa </a:t>
            </a:r>
            <a:r>
              <a:rPr lang="fi-FI" sz="1400" dirty="0">
                <a:solidFill>
                  <a:schemeClr val="bg1"/>
                </a:solidFill>
              </a:rPr>
              <a:t>tehostetun tai erityisen tuen ryhmässä, joissa lasten yksilöllisten tuen tarpeiden toteuttaminen tulee pohtia huolellisesti myöhemmin. </a:t>
            </a:r>
            <a:endParaRPr lang="fi-FI" sz="1400" dirty="0" smtClean="0">
              <a:solidFill>
                <a:schemeClr val="bg1"/>
              </a:solidFill>
            </a:endParaRPr>
          </a:p>
          <a:p>
            <a:pPr lvl="1"/>
            <a:r>
              <a:rPr lang="fi-FI" sz="1400" dirty="0" smtClean="0">
                <a:solidFill>
                  <a:schemeClr val="bg1"/>
                </a:solidFill>
              </a:rPr>
              <a:t>1 pienennetty ryhmä: Henkilökunta</a:t>
            </a:r>
            <a:r>
              <a:rPr lang="fi-FI" sz="1400" dirty="0">
                <a:solidFill>
                  <a:schemeClr val="bg1"/>
                </a:solidFill>
              </a:rPr>
              <a:t>: 1 </a:t>
            </a:r>
            <a:r>
              <a:rPr lang="fi-FI" sz="1400" dirty="0" err="1">
                <a:solidFill>
                  <a:schemeClr val="bg1"/>
                </a:solidFill>
              </a:rPr>
              <a:t>lto</a:t>
            </a:r>
            <a:r>
              <a:rPr lang="fi-FI" sz="1400" dirty="0">
                <a:solidFill>
                  <a:schemeClr val="bg1"/>
                </a:solidFill>
              </a:rPr>
              <a:t>, 1 </a:t>
            </a:r>
            <a:r>
              <a:rPr lang="fi-FI" sz="1400" dirty="0" err="1">
                <a:solidFill>
                  <a:schemeClr val="bg1"/>
                </a:solidFill>
              </a:rPr>
              <a:t>lh</a:t>
            </a:r>
            <a:r>
              <a:rPr lang="fi-FI" sz="1400" dirty="0">
                <a:solidFill>
                  <a:schemeClr val="bg1"/>
                </a:solidFill>
              </a:rPr>
              <a:t>, 1 </a:t>
            </a:r>
            <a:r>
              <a:rPr lang="fi-FI" sz="1400" dirty="0" smtClean="0">
                <a:solidFill>
                  <a:schemeClr val="bg1"/>
                </a:solidFill>
              </a:rPr>
              <a:t>av. //13 lasta</a:t>
            </a:r>
          </a:p>
          <a:p>
            <a:pPr lvl="1"/>
            <a:r>
              <a:rPr lang="fi-FI" sz="1400" dirty="0" smtClean="0">
                <a:solidFill>
                  <a:schemeClr val="bg1"/>
                </a:solidFill>
              </a:rPr>
              <a:t>1 alueellinen integroitu erityisryhmä: 1 </a:t>
            </a:r>
            <a:r>
              <a:rPr lang="fi-FI" sz="1400" dirty="0" err="1" smtClean="0">
                <a:solidFill>
                  <a:schemeClr val="bg1"/>
                </a:solidFill>
              </a:rPr>
              <a:t>veo</a:t>
            </a:r>
            <a:r>
              <a:rPr lang="fi-FI" sz="1400" dirty="0" smtClean="0">
                <a:solidFill>
                  <a:schemeClr val="bg1"/>
                </a:solidFill>
              </a:rPr>
              <a:t>, 1 </a:t>
            </a:r>
            <a:r>
              <a:rPr lang="fi-FI" sz="1400" dirty="0" err="1" smtClean="0">
                <a:solidFill>
                  <a:schemeClr val="bg1"/>
                </a:solidFill>
              </a:rPr>
              <a:t>lto</a:t>
            </a:r>
            <a:r>
              <a:rPr lang="fi-FI" sz="1400" dirty="0" smtClean="0">
                <a:solidFill>
                  <a:schemeClr val="bg1"/>
                </a:solidFill>
              </a:rPr>
              <a:t>, 2 </a:t>
            </a:r>
            <a:r>
              <a:rPr lang="fi-FI" sz="1400" dirty="0" err="1" smtClean="0">
                <a:solidFill>
                  <a:schemeClr val="bg1"/>
                </a:solidFill>
              </a:rPr>
              <a:t>lh</a:t>
            </a:r>
            <a:r>
              <a:rPr lang="fi-FI" sz="1400" dirty="0" smtClean="0">
                <a:solidFill>
                  <a:schemeClr val="bg1"/>
                </a:solidFill>
              </a:rPr>
              <a:t>/ 6+9 lasta</a:t>
            </a:r>
            <a:endParaRPr lang="fi-FI" sz="1400" dirty="0">
              <a:solidFill>
                <a:schemeClr val="bg1"/>
              </a:solidFill>
            </a:endParaRPr>
          </a:p>
          <a:p>
            <a:pPr marL="576650" lvl="1" indent="-342900"/>
            <a:endParaRPr lang="fi-FI" sz="1400" noProof="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dirty="0"/>
              <a:t>Arvioita nykyisellä henkilökuntamäärällä hoidettavien lasten määrän lisääntymisestä suhdelukumuutoksen jälkeen</a:t>
            </a:r>
            <a:endParaRPr lang="fi-FI" sz="2000" noProof="0" dirty="0"/>
          </a:p>
        </p:txBody>
      </p:sp>
    </p:spTree>
    <p:extLst>
      <p:ext uri="{BB962C8B-B14F-4D97-AF65-F5344CB8AC3E}">
        <p14:creationId xmlns:p14="http://schemas.microsoft.com/office/powerpoint/2010/main" val="129958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fi-FI" sz="1600" dirty="0">
                <a:solidFill>
                  <a:schemeClr val="bg1"/>
                </a:solidFill>
              </a:rPr>
              <a:t>Koska vaaditut / arvioidut tilaresurssit eivät riitä, tulee osa ryhmistä muuttaa 3 kasvattajan ryhmistä 2 kasvattajan (1 </a:t>
            </a:r>
            <a:r>
              <a:rPr lang="fi-FI" sz="1600" dirty="0" err="1">
                <a:solidFill>
                  <a:schemeClr val="bg1"/>
                </a:solidFill>
              </a:rPr>
              <a:t>lto</a:t>
            </a:r>
            <a:r>
              <a:rPr lang="fi-FI" sz="1600" dirty="0">
                <a:solidFill>
                  <a:schemeClr val="bg1"/>
                </a:solidFill>
              </a:rPr>
              <a:t>, 1 </a:t>
            </a:r>
            <a:r>
              <a:rPr lang="fi-FI" sz="1600" dirty="0" err="1">
                <a:solidFill>
                  <a:schemeClr val="bg1"/>
                </a:solidFill>
              </a:rPr>
              <a:t>lh</a:t>
            </a:r>
            <a:r>
              <a:rPr lang="fi-FI" sz="1600" dirty="0">
                <a:solidFill>
                  <a:schemeClr val="bg1"/>
                </a:solidFill>
              </a:rPr>
              <a:t>) ryhmiksi tai yhdessä toimipisteessä yhden kasvattajan pienryhmästä linkittyväksi kokonaisuudeksi </a:t>
            </a:r>
          </a:p>
          <a:p>
            <a:pPr lvl="1"/>
            <a:r>
              <a:rPr lang="fi-FI" noProof="0" dirty="0" smtClean="0">
                <a:solidFill>
                  <a:schemeClr val="bg1"/>
                </a:solidFill>
              </a:rPr>
              <a:t>Päivähoito (3-5v): vähennys 3 kasvattajaa, 24 paikkaa</a:t>
            </a:r>
          </a:p>
          <a:p>
            <a:pPr lvl="1"/>
            <a:r>
              <a:rPr lang="fi-FI" noProof="0" dirty="0" smtClean="0">
                <a:solidFill>
                  <a:schemeClr val="bg1"/>
                </a:solidFill>
              </a:rPr>
              <a:t>Esiopetus: Tilat puutteelliset jo nykyisen lainsäädännön mukaan, joten muutoksen arviointi mahdotonta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600" dirty="0">
                <a:solidFill>
                  <a:schemeClr val="bg1"/>
                </a:solidFill>
              </a:rPr>
              <a:t>Tilat, jotka voimassa olevan suhdeluvun mukaisesti ovat olleet vajaatäytöllä tai jotka uuden suhdeluvun mukaisesti tulisivat olemaan vajaalla täytöllä</a:t>
            </a:r>
            <a:endParaRPr lang="fi-FI" sz="16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1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6 §</a:t>
            </a:r>
          </a:p>
          <a:p>
            <a:r>
              <a:rPr lang="fi-FI" dirty="0" smtClean="0"/>
              <a:t>Päiväkodissa </a:t>
            </a:r>
            <a:r>
              <a:rPr lang="fi-FI" dirty="0"/>
              <a:t>tulee hoito- ja kasvatustehtävissä olla vähintään yksi henkilö, jolla on </a:t>
            </a:r>
            <a:r>
              <a:rPr lang="fi-FI" dirty="0" smtClean="0"/>
              <a:t>sosiaalihuollon ammatillisen </a:t>
            </a:r>
            <a:r>
              <a:rPr lang="fi-FI" dirty="0"/>
              <a:t>henkilöstön kelpoisuusvaatimuksista annetun lain (272/2005), </a:t>
            </a:r>
            <a:r>
              <a:rPr lang="fi-FI" dirty="0" smtClean="0"/>
              <a:t>sellaisena kuin </a:t>
            </a:r>
            <a:r>
              <a:rPr lang="fi-FI" dirty="0"/>
              <a:t>se on voimassa tammikuun 1 päivänä 2013, 7 tai 8 §:ssä säädetty ammatillinen </a:t>
            </a:r>
            <a:r>
              <a:rPr lang="fi-FI" dirty="0" smtClean="0"/>
              <a:t>kelpoisuus, enintään </a:t>
            </a:r>
            <a:r>
              <a:rPr lang="fi-FI" dirty="0">
                <a:solidFill>
                  <a:srgbClr val="FF0000"/>
                </a:solidFill>
              </a:rPr>
              <a:t>kahdeksaa </a:t>
            </a:r>
            <a:r>
              <a:rPr lang="fi-FI" dirty="0"/>
              <a:t>kokopäivähoidossa olevaa kolme vuotta täyttänyttä lasta kohden.</a:t>
            </a:r>
          </a:p>
          <a:p>
            <a:r>
              <a:rPr lang="fi-FI" dirty="0"/>
              <a:t>Enintään neljää alle kolmivuotiasta lasta kohden tulee päiväkodissa hoito- ja </a:t>
            </a:r>
            <a:r>
              <a:rPr lang="fi-FI" dirty="0" smtClean="0"/>
              <a:t>kasvatustehtävissä samoin </a:t>
            </a:r>
            <a:r>
              <a:rPr lang="fi-FI" dirty="0"/>
              <a:t>olla vähintään yksi henkilö, jolla on edellä säädetty ammatillinen kelpoisuus.</a:t>
            </a:r>
            <a:endParaRPr lang="fi-FI" noProof="0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smtClean="0"/>
              <a:t>Asetuksen </a:t>
            </a:r>
            <a:r>
              <a:rPr lang="fi-FI" sz="2400" dirty="0"/>
              <a:t>(239/1973) 6 §:n 1 ja 4 momentti sekä</a:t>
            </a:r>
            <a:br>
              <a:rPr lang="fi-FI" sz="2400" dirty="0"/>
            </a:br>
            <a:r>
              <a:rPr lang="fi-FI" sz="2400" dirty="0"/>
              <a:t>8 §:n 4 momentti</a:t>
            </a:r>
            <a:endParaRPr lang="fi-FI" sz="2400" noProof="0" dirty="0"/>
          </a:p>
        </p:txBody>
      </p:sp>
    </p:spTree>
    <p:extLst>
      <p:ext uri="{BB962C8B-B14F-4D97-AF65-F5344CB8AC3E}">
        <p14:creationId xmlns:p14="http://schemas.microsoft.com/office/powerpoint/2010/main" val="82605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63689" y="1493519"/>
            <a:ext cx="6734175" cy="2926279"/>
          </a:xfrm>
        </p:spPr>
        <p:txBody>
          <a:bodyPr/>
          <a:lstStyle/>
          <a:p>
            <a:r>
              <a:rPr lang="fi-FI" sz="1400" dirty="0"/>
              <a:t>Kahden kasvattajan ryhmien lisääntyminen lisää suhteellisesti lastentarhanopettajien määrää</a:t>
            </a:r>
          </a:p>
          <a:p>
            <a:r>
              <a:rPr lang="fi-FI" sz="1400" dirty="0"/>
              <a:t>Lapsimäärän lisääntyminen / kasvattaja ja ryhmärakenteiden muuttuminen (kahden kasvattajan ryhmät) lisäävät </a:t>
            </a:r>
            <a:r>
              <a:rPr lang="fi-FI" sz="1400" dirty="0" smtClean="0"/>
              <a:t>merkittävästi toiminnan </a:t>
            </a:r>
            <a:r>
              <a:rPr lang="fi-FI" sz="1400" dirty="0"/>
              <a:t>haavoittuvuutta poissaolotilanteissa </a:t>
            </a:r>
          </a:p>
          <a:p>
            <a:pPr marL="0" indent="0">
              <a:buNone/>
            </a:pPr>
            <a:r>
              <a:rPr lang="fi-FI" sz="1400" dirty="0"/>
              <a:t>   → Varahenkilöstön tarve lisääntyy arviolta </a:t>
            </a:r>
            <a:r>
              <a:rPr lang="fi-FI" sz="1400" dirty="0" smtClean="0"/>
              <a:t>3.32 </a:t>
            </a:r>
            <a:r>
              <a:rPr lang="fi-FI" sz="1400" dirty="0" err="1" smtClean="0"/>
              <a:t>htv:llä</a:t>
            </a:r>
            <a:endParaRPr lang="fi-FI" sz="1400" dirty="0" smtClean="0"/>
          </a:p>
          <a:p>
            <a:pPr marL="0" indent="0">
              <a:buNone/>
            </a:pPr>
            <a:r>
              <a:rPr lang="fi-FI" sz="1400" dirty="0" smtClean="0"/>
              <a:t>Nykyinen varahenkilöresursointi 1,66 </a:t>
            </a:r>
            <a:r>
              <a:rPr lang="fi-FI" sz="1400" dirty="0" err="1" smtClean="0"/>
              <a:t>htv</a:t>
            </a:r>
            <a:r>
              <a:rPr lang="fi-FI" sz="1400" dirty="0" smtClean="0"/>
              <a:t>.</a:t>
            </a:r>
            <a:endParaRPr lang="fi-FI" sz="1400" dirty="0"/>
          </a:p>
          <a:p>
            <a:pPr lvl="2"/>
            <a:r>
              <a:rPr lang="fi-FI" sz="1400" dirty="0" smtClean="0"/>
              <a:t>Ruotsinkielisen alueen varahenkilötarve vähintään 5 varahenkilöä</a:t>
            </a:r>
            <a:endParaRPr lang="fi-FI" sz="1400" dirty="0"/>
          </a:p>
          <a:p>
            <a:endParaRPr lang="fi-FI" noProof="0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830048" y="567831"/>
            <a:ext cx="7412952" cy="748904"/>
          </a:xfrm>
        </p:spPr>
        <p:txBody>
          <a:bodyPr/>
          <a:lstStyle/>
          <a:p>
            <a:r>
              <a:rPr lang="fi-FI" sz="2400" dirty="0"/>
              <a:t>Suhdelukuasetuksen muutoksen vaikutusten arviointi henkilökuntarakenteeseen</a:t>
            </a:r>
            <a:endParaRPr lang="fi-FI" sz="2400" noProof="0" dirty="0"/>
          </a:p>
        </p:txBody>
      </p:sp>
    </p:spTree>
    <p:extLst>
      <p:ext uri="{BB962C8B-B14F-4D97-AF65-F5344CB8AC3E}">
        <p14:creationId xmlns:p14="http://schemas.microsoft.com/office/powerpoint/2010/main" val="25324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b="1" dirty="0" smtClean="0"/>
              <a:t>Arvioituihin kustannusvaikutuksiin varhaiskasvatuspalveluiden kokonaisuudessa tulee suhtautua varovaisuusperiaatetta noudattaen</a:t>
            </a:r>
            <a:endParaRPr lang="fi-FI" sz="24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Hallituksen tekemällä päätöksellä ei ole pelkästään suhdelukuja kasvattava vaikutus, </a:t>
            </a:r>
            <a:r>
              <a:rPr lang="fi-FI" dirty="0"/>
              <a:t>vaan </a:t>
            </a:r>
            <a:r>
              <a:rPr lang="fi-FI" dirty="0" smtClean="0"/>
              <a:t>ryhmäkoot, toiminta </a:t>
            </a:r>
            <a:r>
              <a:rPr lang="fi-FI" dirty="0"/>
              <a:t>ja henkilöstörakenne tulee suunnitella uudella tavalla</a:t>
            </a:r>
            <a:r>
              <a:rPr lang="fi-FI" dirty="0" smtClean="0"/>
              <a:t>.</a:t>
            </a:r>
          </a:p>
          <a:p>
            <a:r>
              <a:rPr lang="fi-FI" dirty="0" smtClean="0"/>
              <a:t>Mikäli myös </a:t>
            </a:r>
            <a:r>
              <a:rPr lang="fi-FI" b="1" dirty="0" smtClean="0"/>
              <a:t>subjektiivisen oikeuden rajaus </a:t>
            </a:r>
            <a:r>
              <a:rPr lang="fi-FI" dirty="0" smtClean="0"/>
              <a:t>toteutuu, vanhempien osaviikkoinen subjektiivisen oikeuden valinta suurentaa edelleen ryhmissä olevien lasten määrää ja vaikuttaa näin ollen toteutettaviin ryhmärakenteisiin.</a:t>
            </a:r>
          </a:p>
          <a:p>
            <a:r>
              <a:rPr lang="fi-FI" dirty="0" smtClean="0"/>
              <a:t>Kunnallisen varhaiskasvatuksen kustannusvaikutusarviointia ei voi irrottaa koko varhaiskasvatuspalveluiden kokonaisuudesta, sillä tilaresursseihin ja ryhmien muodostamiseen vaikuttavat asiat todentuvat yhtä lailla yksityisissä palveluissa.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14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smtClean="0"/>
              <a:t>Ryhmäkoko on vain osa suunnitteilla olevista muutoksista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Hallitus on antanut esityksen varhaiskasvatuslain ja lasten kotihoidon ja yksityisen hoidon tuen muuttamisesta</a:t>
            </a:r>
          </a:p>
          <a:p>
            <a:r>
              <a:rPr lang="fi-FI" dirty="0" smtClean="0"/>
              <a:t>Lisäksi on suunnitteilla muutoksia asiakasmaksuihin</a:t>
            </a:r>
          </a:p>
          <a:p>
            <a:r>
              <a:rPr lang="fi-FI" dirty="0" smtClean="0"/>
              <a:t>Mahdollinen päätös vaikuttaa varhaiskasvatuksen järjestämiseen merkittävästi, joten tarkemmat laskelmat ja päätöksenteon valmistelu tehdään tämän jälkeen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151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noProof="0" dirty="0" smtClean="0"/>
              <a:t>Kiitos!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2063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Päiväkodissa </a:t>
            </a:r>
            <a:r>
              <a:rPr lang="fi-FI" dirty="0"/>
              <a:t>tulee vähintään joka kolmannella hoito- ja kasvatustehtävissä toimivalla </a:t>
            </a:r>
            <a:r>
              <a:rPr lang="fi-FI" dirty="0" smtClean="0"/>
              <a:t>olla sosiaalihuollon </a:t>
            </a:r>
            <a:r>
              <a:rPr lang="fi-FI" dirty="0"/>
              <a:t>ammatillisen henkilöstön kelpoisuusvaatimuksista annetun lain, </a:t>
            </a:r>
            <a:r>
              <a:rPr lang="fi-FI" dirty="0" smtClean="0"/>
              <a:t>sellaisena kuin </a:t>
            </a:r>
            <a:r>
              <a:rPr lang="fi-FI" dirty="0"/>
              <a:t>se on voimassa tammikuun 1 päivänä 2013, 7 §:ssä säädetty ammatillinen kelpoisuus </a:t>
            </a:r>
            <a:r>
              <a:rPr lang="fi-FI" dirty="0" smtClean="0"/>
              <a:t>ja muilla </a:t>
            </a:r>
            <a:r>
              <a:rPr lang="fi-FI" dirty="0"/>
              <a:t>hoito- ja kasvatustehtävissä toimivilla 8 §:ssä säädetty ammatillinen kelpoisuus.</a:t>
            </a:r>
          </a:p>
        </p:txBody>
      </p:sp>
    </p:spTree>
    <p:extLst>
      <p:ext uri="{BB962C8B-B14F-4D97-AF65-F5344CB8AC3E}">
        <p14:creationId xmlns:p14="http://schemas.microsoft.com/office/powerpoint/2010/main" val="13321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8 §</a:t>
            </a:r>
          </a:p>
          <a:p>
            <a:r>
              <a:rPr lang="fi-FI" dirty="0"/>
              <a:t>Kun perhepäiväkodissa hoidetaan samanaikaisesti useampaa lasta kuin 2 momentissa </a:t>
            </a:r>
            <a:r>
              <a:rPr lang="fi-FI" dirty="0" smtClean="0"/>
              <a:t>säädetään, tulee </a:t>
            </a:r>
            <a:r>
              <a:rPr lang="fi-FI" dirty="0"/>
              <a:t>yhdellä perhepäivähoitajalla olla vähintään sosiaalihuollon ammatillisen </a:t>
            </a:r>
            <a:r>
              <a:rPr lang="fi-FI" dirty="0" smtClean="0"/>
              <a:t>henkilöstön kelpoisuusvaatimuksista </a:t>
            </a:r>
            <a:r>
              <a:rPr lang="fi-FI" dirty="0"/>
              <a:t>annetun lain, sellaisena kuin se on voimassa tammikuun 1 </a:t>
            </a:r>
            <a:r>
              <a:rPr lang="fi-FI" dirty="0" smtClean="0"/>
              <a:t>päivänä 2013</a:t>
            </a:r>
            <a:r>
              <a:rPr lang="fi-FI" dirty="0"/>
              <a:t>, 8 §:ssä säädetty ammatillinen kelpoisuus</a:t>
            </a:r>
            <a:r>
              <a:rPr lang="fi-FI" dirty="0" smtClean="0"/>
              <a:t>.</a:t>
            </a:r>
          </a:p>
          <a:p>
            <a:r>
              <a:rPr lang="fi-FI" dirty="0"/>
              <a:t>Tämä asetus tulee voimaan 1 päivänä elokuuta 2016.</a:t>
            </a:r>
          </a:p>
        </p:txBody>
      </p:sp>
    </p:spTree>
    <p:extLst>
      <p:ext uri="{BB962C8B-B14F-4D97-AF65-F5344CB8AC3E}">
        <p14:creationId xmlns:p14="http://schemas.microsoft.com/office/powerpoint/2010/main" val="23313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Subjektiivisen varhaiskasvatusoikeuden muutoksen johdosta laskelmissa on arvioitu, että arviolta 7 400 päiväkodissa varhaiskasvatuksessa olevaa 2–6-vuotiasta lasta siirtyy kokopäiväisestä osapäiväiseen varhaiskasvatukseen, jolloin henkilöstömäärän mitoituksen muutos ei koskisi näitä lapsia. </a:t>
            </a: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Poimintoja </a:t>
            </a:r>
            <a:r>
              <a:rPr lang="fi-FI" dirty="0" err="1" smtClean="0"/>
              <a:t>OKM:n</a:t>
            </a:r>
            <a:r>
              <a:rPr lang="fi-FI" dirty="0" smtClean="0"/>
              <a:t> muistiosta 22.10.2015 -Ehdotuksen vaikutukset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33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Subjektiivisen varhaiskasvatusoikeuden muutoksen johdosta laskelmissa on arvioitu, että arviolta 1600 päiväkodissa varhaiskasvatuksessa olevaa 3–6 - vuotiasta lasta siirtyy kokopäiväisestä osaviikkoiseen varhaiskasvatukseen. </a:t>
            </a:r>
          </a:p>
          <a:p>
            <a:r>
              <a:rPr lang="fi-FI" dirty="0" smtClean="0"/>
              <a:t>Osaviikkoisessa varhaiskasvatuksessa lasten ja kasvattajien suhdeluku määrittyy kokopäiväisen varhaiskasvatuksen mukaan, mikäli varhaiskasvatusaika ylittää 5 tuntia päivässä, jolloin henkilöstömäärän mitoituksen muutos koskisi näitä lapsia.</a:t>
            </a:r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Poimintoja </a:t>
            </a:r>
            <a:r>
              <a:rPr lang="fi-FI" dirty="0" err="1" smtClean="0"/>
              <a:t>OKM:n</a:t>
            </a:r>
            <a:r>
              <a:rPr lang="fi-FI" dirty="0" smtClean="0"/>
              <a:t> muistiosta 22.10.2015 -Ehdotuksen vaikutukset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33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Yli 3-vuotiaiden lasten ja kasvattajien määrän suhteen muuttaminen 1/7:stä </a:t>
            </a:r>
            <a:r>
              <a:rPr lang="fi-FI" dirty="0" smtClean="0"/>
              <a:t>1/8:aan tulee </a:t>
            </a:r>
            <a:r>
              <a:rPr lang="fi-FI" dirty="0"/>
              <a:t>vähentämään varhaiskasvatuksen henkilöstömäärää noin 1580 henkilön verran</a:t>
            </a:r>
            <a:r>
              <a:rPr lang="fi-FI" dirty="0" smtClean="0"/>
              <a:t>, joista </a:t>
            </a:r>
            <a:r>
              <a:rPr lang="fi-FI" dirty="0"/>
              <a:t>arviolta on 530 lastentarhanopettajia ja 1050 </a:t>
            </a:r>
            <a:r>
              <a:rPr lang="fi-FI" dirty="0" smtClean="0"/>
              <a:t>lastenhoitajia.</a:t>
            </a:r>
          </a:p>
          <a:p>
            <a:r>
              <a:rPr lang="fi-FI" dirty="0" smtClean="0"/>
              <a:t>Suorat </a:t>
            </a:r>
            <a:r>
              <a:rPr lang="fi-FI" dirty="0"/>
              <a:t>palkkakustannuksien vähennykset kunnissa ovat vuositasolla </a:t>
            </a:r>
            <a:r>
              <a:rPr lang="fi-FI" dirty="0" smtClean="0"/>
              <a:t>arviolta 59,1 </a:t>
            </a:r>
            <a:r>
              <a:rPr lang="fi-FI" dirty="0"/>
              <a:t>miljoonaa euroa.</a:t>
            </a: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Poimintoja </a:t>
            </a:r>
            <a:r>
              <a:rPr lang="fi-FI" dirty="0" err="1"/>
              <a:t>OKM:n</a:t>
            </a:r>
            <a:r>
              <a:rPr lang="fi-FI" dirty="0"/>
              <a:t> muistiosta 22.10.2015 -Ehdotuksen vaikutukset </a:t>
            </a:r>
          </a:p>
        </p:txBody>
      </p:sp>
    </p:spTree>
    <p:extLst>
      <p:ext uri="{BB962C8B-B14F-4D97-AF65-F5344CB8AC3E}">
        <p14:creationId xmlns:p14="http://schemas.microsoft.com/office/powerpoint/2010/main" val="195856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Lisäksi säästöjä syntyy tilakustannuksista, joiden osalta on arvioitu säästöksi 7,8 </a:t>
            </a:r>
            <a:r>
              <a:rPr lang="fi-FI" dirty="0" smtClean="0"/>
              <a:t>miljoonaa euroa </a:t>
            </a:r>
            <a:r>
              <a:rPr lang="fi-FI" dirty="0"/>
              <a:t>eli 50 prosenttia arvioidusta maksimisäästöstä, joka olisi noin 15,5 </a:t>
            </a:r>
            <a:r>
              <a:rPr lang="fi-FI" dirty="0" smtClean="0"/>
              <a:t>miljoonaa euroa</a:t>
            </a:r>
            <a:r>
              <a:rPr lang="fi-FI" dirty="0"/>
              <a:t>. Tilasäästöjen syntyminen vaihtelee kuntakohtaisesti</a:t>
            </a:r>
            <a:r>
              <a:rPr lang="fi-FI" dirty="0" smtClean="0"/>
              <a:t>.</a:t>
            </a:r>
          </a:p>
          <a:p>
            <a:r>
              <a:rPr lang="fi-FI" dirty="0"/>
              <a:t>Palkkakustannusten vähenemisen ja tilasäästöjen kokonaissäästöarvio yhteensä </a:t>
            </a:r>
            <a:r>
              <a:rPr lang="fi-FI" dirty="0" smtClean="0"/>
              <a:t>on noin </a:t>
            </a:r>
            <a:r>
              <a:rPr lang="fi-FI" dirty="0"/>
              <a:t>66,9 miljoonaa euroa.</a:t>
            </a: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Poimintoja </a:t>
            </a:r>
            <a:r>
              <a:rPr lang="fi-FI" dirty="0" err="1"/>
              <a:t>OKM:n</a:t>
            </a:r>
            <a:r>
              <a:rPr lang="fi-FI" dirty="0"/>
              <a:t> muistiosta 22.10.2015 -Ehdotuksen vaikutukset </a:t>
            </a:r>
          </a:p>
        </p:txBody>
      </p:sp>
    </p:spTree>
    <p:extLst>
      <p:ext uri="{BB962C8B-B14F-4D97-AF65-F5344CB8AC3E}">
        <p14:creationId xmlns:p14="http://schemas.microsoft.com/office/powerpoint/2010/main" val="1429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lkoinen">
  <a:themeElements>
    <a:clrScheme name="Custom 4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valliset">
  <a:themeElements>
    <a:clrScheme name="Custom 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ärilliset">
  <a:themeElements>
    <a:clrScheme name="Custom 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Värilliset">
  <a:themeElements>
    <a:clrScheme name="Custom 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6948e327-c22f-45f3-ba73-76ec8822dedd" ContentTypeId="0x010100BABE01DC4AF04CBC98B987127D9FC69A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94c21d59b064f78a5c2e322551a3e88 xmlns="b03131df-fdca-4f96-b491-cb071e0af9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Diaesitys</TermName>
          <TermId xmlns="http://schemas.microsoft.com/office/infopath/2007/PartnerControls">29bf125c-3304-4b20-a038-e327a30ca536</TermId>
        </TermInfo>
      </Terms>
    </h94c21d59b064f78a5c2e322551a3e88>
    <Kuvaaja_x002f_tekijä xmlns="b03131df-fdca-4f96-b491-cb071e0af91d" xsi:nil="true"/>
    <Esityspvm xmlns="b03131df-fdca-4f96-b491-cb071e0af91d">2015-11-03T22:00:00+00:00</Esityspvm>
    <_Julkisuus_ xmlns="b03131df-fdca-4f96-b491-cb071e0af91d">Julkinen</_Julkisuus_>
    <TaxCatchAll xmlns="b03131df-fdca-4f96-b491-cb071e0af91d">
      <Value>4</Value>
      <Value>3</Value>
      <Value>2</Value>
      <Value>1</Value>
    </TaxCatchAll>
    <_kuvaus xmlns="b03131df-fdca-4f96-b491-cb071e0af91d" xsi:nil="true"/>
    <Kuvaus_x0020_ xmlns="b03131df-fdca-4f96-b491-cb071e0af91d" xsi:nil="true"/>
    <Esittäjä xmlns="b03131df-fdca-4f96-b491-cb071e0af91d">Jalonen Timo</Esittäjä>
  </documentManagement>
</p:properties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Esitysaineistot Turku" ma:contentTypeID="0x010100BABE01DC4AF04CBC98B987127D9FC69A010086713F62288E354CB7CE41AFC757A4B5" ma:contentTypeVersion="135" ma:contentTypeDescription="Luo uusi asiakirja." ma:contentTypeScope="" ma:versionID="0f8b19d85aa5cbc0fc2be1eb75032b47">
  <xsd:schema xmlns:xsd="http://www.w3.org/2001/XMLSchema" xmlns:xs="http://www.w3.org/2001/XMLSchema" xmlns:p="http://schemas.microsoft.com/office/2006/metadata/properties" xmlns:ns1="http://schemas.microsoft.com/sharepoint/v3" xmlns:ns2="b03131df-fdca-4f96-b491-cb071e0af91d" xmlns:ns3="b7caa62b-7ad8-4ac0-91e3-d215c04b2f01" targetNamespace="http://schemas.microsoft.com/office/2006/metadata/properties" ma:root="true" ma:fieldsID="43b778164485d078be2b7df493f21229" ns1:_="" ns2:_="" ns3:_="">
    <xsd:import namespace="http://schemas.microsoft.com/sharepoint/v3"/>
    <xsd:import namespace="b03131df-fdca-4f96-b491-cb071e0af91d"/>
    <xsd:import namespace="b7caa62b-7ad8-4ac0-91e3-d215c04b2f01"/>
    <xsd:element name="properties">
      <xsd:complexType>
        <xsd:sequence>
          <xsd:element name="documentManagement">
            <xsd:complexType>
              <xsd:all>
                <xsd:element ref="ns2:_Julkisuus_" minOccurs="0"/>
                <xsd:element ref="ns2:Esittäjä"/>
                <xsd:element ref="ns2:Esityspvm"/>
                <xsd:element ref="ns2:Kuvaaja_x002f_tekijä" minOccurs="0"/>
                <xsd:element ref="ns3:_dlc_DocIdUrl" minOccurs="0"/>
                <xsd:element ref="ns3:_dlc_DocIdPersistId" minOccurs="0"/>
                <xsd:element ref="ns1:_dlc_Exempt" minOccurs="0"/>
                <xsd:element ref="ns1:_dlc_ExpireDateSaved" minOccurs="0"/>
                <xsd:element ref="ns1:_dlc_ExpireDate" minOccurs="0"/>
                <xsd:element ref="ns2:h94c21d59b064f78a5c2e322551a3e88" minOccurs="0"/>
                <xsd:element ref="ns2:TaxCatchAll" minOccurs="0"/>
                <xsd:element ref="ns2:TaxCatchAllLabel" minOccurs="0"/>
                <xsd:element ref="ns3:_dlc_DocId" minOccurs="0"/>
                <xsd:element ref="ns2:Kuvaus_x0020_" minOccurs="0"/>
                <xsd:element ref="ns2:_kuva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0" nillable="true" ma:displayName="Vapauta käytännöstä" ma:hidden="true" ma:internalName="_dlc_Exempt" ma:readOnly="true">
      <xsd:simpleType>
        <xsd:restriction base="dms:Unknown"/>
      </xsd:simpleType>
    </xsd:element>
    <xsd:element name="_dlc_ExpireDateSaved" ma:index="11" nillable="true" ma:displayName="Alkuperäinen vanhenemispäivämäärä" ma:hidden="true" ma:internalName="_dlc_ExpireDateSaved" ma:readOnly="true">
      <xsd:simpleType>
        <xsd:restriction base="dms:DateTime"/>
      </xsd:simpleType>
    </xsd:element>
    <xsd:element name="_dlc_ExpireDate" ma:index="12" nillable="true" ma:displayName="Vanhenemispäivämäärä" ma:hidden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3131df-fdca-4f96-b491-cb071e0af91d" elementFormDefault="qualified">
    <xsd:import namespace="http://schemas.microsoft.com/office/2006/documentManagement/types"/>
    <xsd:import namespace="http://schemas.microsoft.com/office/infopath/2007/PartnerControls"/>
    <xsd:element name="_Julkisuus_" ma:index="1" nillable="true" ma:displayName="Julkisuus" ma:default="Julkinen" ma:format="Dropdown" ma:internalName="_Julkisuus_">
      <xsd:simpleType>
        <xsd:restriction base="dms:Choice">
          <xsd:enumeration value="Julkinen"/>
          <xsd:enumeration value="Salassa pidettävä"/>
        </xsd:restriction>
      </xsd:simpleType>
    </xsd:element>
    <xsd:element name="Esittäjä" ma:index="2" ma:displayName="Esittäjä" ma:description="Sukunimi Etunimi" ma:internalName="Esitt_x00e4_j_x00e4_">
      <xsd:simpleType>
        <xsd:restriction base="dms:Text">
          <xsd:maxLength value="255"/>
        </xsd:restriction>
      </xsd:simpleType>
    </xsd:element>
    <xsd:element name="Esityspvm" ma:index="3" ma:displayName="Esityspvm" ma:format="DateOnly" ma:internalName="Esityspvm">
      <xsd:simpleType>
        <xsd:restriction base="dms:DateTime"/>
      </xsd:simpleType>
    </xsd:element>
    <xsd:element name="Kuvaaja_x002f_tekijä" ma:index="4" nillable="true" ma:displayName="Esityksen tekijä" ma:description="Sukunimi Etunimi" ma:internalName="Kuvaaja_x002F_tekij_x00e4_">
      <xsd:simpleType>
        <xsd:restriction base="dms:Text">
          <xsd:maxLength value="255"/>
        </xsd:restriction>
      </xsd:simpleType>
    </xsd:element>
    <xsd:element name="h94c21d59b064f78a5c2e322551a3e88" ma:index="16" ma:taxonomy="true" ma:internalName="h94c21d59b064f78a5c2e322551a3e88" ma:taxonomyFieldName="_Esitysaineistojen_x0020_tyyppi" ma:displayName="Esitysaineistojen tyyppi" ma:default="4;#Diaesitys|29bf125c-3304-4b20-a038-e327a30ca536" ma:fieldId="{194c21d5-9b06-4f78-a5c2-e322551a3e88}" ma:sspId="6948e327-c22f-45f3-ba73-76ec8822dedd" ma:termSetId="00285b88-a0b1-4370-9403-3097d0814a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2463b85d-2072-414b-8629-83c340b48517}" ma:internalName="TaxCatchAll" ma:showField="CatchAllData" ma:web="bea15e65-8c78-441e-8ae4-ac197ad4cd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8" nillable="true" ma:displayName="Taxonomy Catch All Column1" ma:hidden="true" ma:list="{2463b85d-2072-414b-8629-83c340b48517}" ma:internalName="TaxCatchAllLabel" ma:readOnly="true" ma:showField="CatchAllDataLabel" ma:web="bea15e65-8c78-441e-8ae4-ac197ad4cd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uvaus_x0020_" ma:index="23" nillable="true" ma:displayName="Kuvaus " ma:internalName="Kuvaus_x0020_">
      <xsd:simpleType>
        <xsd:restriction base="dms:Note">
          <xsd:maxLength value="255"/>
        </xsd:restriction>
      </xsd:simpleType>
    </xsd:element>
    <xsd:element name="_kuvaus" ma:index="25" nillable="true" ma:displayName="Kuvaus" ma:internalName="_kuvau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aa62b-7ad8-4ac0-91e3-d215c04b2f01" elementFormDefault="qualified">
    <xsd:import namespace="http://schemas.microsoft.com/office/2006/documentManagement/types"/>
    <xsd:import namespace="http://schemas.microsoft.com/office/infopath/2007/PartnerControls"/>
    <xsd:element name="_dlc_DocIdUrl" ma:index="7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8" nillable="true" ma:displayName="Pysyvä tunniste" ma:description="Tunniste säilytetään lisättäessä." ma:hidden="true" ma:internalName="_dlc_DocIdPersistId" ma:readOnly="true">
      <xsd:simpleType>
        <xsd:restriction base="dms:Boolean"/>
      </xsd:simpleType>
    </xsd:element>
    <xsd:element name="_dlc_DocId" ma:index="22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Sisältölaji"/>
        <xsd:element ref="dc:title" minOccurs="0" maxOccurs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54A45E-EA99-4A27-A4E3-00CCD722E13F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8FF46765-0EF5-4B6F-B88B-D4EE1D99E9C9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b03131df-fdca-4f96-b491-cb071e0af91d"/>
    <ds:schemaRef ds:uri="b7caa62b-7ad8-4ac0-91e3-d215c04b2f01"/>
    <ds:schemaRef ds:uri="http://schemas.openxmlformats.org/package/2006/metadata/core-properties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2D2C061-6A10-4B04-A243-A61F34F552F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DFD7536-5A05-4478-95DA-094B25620170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AAA87E54-A79B-4796-A7AB-EAF6A12B2C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03131df-fdca-4f96-b491-cb071e0af91d"/>
    <ds:schemaRef ds:uri="b7caa62b-7ad8-4ac0-91e3-d215c04b2f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TURKU_PPT_16-9</Template>
  <TotalTime>202</TotalTime>
  <Words>1842</Words>
  <Application>Microsoft Office PowerPoint</Application>
  <PresentationFormat>Näytössä katseltava esitys (16:9)</PresentationFormat>
  <Paragraphs>180</Paragraphs>
  <Slides>33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Courier New</vt:lpstr>
      <vt:lpstr>Lucida Grande</vt:lpstr>
      <vt:lpstr>Valkoinen</vt:lpstr>
      <vt:lpstr>Kuvalliset</vt:lpstr>
      <vt:lpstr>Värilliset</vt:lpstr>
      <vt:lpstr>Office-teema</vt:lpstr>
      <vt:lpstr>1_Värilliset</vt:lpstr>
      <vt:lpstr>Valtioneuvoston asetus lasten päivähoidosta annetun asetuksen 6 ja 8 §:n muuttamisesta</vt:lpstr>
      <vt:lpstr>Asetuksen muutoksesta</vt:lpstr>
      <vt:lpstr>Asetuksen (239/1973) 6 §:n 1 ja 4 momentti sekä 8 §:n 4 momentti</vt:lpstr>
      <vt:lpstr>PowerPoint-esitys</vt:lpstr>
      <vt:lpstr>PowerPoint-esitys</vt:lpstr>
      <vt:lpstr>Poimintoja OKM:n muistiosta 22.10.2015 -Ehdotuksen vaikutukset </vt:lpstr>
      <vt:lpstr>Poimintoja OKM:n muistiosta 22.10.2015 -Ehdotuksen vaikutukset </vt:lpstr>
      <vt:lpstr>Poimintoja OKM:n muistiosta 22.10.2015 -Ehdotuksen vaikutukset </vt:lpstr>
      <vt:lpstr>Poimintoja OKM:n muistiosta 22.10.2015 -Ehdotuksen vaikutukset </vt:lpstr>
      <vt:lpstr>Poimintoja OKM:n muistiosta 22.10.2015 -Ehdotuksen vaikutukset </vt:lpstr>
      <vt:lpstr>Poimintoja OKM:n muistiosta 22.10.2015 -Ehdotuksen vaikutukset </vt:lpstr>
      <vt:lpstr>Poimintoja OKM:n muistiosta 22.10.2015 -Ehdotuksen vaikutukset </vt:lpstr>
      <vt:lpstr>Poimintoja OKM:n muistiosta 22.10.2015 -Ehdotuksen vaikutukset </vt:lpstr>
      <vt:lpstr>Turussa</vt:lpstr>
      <vt:lpstr>Tilojen asettamat rajoitukset ryhmäkokojen kasvulle</vt:lpstr>
      <vt:lpstr>Arvioita kartoitusten ja lapsimäärälisäysten aiheuttamista kustannuksista</vt:lpstr>
      <vt:lpstr>Arvioita nykyisellä henkilökuntamäärällä hoidettavien lasten määrän lisääntymisestä suhdelukumuutoksen jälkeen</vt:lpstr>
      <vt:lpstr>Varhaiserityiskasvatuksen ryhmät Turussa</vt:lpstr>
      <vt:lpstr>Tilat, jotka voimassa olevan suhdeluvun mukaisesti ovat olleet vajaatäytöllä tai jotka uuden suhdeluvun mukaisesti tulisivat olemaan vajaalla täytöllä</vt:lpstr>
      <vt:lpstr>Suhdelukuasetuksen muutoksen vaikutusten arviointi henkilökuntarakenteeseen</vt:lpstr>
      <vt:lpstr>Arvioituihin kustannusvaikutuksiin tulee suhtautua varovaisuusperiaatetta noudattaen</vt:lpstr>
      <vt:lpstr>Kustannusvaikutusten arviointi vuositasolla</vt:lpstr>
      <vt:lpstr>Arviointia palvelusetelin näkökulmasta</vt:lpstr>
      <vt:lpstr>Huomioitavaa</vt:lpstr>
      <vt:lpstr>Suhdelukuasetuksen muutoksen vaikutusten arviointia kunnallisessa ruotsinkielisessä varhaiskasvatuksessa </vt:lpstr>
      <vt:lpstr>Tilojen asettamat rajoitukset ryhmäkokojen kasvulle</vt:lpstr>
      <vt:lpstr>Arvioita kartoitusten ja lapsimäärälisäysten aiheuttamista kustannuksista</vt:lpstr>
      <vt:lpstr>Arvioita nykyisellä henkilökuntamäärällä hoidettavien lasten määrän lisääntymisestä suhdelukumuutoksen jälkeen</vt:lpstr>
      <vt:lpstr>Tilat, jotka voimassa olevan suhdeluvun mukaisesti ovat olleet vajaatäytöllä tai jotka uuden suhdeluvun mukaisesti tulisivat olemaan vajaalla täytöllä</vt:lpstr>
      <vt:lpstr>Suhdelukuasetuksen muutoksen vaikutusten arviointi henkilökuntarakenteeseen</vt:lpstr>
      <vt:lpstr>Arvioituihin kustannusvaikutuksiin varhaiskasvatuspalveluiden kokonaisuudessa tulee suhtautua varovaisuusperiaatetta noudattaen</vt:lpstr>
      <vt:lpstr>Ryhmäkoko on vain osa suunnitteilla olevista muutoksista</vt:lpstr>
      <vt:lpstr>Kiitos!</vt:lpstr>
    </vt:vector>
  </TitlesOfParts>
  <Company>Turun kaupunki (hallinto x64)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yhdelle tai kahdelle riville</dc:title>
  <dc:creator>Kulmala Vesa</dc:creator>
  <cp:lastModifiedBy>Lehmusto Hanna</cp:lastModifiedBy>
  <cp:revision>22</cp:revision>
  <cp:lastPrinted>2015-03-30T13:04:50Z</cp:lastPrinted>
  <dcterms:created xsi:type="dcterms:W3CDTF">2015-10-29T09:18:28Z</dcterms:created>
  <dcterms:modified xsi:type="dcterms:W3CDTF">2015-11-06T10:27:00Z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0x010100BABE01DC4AF04CBC98B987127D9FC69A010086713F62288E354CB7CE41AFC757A4B5</vt:lpwstr>
  </property>
  <property fmtid="{D5CDD505-2E9C-101B-9397-08002B2CF9AE}" pid="3" name="h94c21d59b064f78a5c2e322551a3e88">
    <vt:lpwstr>Diaesitys|29bf125c-3304-4b20-a038-e327a30ca536</vt:lpwstr>
  </property>
  <property fmtid="{D5CDD505-2E9C-101B-9397-08002B2CF9AE}" pid="4" name="j08d1eaf84c644719eb3d45d656088a2">
    <vt:lpwstr>Videokuva|82098cdd-6e57-4a24-8887-90ce7bab4a54</vt:lpwstr>
  </property>
  <property fmtid="{D5CDD505-2E9C-101B-9397-08002B2CF9AE}" pid="5" name="TaxCatchAll">
    <vt:lpwstr>4;#Diaesitys;#3;#Äänitiedosto;#2;#Videokuva;#1;#Suomi</vt:lpwstr>
  </property>
  <property fmtid="{D5CDD505-2E9C-101B-9397-08002B2CF9AE}" pid="6" name="ec87dd8dbe3f4b87b196639a53969ad4">
    <vt:lpwstr>Suomi|ddab1725-3888-478f-9c8c-3eeceecd16e9</vt:lpwstr>
  </property>
  <property fmtid="{D5CDD505-2E9C-101B-9397-08002B2CF9AE}" pid="7" name="bcb735522fc34cde8200f6a746f2dda6">
    <vt:lpwstr>Äänitiedosto|2ce7008b-f285-403a-bd25-9c3fffad5372</vt:lpwstr>
  </property>
  <property fmtid="{D5CDD505-2E9C-101B-9397-08002B2CF9AE}" pid="8" name="_Kieli">
    <vt:lpwstr>1;#Suomi|ddab1725-3888-478f-9c8c-3eeceecd16e9</vt:lpwstr>
  </property>
  <property fmtid="{D5CDD505-2E9C-101B-9397-08002B2CF9AE}" pid="9" name="URL">
    <vt:lpwstr>, </vt:lpwstr>
  </property>
  <property fmtid="{D5CDD505-2E9C-101B-9397-08002B2CF9AE}" pid="10" name="_Esitysaineistojen tyyppi">
    <vt:lpwstr>4;#Diaesitys|29bf125c-3304-4b20-a038-e327a30ca536</vt:lpwstr>
  </property>
  <property fmtid="{D5CDD505-2E9C-101B-9397-08002B2CF9AE}" pid="11" name="Videotiedoston_x0020_tyyppi">
    <vt:lpwstr>2;#Videokuva|82098cdd-6e57-4a24-8887-90ce7bab4a54</vt:lpwstr>
  </property>
  <property fmtid="{D5CDD505-2E9C-101B-9397-08002B2CF9AE}" pid="12" name="__x00c4__x00e4_nitiedoston_x0020_tyyppi">
    <vt:lpwstr>3;#Äänitiedosto|2ce7008b-f285-403a-bd25-9c3fffad5372</vt:lpwstr>
  </property>
  <property fmtid="{D5CDD505-2E9C-101B-9397-08002B2CF9AE}" pid="13" name="_Äänitiedoston tyyppi">
    <vt:lpwstr>3;#Äänitiedosto|2ce7008b-f285-403a-bd25-9c3fffad5372</vt:lpwstr>
  </property>
  <property fmtid="{D5CDD505-2E9C-101B-9397-08002B2CF9AE}" pid="14" name="Videotiedoston tyyppi">
    <vt:lpwstr>2;#Videokuva|82098cdd-6e57-4a24-8887-90ce7bab4a54</vt:lpwstr>
  </property>
</Properties>
</file>