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5"/>
    <p:sldMasterId id="2147483653" r:id="rId6"/>
    <p:sldMasterId id="2147483676" r:id="rId7"/>
    <p:sldMasterId id="2147483689" r:id="rId8"/>
    <p:sldMasterId id="2147483699" r:id="rId9"/>
    <p:sldMasterId id="2147483703" r:id="rId10"/>
  </p:sldMasterIdLst>
  <p:notesMasterIdLst>
    <p:notesMasterId r:id="rId34"/>
  </p:notesMasterIdLst>
  <p:handoutMasterIdLst>
    <p:handoutMasterId r:id="rId35"/>
  </p:handoutMasterIdLst>
  <p:sldIdLst>
    <p:sldId id="314" r:id="rId11"/>
    <p:sldId id="315" r:id="rId12"/>
    <p:sldId id="318" r:id="rId13"/>
    <p:sldId id="319" r:id="rId14"/>
    <p:sldId id="316" r:id="rId15"/>
    <p:sldId id="317" r:id="rId16"/>
    <p:sldId id="257" r:id="rId17"/>
    <p:sldId id="290" r:id="rId18"/>
    <p:sldId id="301" r:id="rId19"/>
    <p:sldId id="294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287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10/15/2015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FAE8A-FADC-439B-BD0C-7AC6B85261F6}" type="datetimeFigureOut">
              <a:rPr lang="fi-FI" smtClean="0"/>
              <a:t>15.10.2015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EBD7-ACF6-4CBC-ADF4-E122DF62C0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72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9FDE4-8C83-4586-9F16-6A081C607BA4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4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9FDE4-8C83-4586-9F16-6A081C607BA4}" type="slidenum">
              <a:rPr lang="fi-FI" smtClean="0">
                <a:solidFill>
                  <a:prstClr val="black"/>
                </a:solidFill>
              </a:rPr>
              <a:pPr/>
              <a:t>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8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865188" y="2116138"/>
            <a:ext cx="5127625" cy="3844925"/>
          </a:xfrm>
        </p:spPr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975F-68D5-4ABA-B3DE-57447BCE2755}" type="slidenum">
              <a:rPr lang="fi-FI" smtClean="0">
                <a:solidFill>
                  <a:prstClr val="black"/>
                </a:solidFill>
              </a:rPr>
              <a:pPr/>
              <a:t>12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444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975F-68D5-4ABA-B3DE-57447BCE2755}" type="slidenum">
              <a:rPr lang="fi-FI" smtClean="0">
                <a:solidFill>
                  <a:prstClr val="black"/>
                </a:solidFill>
              </a:rPr>
              <a:pPr/>
              <a:t>14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Huomautusten paikkamerkki 2"/>
          <p:cNvSpPr txBox="1">
            <a:spLocks/>
          </p:cNvSpPr>
          <p:nvPr/>
        </p:nvSpPr>
        <p:spPr>
          <a:xfrm>
            <a:off x="706026" y="4350783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400" smtClean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i-FI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99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865188" y="2116138"/>
            <a:ext cx="5127625" cy="3844925"/>
          </a:xfrm>
        </p:spPr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975F-68D5-4ABA-B3DE-57447BCE2755}" type="slidenum">
              <a:rPr lang="fi-FI" smtClean="0">
                <a:solidFill>
                  <a:prstClr val="black"/>
                </a:solidFill>
              </a:rPr>
              <a:pPr/>
              <a:t>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444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865188" y="2116138"/>
            <a:ext cx="5127625" cy="3844925"/>
          </a:xfrm>
        </p:spPr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975F-68D5-4ABA-B3DE-57447BCE2755}" type="slidenum">
              <a:rPr lang="fi-FI" smtClean="0">
                <a:solidFill>
                  <a:prstClr val="black"/>
                </a:solidFill>
              </a:rPr>
              <a:pPr/>
              <a:t>19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444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nna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9" name="Picture 8" descr="Turku_pysty_rgb_viiva_valk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51" y="2124527"/>
            <a:ext cx="1046732" cy="18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18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7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alku sin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39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 alku valk 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30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alku sin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9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 alku valk 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ACEF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6"/>
            <a:ext cx="1241463" cy="6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05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 alku valk kaksi 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ACEF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-01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6"/>
            <a:ext cx="1241463" cy="6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50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87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7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37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56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nna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9" name="Picture 8" descr="Turku_pysty_rgb_viiva_valk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51" y="2124527"/>
            <a:ext cx="1046732" cy="18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47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tku_powerpoint_piirrospohja_kokonaa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5"/>
          <a:stretch/>
        </p:blipFill>
        <p:spPr>
          <a:xfrm>
            <a:off x="-2644" y="-188640"/>
            <a:ext cx="9144000" cy="6420107"/>
          </a:xfrm>
          <a:prstGeom prst="rect">
            <a:avLst/>
          </a:prstGeom>
        </p:spPr>
      </p:pic>
      <p:sp>
        <p:nvSpPr>
          <p:cNvPr id="15" name="Otsikko 14"/>
          <p:cNvSpPr>
            <a:spLocks noGrp="1"/>
          </p:cNvSpPr>
          <p:nvPr>
            <p:ph type="title"/>
          </p:nvPr>
        </p:nvSpPr>
        <p:spPr>
          <a:xfrm>
            <a:off x="684000" y="764704"/>
            <a:ext cx="7704424" cy="18002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683568" y="2771972"/>
            <a:ext cx="7704856" cy="137710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068ECC-E6D4-0A4F-915C-1D74DFB4EBF8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Esittäjän nimi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Kuva 13" descr="Turku_Åbo__Eurooppalainen_m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5661248"/>
            <a:ext cx="1332000" cy="4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7775575" cy="44640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Esittäjän nimi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75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A3E1-455F-164C-9077-386EF556D5ED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Esittäjän nimi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14" name="Sisällön paikkamerkki 13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5" name="Sisällön paikkamerkki 13"/>
          <p:cNvSpPr>
            <a:spLocks noGrp="1"/>
          </p:cNvSpPr>
          <p:nvPr>
            <p:ph sz="quarter" idx="14"/>
          </p:nvPr>
        </p:nvSpPr>
        <p:spPr>
          <a:xfrm>
            <a:off x="4680432" y="1556792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0092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F276-3E43-364D-8989-788CF2A37DE9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Esittäjän nimi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684000" y="620688"/>
            <a:ext cx="3815992" cy="7969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4" name="Sisällön paikkamerkki 13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5" name="Sisällön paikkamerkki 13"/>
          <p:cNvSpPr>
            <a:spLocks noGrp="1"/>
          </p:cNvSpPr>
          <p:nvPr>
            <p:ph sz="quarter" idx="14"/>
          </p:nvPr>
        </p:nvSpPr>
        <p:spPr>
          <a:xfrm>
            <a:off x="4680432" y="1556792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3" name="Otsikko 11"/>
          <p:cNvSpPr txBox="1">
            <a:spLocks/>
          </p:cNvSpPr>
          <p:nvPr/>
        </p:nvSpPr>
        <p:spPr>
          <a:xfrm>
            <a:off x="4644008" y="620688"/>
            <a:ext cx="3815992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Otsikko 11"/>
          <p:cNvSpPr txBox="1">
            <a:spLocks/>
          </p:cNvSpPr>
          <p:nvPr/>
        </p:nvSpPr>
        <p:spPr>
          <a:xfrm>
            <a:off x="4644008" y="620688"/>
            <a:ext cx="3815992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Otsikko 11"/>
          <p:cNvSpPr txBox="1">
            <a:spLocks/>
          </p:cNvSpPr>
          <p:nvPr userDrawn="1"/>
        </p:nvSpPr>
        <p:spPr>
          <a:xfrm>
            <a:off x="4644008" y="620688"/>
            <a:ext cx="3815992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3275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0378-CFA0-794B-ACE3-D06791D1C449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Esittäjän nimi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08382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lkoi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itä 8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0" name="Suorakulmio 9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i-FI">
                <a:solidFill>
                  <a:prstClr val="white"/>
                </a:solidFill>
              </a:endParaRPr>
            </a:p>
          </p:txBody>
        </p:sp>
        <p:cxnSp>
          <p:nvCxnSpPr>
            <p:cNvPr id="11" name="Suora yhdysviiva 10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0C17-89C6-BC41-B4A0-A125ED2A948D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Esittäjän nimi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Kuva 7" descr="Turku_vaakuna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184600"/>
            <a:ext cx="1332000" cy="381627"/>
          </a:xfrm>
          <a:prstGeom prst="rect">
            <a:avLst/>
          </a:prstGeom>
        </p:spPr>
      </p:pic>
      <p:sp>
        <p:nvSpPr>
          <p:cNvPr id="12" name="Otsikko 14"/>
          <p:cNvSpPr>
            <a:spLocks noGrp="1"/>
          </p:cNvSpPr>
          <p:nvPr>
            <p:ph type="title"/>
          </p:nvPr>
        </p:nvSpPr>
        <p:spPr>
          <a:xfrm>
            <a:off x="684000" y="620688"/>
            <a:ext cx="7776000" cy="79695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7775575" cy="44640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grpSp>
        <p:nvGrpSpPr>
          <p:cNvPr id="14" name="Ryhmitä 13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5" name="Suorakulmio 14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i-FI">
                <a:solidFill>
                  <a:prstClr val="white"/>
                </a:solidFill>
              </a:endParaRPr>
            </a:p>
          </p:txBody>
        </p:sp>
        <p:cxnSp>
          <p:nvCxnSpPr>
            <p:cNvPr id="16" name="Suora yhdysviiva 15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itä 17"/>
          <p:cNvGrpSpPr/>
          <p:nvPr userDrawn="1"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i-FI">
                <a:solidFill>
                  <a:prstClr val="white"/>
                </a:solidFill>
              </a:endParaRPr>
            </a:p>
          </p:txBody>
        </p:sp>
        <p:cxnSp>
          <p:nvCxnSpPr>
            <p:cNvPr id="20" name="Suora yhdysviiva 19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947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0C17-89C6-BC41-B4A0-A125ED2A948D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Esittäjän nimi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4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ku_powerpoint_piirrospohja_kokonaa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9"/>
          <a:stretch/>
        </p:blipFill>
        <p:spPr>
          <a:xfrm>
            <a:off x="0" y="-188640"/>
            <a:ext cx="9144000" cy="6437040"/>
          </a:xfrm>
          <a:prstGeom prst="rect">
            <a:avLst/>
          </a:prstGeom>
        </p:spPr>
      </p:pic>
      <p:sp>
        <p:nvSpPr>
          <p:cNvPr id="15" name="Otsikko 14"/>
          <p:cNvSpPr>
            <a:spLocks noGrp="1"/>
          </p:cNvSpPr>
          <p:nvPr>
            <p:ph type="title"/>
          </p:nvPr>
        </p:nvSpPr>
        <p:spPr>
          <a:xfrm>
            <a:off x="684000" y="764704"/>
            <a:ext cx="7704424" cy="18002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683568" y="2771972"/>
            <a:ext cx="7704856" cy="137710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068ECC-E6D4-0A4F-915C-1D74DFB4EBF8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Esittäjän nimi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Kuva 10" descr="Turku_Åbo__Eurooppalainen_m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5661248"/>
            <a:ext cx="1332000" cy="4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9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1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-01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6"/>
            <a:ext cx="1241463" cy="6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2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ku_powerpoint_piirrospohja_kulma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2" y="2816932"/>
            <a:ext cx="5040562" cy="3780420"/>
          </a:xfrm>
          <a:prstGeom prst="rect">
            <a:avLst/>
          </a:prstGeom>
        </p:spPr>
      </p:pic>
      <p:grpSp>
        <p:nvGrpSpPr>
          <p:cNvPr id="18" name="Ryhmitä 17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5" name="Suorakulmio 4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i-FI">
                <a:solidFill>
                  <a:prstClr val="white"/>
                </a:solidFill>
              </a:endParaRPr>
            </a:p>
          </p:txBody>
        </p:sp>
        <p:cxnSp>
          <p:nvCxnSpPr>
            <p:cNvPr id="15" name="Suora yhdysviiva 14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4000" y="1627200"/>
            <a:ext cx="7776000" cy="42068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81D4012-C01B-2E44-9A3D-1C8BBE6C2239}" type="datetime1">
              <a:rPr lang="fi-FI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15.10.2015</a:t>
            </a:fld>
            <a:endParaRPr lang="fi-FI" dirty="0">
              <a:solidFill>
                <a:prstClr val="black">
                  <a:tint val="75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rPr>
              <a:t>Esittäjän nimi</a:t>
            </a:r>
            <a:endParaRPr lang="fi-FI" dirty="0">
              <a:solidFill>
                <a:prstClr val="black">
                  <a:tint val="75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313BD74-EA17-574A-98E7-0901538991B3}" type="slidenum">
              <a:rPr lang="fi-FI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184600"/>
            <a:ext cx="1332000" cy="381626"/>
          </a:xfrm>
          <a:prstGeom prst="rect">
            <a:avLst/>
          </a:prstGeom>
        </p:spPr>
      </p:pic>
      <p:sp>
        <p:nvSpPr>
          <p:cNvPr id="33" name="Otsikon paikkamerkki 32"/>
          <p:cNvSpPr>
            <a:spLocks noGrp="1"/>
          </p:cNvSpPr>
          <p:nvPr>
            <p:ph type="title"/>
          </p:nvPr>
        </p:nvSpPr>
        <p:spPr>
          <a:xfrm>
            <a:off x="684000" y="620688"/>
            <a:ext cx="7776000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pic>
        <p:nvPicPr>
          <p:cNvPr id="6" name="Kuva 5" descr="Turku_Åbo__Eurooppalainen_mv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5661248"/>
            <a:ext cx="1332000" cy="4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7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468B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24"/>
        </a:spcBef>
        <a:buClr>
          <a:srgbClr val="00468B"/>
        </a:buClr>
        <a:buSzPct val="120000"/>
        <a:buFont typeface="Arial"/>
        <a:buChar char="•"/>
        <a:defRPr sz="2000" b="1" i="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Excel_-laskentataulukko1.xlsx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Excel_-laskentataulukko3.xlsx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-laskentataulukko2.xls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Excel_-laskentataulukko5.xlsx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0.emf"/><Relationship Id="rId4" Type="http://schemas.openxmlformats.org/officeDocument/2006/relationships/package" Target="../embeddings/Microsoft_Excel_-laskentataulukko4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000" y="2060848"/>
            <a:ext cx="7704424" cy="504056"/>
          </a:xfrm>
        </p:spPr>
        <p:txBody>
          <a:bodyPr/>
          <a:lstStyle/>
          <a:p>
            <a:r>
              <a:rPr lang="fi-FI" dirty="0" smtClean="0"/>
              <a:t>Kuukausiraportti syyskuu 2015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068ECC-E6D4-0A4F-915C-1D74DFB4EBF8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683568" y="1396033"/>
            <a:ext cx="7704424" cy="50405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dirty="0" smtClean="0"/>
              <a:t>Sivistystoimiala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65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20158" y="888538"/>
            <a:ext cx="7671792" cy="575683"/>
          </a:xfrm>
        </p:spPr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Sivistystoimiala, </a:t>
            </a:r>
            <a:b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toteutus kaupungin taseen ulkopuolelle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8" y="1887321"/>
            <a:ext cx="7769268" cy="288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7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118707"/>
            <a:ext cx="7412952" cy="998538"/>
          </a:xfrm>
        </p:spPr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Sivistystoimiala, pienet hankkeet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14488"/>
            <a:ext cx="90487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75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2077938" y="4124866"/>
            <a:ext cx="3862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Tasettikuja</a:t>
            </a:r>
            <a:r>
              <a:rPr lang="en-US" sz="36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1a ja 1b</a:t>
            </a:r>
            <a:endParaRPr lang="fi-FI" sz="36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1202264" y="5772226"/>
            <a:ext cx="6866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Turun ammatti-instituutti/</a:t>
            </a:r>
            <a:r>
              <a:rPr lang="en-US" sz="1600" dirty="0" err="1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rakentamisen</a:t>
            </a:r>
            <a:r>
              <a:rPr lang="en-US" sz="16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koulutusyksikkö</a:t>
            </a:r>
            <a:endParaRPr lang="en-US" sz="16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3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Tasettikuja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2077938" y="4124866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3600" b="1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Halmekuja 6</a:t>
            </a:r>
            <a:endParaRPr lang="fi-FI" sz="3600" b="1" dirty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1202264" y="5772226"/>
            <a:ext cx="6866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Turun ammatti-instituutti/</a:t>
            </a:r>
            <a:r>
              <a:rPr lang="en-US" sz="1600" dirty="0" err="1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rakentamisen</a:t>
            </a:r>
            <a:r>
              <a:rPr lang="en-US" sz="1600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koulutusyksikkö</a:t>
            </a:r>
            <a:endParaRPr lang="en-US" sz="1600" dirty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2077938" y="4124866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3600" b="1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Neitsyt Marian katu 1</a:t>
            </a:r>
            <a:endParaRPr lang="fi-FI" sz="3600" b="1" dirty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1202264" y="5772226"/>
            <a:ext cx="6866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Turun ammatti-instituutti/</a:t>
            </a:r>
            <a:r>
              <a:rPr lang="en-US" sz="1600" dirty="0" err="1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rakentamisen</a:t>
            </a:r>
            <a:r>
              <a:rPr lang="en-US" sz="1600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koulutusyksikkö</a:t>
            </a:r>
            <a:endParaRPr lang="en-US" sz="1600" dirty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1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8F73-29E0-0C48-B7BB-47AD54BA47B9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408" y="975866"/>
            <a:ext cx="7776000" cy="796950"/>
          </a:xfrm>
        </p:spPr>
        <p:txBody>
          <a:bodyPr>
            <a:noAutofit/>
          </a:bodyPr>
          <a:lstStyle/>
          <a:p>
            <a:r>
              <a:rPr lang="fi-FI" sz="1800" dirty="0" smtClean="0"/>
              <a:t>Talousarvion seurantaraportti syyskuu 2015</a:t>
            </a:r>
            <a:endParaRPr lang="fi-FI" sz="1800" dirty="0"/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467544" y="898997"/>
            <a:ext cx="8280920" cy="4369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2400" dirty="0" smtClean="0"/>
              <a:t>Sivistystoimiala</a:t>
            </a:r>
            <a:endParaRPr lang="fi-FI" sz="2400" dirty="0"/>
          </a:p>
        </p:txBody>
      </p:sp>
      <p:graphicFrame>
        <p:nvGraphicFramePr>
          <p:cNvPr id="7" name="Objekti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749617"/>
              </p:ext>
            </p:extLst>
          </p:nvPr>
        </p:nvGraphicFramePr>
        <p:xfrm>
          <a:off x="842963" y="1908175"/>
          <a:ext cx="7458075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Laskentataulukko" r:id="rId5" imgW="7458100" imgH="4448250" progId="Excel.Sheet.12">
                  <p:embed/>
                </p:oleObj>
              </mc:Choice>
              <mc:Fallback>
                <p:oleObj name="Laskentataulukko" r:id="rId5" imgW="7458100" imgH="4448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2963" y="1908175"/>
                        <a:ext cx="7458075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03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5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907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0C17-89C6-BC41-B4A0-A125ED2A948D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Esittäjän nimi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076430"/>
              </p:ext>
            </p:extLst>
          </p:nvPr>
        </p:nvGraphicFramePr>
        <p:xfrm>
          <a:off x="309537" y="1130060"/>
          <a:ext cx="8658228" cy="3546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Laskentataulukko" r:id="rId4" imgW="10439287" imgH="4276800" progId="Excel.Sheet.12">
                  <p:embed/>
                </p:oleObj>
              </mc:Choice>
              <mc:Fallback>
                <p:oleObj name="Laskentataulukko" r:id="rId4" imgW="10439287" imgH="4276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537" y="1130060"/>
                        <a:ext cx="8658228" cy="3546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i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300771"/>
              </p:ext>
            </p:extLst>
          </p:nvPr>
        </p:nvGraphicFramePr>
        <p:xfrm>
          <a:off x="3597215" y="215660"/>
          <a:ext cx="5370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Laskentataulukko" r:id="rId7" imgW="6696055" imgH="914490" progId="Excel.Sheet.12">
                  <p:embed/>
                </p:oleObj>
              </mc:Choice>
              <mc:Fallback>
                <p:oleObj name="Laskentataulukko" r:id="rId7" imgW="6696055" imgH="914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97215" y="215660"/>
                        <a:ext cx="53705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16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0C17-89C6-BC41-B4A0-A125ED2A948D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Esittäjän nimi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73957"/>
              </p:ext>
            </p:extLst>
          </p:nvPr>
        </p:nvGraphicFramePr>
        <p:xfrm>
          <a:off x="284672" y="943561"/>
          <a:ext cx="8617788" cy="384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Laskentataulukko" r:id="rId4" imgW="10439287" imgH="4657770" progId="Excel.Sheet.12">
                  <p:embed/>
                </p:oleObj>
              </mc:Choice>
              <mc:Fallback>
                <p:oleObj name="Laskentataulukko" r:id="rId4" imgW="10439287" imgH="46577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672" y="943561"/>
                        <a:ext cx="8617788" cy="3844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646981" y="5055079"/>
            <a:ext cx="657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Toimintakate näyttää viimeisimmän ennusteen mukaan ilman vielä uusia sopeuttamistoimia ylittyvän noin 250.000 euroa.</a:t>
            </a:r>
            <a:endParaRPr lang="fi-FI" dirty="0"/>
          </a:p>
        </p:txBody>
      </p:sp>
      <p:graphicFrame>
        <p:nvGraphicFramePr>
          <p:cNvPr id="7" name="Objekti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944029"/>
              </p:ext>
            </p:extLst>
          </p:nvPr>
        </p:nvGraphicFramePr>
        <p:xfrm>
          <a:off x="3493698" y="29161"/>
          <a:ext cx="54087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Laskentataulukko" r:id="rId7" imgW="6696055" imgH="914490" progId="Excel.Sheet.12">
                  <p:embed/>
                </p:oleObj>
              </mc:Choice>
              <mc:Fallback>
                <p:oleObj name="Laskentataulukko" r:id="rId7" imgW="6696055" imgH="914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3698" y="29161"/>
                        <a:ext cx="540876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48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8F73-29E0-0C48-B7BB-47AD54BA47B9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isällön paikkamerkki 11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8280920" cy="5040560"/>
          </a:xfrm>
        </p:spPr>
        <p:txBody>
          <a:bodyPr>
            <a:normAutofit/>
          </a:bodyPr>
          <a:lstStyle/>
          <a:p>
            <a:pPr marL="0" lvl="1" indent="0">
              <a:spcBef>
                <a:spcPts val="24"/>
              </a:spcBef>
              <a:buClr>
                <a:srgbClr val="00468B"/>
              </a:buClr>
              <a:buSzPct val="120000"/>
              <a:buNone/>
            </a:pPr>
            <a:r>
              <a:rPr lang="fi-FI" sz="1900" b="1" dirty="0" smtClean="0">
                <a:solidFill>
                  <a:srgbClr val="00468B"/>
                </a:solidFill>
              </a:rPr>
              <a:t>Toiminta ja talous</a:t>
            </a:r>
          </a:p>
          <a:p>
            <a:pPr marL="0" lvl="1" indent="0">
              <a:spcBef>
                <a:spcPts val="24"/>
              </a:spcBef>
              <a:buClr>
                <a:srgbClr val="00468B"/>
              </a:buClr>
              <a:buSzPct val="120000"/>
              <a:buNone/>
            </a:pPr>
            <a:endParaRPr lang="fi-FI" sz="1900" b="1" dirty="0">
              <a:solidFill>
                <a:srgbClr val="00468B"/>
              </a:solidFill>
            </a:endParaRPr>
          </a:p>
          <a:p>
            <a:pPr marL="342900" lvl="1" indent="-342900">
              <a:spcBef>
                <a:spcPts val="24"/>
              </a:spcBef>
              <a:buClr>
                <a:srgbClr val="00468B"/>
              </a:buClr>
              <a:buSzPct val="120000"/>
            </a:pPr>
            <a:r>
              <a:rPr lang="fi-FI" sz="1900" dirty="0" smtClean="0">
                <a:solidFill>
                  <a:srgbClr val="00468B"/>
                </a:solidFill>
              </a:rPr>
              <a:t>Vuosi syyskuun loppuun mennessä on toteutunut suunnitellusti</a:t>
            </a:r>
            <a:r>
              <a:rPr lang="fi-FI" sz="1900" dirty="0">
                <a:solidFill>
                  <a:srgbClr val="00468B"/>
                </a:solidFill>
              </a:rPr>
              <a:t> </a:t>
            </a:r>
            <a:r>
              <a:rPr lang="fi-FI" sz="1900" dirty="0" smtClean="0">
                <a:solidFill>
                  <a:srgbClr val="00468B"/>
                </a:solidFill>
              </a:rPr>
              <a:t>sekä toiminnan, talouden ja henkilötyövuosien osalta. Palveluiden kysyntä on kasvanut elokuussa.</a:t>
            </a:r>
          </a:p>
          <a:p>
            <a:pPr marL="342900" lvl="1" indent="-342900">
              <a:spcBef>
                <a:spcPts val="24"/>
              </a:spcBef>
              <a:buClr>
                <a:srgbClr val="00468B"/>
              </a:buClr>
              <a:buSzPct val="120000"/>
            </a:pPr>
            <a:r>
              <a:rPr lang="fi-FI" sz="1900" dirty="0" smtClean="0">
                <a:solidFill>
                  <a:srgbClr val="00468B"/>
                </a:solidFill>
              </a:rPr>
              <a:t>AMK ja Turun iltalukio aloittavat yhteistyön vieraiden kielten opetuksessa.</a:t>
            </a:r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539552" y="684189"/>
            <a:ext cx="8280920" cy="4369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2400" dirty="0" smtClean="0"/>
              <a:t>Sivistystoimiala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3122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8F73-29E0-0C48-B7BB-47AD54BA47B9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683568" y="692696"/>
            <a:ext cx="8280920" cy="792087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3600" dirty="0" smtClean="0"/>
              <a:t>Sivistystoimiala</a:t>
            </a:r>
          </a:p>
          <a:p>
            <a:pPr fontAlgn="auto">
              <a:spcAft>
                <a:spcPts val="0"/>
              </a:spcAft>
            </a:pPr>
            <a:endParaRPr lang="fi-FI" sz="2800" dirty="0" smtClean="0"/>
          </a:p>
          <a:p>
            <a:pPr fontAlgn="auto">
              <a:spcAft>
                <a:spcPts val="0"/>
              </a:spcAft>
            </a:pPr>
            <a:r>
              <a:rPr lang="fi-FI" sz="2800" dirty="0"/>
              <a:t>Työvoiman käytön mittarit </a:t>
            </a:r>
            <a:r>
              <a:rPr lang="fi-FI" sz="2800" dirty="0" smtClean="0"/>
              <a:t>2015 </a:t>
            </a:r>
            <a:r>
              <a:rPr lang="fi-FI" sz="2800" dirty="0"/>
              <a:t>- 8</a:t>
            </a:r>
            <a:endParaRPr lang="fi-FI" sz="2800" dirty="0">
              <a:solidFill>
                <a:srgbClr val="FF0000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983865" y="5877272"/>
            <a:ext cx="6712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Henkilötyövuosien määrän väheneminen on melkoisen suuri, kun ottaa huomioon, että toimintojen siirto toimialojen välillä kasvatti henkilötyövuosia + 26 </a:t>
            </a:r>
            <a:r>
              <a:rPr lang="fi-FI" sz="12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htv</a:t>
            </a:r>
            <a:r>
              <a:rPr lang="fi-FI" sz="1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.</a:t>
            </a:r>
            <a:endParaRPr lang="fi-FI" sz="1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53" y="2057400"/>
            <a:ext cx="5269122" cy="346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6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Tiivistelmä / Sivistystoimiala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400" dirty="0" smtClean="0"/>
              <a:t>Toimialojen rakennusinvestointiesitykset ja tilainvestointiohjelma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0660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30185" y="1018477"/>
            <a:ext cx="7412952" cy="638446"/>
          </a:xfrm>
        </p:spPr>
        <p:txBody>
          <a:bodyPr/>
          <a:lstStyle/>
          <a:p>
            <a:r>
              <a:rPr lang="fi-FI" dirty="0" smtClean="0"/>
              <a:t>Sivistystoimiala</a:t>
            </a:r>
            <a:endParaRPr lang="fi-FI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5" y="1981046"/>
            <a:ext cx="7451707" cy="240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1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30185" y="447891"/>
            <a:ext cx="7412952" cy="638446"/>
          </a:xfrm>
        </p:spPr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Sivistystoimiala, tilainvestointiohjelma 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78" y="1811884"/>
            <a:ext cx="7897294" cy="265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2388413" y="494721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lvl="0" indent="-179388" fontAlgn="auto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fi-FI" sz="1400" dirty="0" err="1">
                <a:solidFill>
                  <a:prstClr val="black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Puolalan</a:t>
            </a:r>
            <a:r>
              <a:rPr lang="fi-FI" sz="1400" dirty="0">
                <a:solidFill>
                  <a:prstClr val="black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 koulun kustannusarvio on noussut 13,1 </a:t>
            </a:r>
            <a:r>
              <a:rPr lang="fi-FI" sz="1400" dirty="0" err="1">
                <a:solidFill>
                  <a:prstClr val="black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M€:oon</a:t>
            </a:r>
            <a:r>
              <a:rPr lang="fi-FI" sz="1400" dirty="0">
                <a:solidFill>
                  <a:prstClr val="black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 (TA2015 10,5 M€) </a:t>
            </a:r>
          </a:p>
          <a:p>
            <a:pPr marL="179388" lvl="0" indent="-179388" fontAlgn="auto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fi-FI" sz="140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Katedralskolan</a:t>
            </a:r>
            <a:r>
              <a:rPr lang="fi-FI"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viivästyy: TAE2016 4,958 M€ ja TA2015 vuodelle 2016 oli arvioitu 2,200 M€</a:t>
            </a:r>
          </a:p>
        </p:txBody>
      </p:sp>
    </p:spTree>
    <p:extLst>
      <p:ext uri="{BB962C8B-B14F-4D97-AF65-F5344CB8AC3E}">
        <p14:creationId xmlns:p14="http://schemas.microsoft.com/office/powerpoint/2010/main" val="19804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KU_PPT_4-3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Kuvalliset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Valkoinen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ku_ppt-pohja_25012012">
  <a:themeElements>
    <a:clrScheme name="Mukautettu 1">
      <a:dk1>
        <a:sysClr val="windowText" lastClr="000000"/>
      </a:dk1>
      <a:lt1>
        <a:sysClr val="window" lastClr="FFFFFF"/>
      </a:lt1>
      <a:dk2>
        <a:srgbClr val="00468B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32AACD"/>
      </a:accent5>
      <a:accent6>
        <a:srgbClr val="808080"/>
      </a:accent6>
      <a:hlink>
        <a:srgbClr val="00367A"/>
      </a:hlink>
      <a:folHlink>
        <a:srgbClr val="32AACD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äätös-_x0020__x002f_kokouspvm xmlns="b03131df-fdca-4f96-b491-cb071e0af91d">2015-10-13T21:00:00+00:00</Päätös-_x0020__x002f_kokouspvm>
    <_Julkisuus_ xmlns="b03131df-fdca-4f96-b491-cb071e0af91d">Julkinen</_Julkisuus_>
    <ac19b25ddc254828948cf4ce84aad47a xmlns="b03131df-fdca-4f96-b491-cb071e0af9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Liite</TermName>
          <TermId xmlns="http://schemas.microsoft.com/office/infopath/2007/PartnerControls">2bf75084-fc5f-437d-8688-7a1f79a9adba</TermId>
        </TermInfo>
      </Terms>
    </ac19b25ddc254828948cf4ce84aad47a>
    <Kuvaus_x0020_ xmlns="b03131df-fdca-4f96-b491-cb071e0af91d" xsi:nil="true"/>
    <TaxCatchAll xmlns="b03131df-fdca-4f96-b491-cb071e0af91d">
      <Value>11</Value>
    </TaxCatchAl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Kokousasiakirja Turku" ma:contentTypeID="0x010100BABE01DC4AF04CBC98B987127D9FC69A0600483038BF106C4E41ACB384A5E96E5176" ma:contentTypeVersion="120" ma:contentTypeDescription="Luo uusi asiakirja." ma:contentTypeScope="" ma:versionID="2a941fceebad3908257cef80a3d6563c">
  <xsd:schema xmlns:xsd="http://www.w3.org/2001/XMLSchema" xmlns:xs="http://www.w3.org/2001/XMLSchema" xmlns:p="http://schemas.microsoft.com/office/2006/metadata/properties" xmlns:ns2="b03131df-fdca-4f96-b491-cb071e0af91d" xmlns:ns3="b7caa62b-7ad8-4ac0-91e3-d215c04b2f01" targetNamespace="http://schemas.microsoft.com/office/2006/metadata/properties" ma:root="true" ma:fieldsID="a5e644b5d11297d30a6c1a9bd2e45039" ns2:_="" ns3:_="">
    <xsd:import namespace="b03131df-fdca-4f96-b491-cb071e0af91d"/>
    <xsd:import namespace="b7caa62b-7ad8-4ac0-91e3-d215c04b2f01"/>
    <xsd:element name="properties">
      <xsd:complexType>
        <xsd:sequence>
          <xsd:element name="documentManagement">
            <xsd:complexType>
              <xsd:all>
                <xsd:element ref="ns2:_Julkisuus_" minOccurs="0"/>
                <xsd:element ref="ns2:Päätös-_x0020__x002f_kokouspvm"/>
                <xsd:element ref="ns3:_dlc_DocId" minOccurs="0"/>
                <xsd:element ref="ns3:_dlc_DocIdUrl" minOccurs="0"/>
                <xsd:element ref="ns3:_dlc_DocIdPersistId" minOccurs="0"/>
                <xsd:element ref="ns2:ac19b25ddc254828948cf4ce84aad47a" minOccurs="0"/>
                <xsd:element ref="ns2:TaxCatchAll" minOccurs="0"/>
                <xsd:element ref="ns2:TaxCatchAllLabel" minOccurs="0"/>
                <xsd:element ref="ns2:Kuvaus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131df-fdca-4f96-b491-cb071e0af91d" elementFormDefault="qualified">
    <xsd:import namespace="http://schemas.microsoft.com/office/2006/documentManagement/types"/>
    <xsd:import namespace="http://schemas.microsoft.com/office/infopath/2007/PartnerControls"/>
    <xsd:element name="_Julkisuus_" ma:index="1" nillable="true" ma:displayName="Julkisuus" ma:default="Julkinen" ma:format="Dropdown" ma:internalName="_Julkisuus_">
      <xsd:simpleType>
        <xsd:restriction base="dms:Choice">
          <xsd:enumeration value="Julkinen"/>
          <xsd:enumeration value="Salassa pidettävä"/>
        </xsd:restriction>
      </xsd:simpleType>
    </xsd:element>
    <xsd:element name="Päätös-_x0020__x002f_kokouspvm" ma:index="2" ma:displayName="Päätös- /kokouspvm" ma:format="DateOnly" ma:internalName="P_x00e4__x00e4_t_x00f6_s_x002d__x0020__x002F_kokouspvm">
      <xsd:simpleType>
        <xsd:restriction base="dms:DateTime"/>
      </xsd:simpleType>
    </xsd:element>
    <xsd:element name="ac19b25ddc254828948cf4ce84aad47a" ma:index="12" ma:taxonomy="true" ma:internalName="ac19b25ddc254828948cf4ce84aad47a" ma:taxonomyFieldName="_Kokousasiakirjan_x0020_tyyppi" ma:displayName="Kokousasiakirjan tyyppi" ma:default="" ma:fieldId="{ac19b25d-dc25-4828-948c-f4ce84aad47a}" ma:sspId="6948e327-c22f-45f3-ba73-76ec8822dedd" ma:termSetId="c95bffc7-408b-460f-9aa3-056411bfe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2463b85d-2072-414b-8629-83c340b48517}" ma:internalName="TaxCatchAll" ma:showField="CatchAllData" ma:web="bea15e65-8c78-441e-8ae4-ac197ad4cd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2463b85d-2072-414b-8629-83c340b48517}" ma:internalName="TaxCatchAllLabel" ma:readOnly="true" ma:showField="CatchAllDataLabel" ma:web="bea15e65-8c78-441e-8ae4-ac197ad4cd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uvaus_x0020_" ma:index="18" nillable="true" ma:displayName="Kuvaus" ma:internalName="Kuvaus_x0020_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aa62b-7ad8-4ac0-91e3-d215c04b2f01" elementFormDefault="qualified">
    <xsd:import namespace="http://schemas.microsoft.com/office/2006/documentManagement/types"/>
    <xsd:import namespace="http://schemas.microsoft.com/office/infopath/2007/PartnerControls"/>
    <xsd:element name="_dlc_DocId" ma:index="7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8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FEE2CC-D1C5-41D1-9ECA-6D982D7AE54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6A831F9-054C-49B0-BCEF-C7178F04FC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ED1CD6-98B7-44EB-81A3-15F68A632D53}">
  <ds:schemaRefs>
    <ds:schemaRef ds:uri="http://www.w3.org/XML/1998/namespace"/>
    <ds:schemaRef ds:uri="b03131df-fdca-4f96-b491-cb071e0af91d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b7caa62b-7ad8-4ac0-91e3-d215c04b2f01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C430A0CD-C19D-4092-BAE7-8BEA1B72E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3131df-fdca-4f96-b491-cb071e0af91d"/>
    <ds:schemaRef ds:uri="b7caa62b-7ad8-4ac0-91e3-d215c04b2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1601</TotalTime>
  <Words>181</Words>
  <Application>Microsoft Office PowerPoint</Application>
  <PresentationFormat>Näytössä katseltava diaesitys (4:3)</PresentationFormat>
  <Paragraphs>51</Paragraphs>
  <Slides>23</Slides>
  <Notes>6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6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6" baseType="lpstr">
      <vt:lpstr>Arial</vt:lpstr>
      <vt:lpstr>Calibri</vt:lpstr>
      <vt:lpstr>Courier New</vt:lpstr>
      <vt:lpstr>Lucida Grande</vt:lpstr>
      <vt:lpstr>Wingdings</vt:lpstr>
      <vt:lpstr>ヒラギノ角ゴ Pro W3</vt:lpstr>
      <vt:lpstr>TURKU_PPT_4-3</vt:lpstr>
      <vt:lpstr>Kuvalliset</vt:lpstr>
      <vt:lpstr>Värilliset</vt:lpstr>
      <vt:lpstr>1_Kuvalliset</vt:lpstr>
      <vt:lpstr>Valkoinen</vt:lpstr>
      <vt:lpstr>tku_ppt-pohja_25012012</vt:lpstr>
      <vt:lpstr>Laskentataulukko</vt:lpstr>
      <vt:lpstr>Kuukausiraportti syyskuu 2015</vt:lpstr>
      <vt:lpstr>Talousarvion seurantaraportti syyskuu 2015</vt:lpstr>
      <vt:lpstr>PowerPoint-esitys</vt:lpstr>
      <vt:lpstr>PowerPoint-esitys</vt:lpstr>
      <vt:lpstr>PowerPoint-esitys</vt:lpstr>
      <vt:lpstr>PowerPoint-esitys</vt:lpstr>
      <vt:lpstr>Toimialojen rakennusinvestointiesitykset ja tilainvestointiohjelma</vt:lpstr>
      <vt:lpstr>Sivistystoimiala</vt:lpstr>
      <vt:lpstr>Sivistystoimiala, tilainvestointiohjelma </vt:lpstr>
      <vt:lpstr>Sivistystoimiala,  toteutus kaupungin taseen ulkopuolelle</vt:lpstr>
      <vt:lpstr>Sivistystoimiala, pienet hankkeet</vt:lpstr>
      <vt:lpstr>PowerPoint-esitys</vt:lpstr>
      <vt:lpstr>PowerPoint-esitys</vt:lpstr>
      <vt:lpstr>Tasettikuja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Kiitos!</vt:lpstr>
    </vt:vector>
  </TitlesOfParts>
  <Company>Turun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yhdelle tai kahdelle riville</dc:title>
  <dc:creator>Koskiniemi Tuomas</dc:creator>
  <cp:lastModifiedBy>Lehmusto Hanna</cp:lastModifiedBy>
  <cp:revision>66</cp:revision>
  <dcterms:created xsi:type="dcterms:W3CDTF">2015-09-25T10:02:13Z</dcterms:created>
  <dcterms:modified xsi:type="dcterms:W3CDTF">2015-10-15T11:56:36Z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0x010100BABE01DC4AF04CBC98B987127D9FC69A0600483038BF106C4E41ACB384A5E96E5176</vt:lpwstr>
  </property>
  <property fmtid="{D5CDD505-2E9C-101B-9397-08002B2CF9AE}" pid="3" name="_Kokousasiakirjan tyyppi">
    <vt:lpwstr>11;#Liite|2bf75084-fc5f-437d-8688-7a1f79a9adba</vt:lpwstr>
  </property>
</Properties>
</file>