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75" r:id="rId7"/>
    <p:sldMasterId id="2147483655" r:id="rId8"/>
    <p:sldMasterId id="2147483689" r:id="rId9"/>
    <p:sldMasterId id="2147483701" r:id="rId10"/>
    <p:sldMasterId id="2147483711" r:id="rId11"/>
  </p:sldMasterIdLst>
  <p:sldIdLst>
    <p:sldId id="270" r:id="rId12"/>
    <p:sldId id="267" r:id="rId13"/>
    <p:sldId id="266" r:id="rId14"/>
    <p:sldId id="290" r:id="rId15"/>
    <p:sldId id="291" r:id="rId16"/>
    <p:sldId id="292" r:id="rId17"/>
    <p:sldId id="293" r:id="rId18"/>
    <p:sldId id="294" r:id="rId19"/>
    <p:sldId id="275" r:id="rId20"/>
    <p:sldId id="288" r:id="rId21"/>
    <p:sldId id="289" r:id="rId22"/>
    <p:sldId id="324" r:id="rId23"/>
    <p:sldId id="325" r:id="rId24"/>
    <p:sldId id="326" r:id="rId25"/>
    <p:sldId id="349" r:id="rId26"/>
    <p:sldId id="322"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81" r:id="rId52"/>
    <p:sldId id="383" r:id="rId53"/>
    <p:sldId id="384" r:id="rId54"/>
    <p:sldId id="385" r:id="rId55"/>
    <p:sldId id="386" r:id="rId56"/>
    <p:sldId id="336" r:id="rId57"/>
    <p:sldId id="337" r:id="rId58"/>
    <p:sldId id="338" r:id="rId59"/>
    <p:sldId id="339" r:id="rId60"/>
    <p:sldId id="319" r:id="rId61"/>
    <p:sldId id="387" r:id="rId62"/>
    <p:sldId id="388" r:id="rId63"/>
    <p:sldId id="295" r:id="rId64"/>
    <p:sldId id="314" r:id="rId65"/>
    <p:sldId id="299" r:id="rId66"/>
    <p:sldId id="313" r:id="rId67"/>
    <p:sldId id="345" r:id="rId68"/>
    <p:sldId id="329" r:id="rId69"/>
    <p:sldId id="316" r:id="rId70"/>
    <p:sldId id="323" r:id="rId71"/>
    <p:sldId id="298" r:id="rId72"/>
    <p:sldId id="305" r:id="rId73"/>
    <p:sldId id="344" r:id="rId74"/>
    <p:sldId id="330" r:id="rId75"/>
    <p:sldId id="315" r:id="rId76"/>
    <p:sldId id="348" r:id="rId77"/>
    <p:sldId id="300" r:id="rId78"/>
    <p:sldId id="306" r:id="rId79"/>
    <p:sldId id="343" r:id="rId80"/>
    <p:sldId id="317" r:id="rId81"/>
    <p:sldId id="301" r:id="rId82"/>
    <p:sldId id="312" r:id="rId83"/>
    <p:sldId id="342" r:id="rId84"/>
    <p:sldId id="334" r:id="rId85"/>
    <p:sldId id="335" r:id="rId86"/>
    <p:sldId id="318" r:id="rId87"/>
    <p:sldId id="302" r:id="rId88"/>
    <p:sldId id="307" r:id="rId89"/>
    <p:sldId id="341" r:id="rId90"/>
    <p:sldId id="320" r:id="rId91"/>
    <p:sldId id="303" r:id="rId92"/>
    <p:sldId id="310" r:id="rId93"/>
    <p:sldId id="346" r:id="rId94"/>
    <p:sldId id="321" r:id="rId95"/>
    <p:sldId id="304" r:id="rId96"/>
    <p:sldId id="309" r:id="rId97"/>
    <p:sldId id="395" r:id="rId98"/>
    <p:sldId id="389" r:id="rId99"/>
    <p:sldId id="390" r:id="rId100"/>
    <p:sldId id="391" r:id="rId101"/>
    <p:sldId id="392" r:id="rId102"/>
    <p:sldId id="393" r:id="rId103"/>
    <p:sldId id="394" r:id="rId104"/>
    <p:sldId id="347"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8">
          <p15:clr>
            <a:srgbClr val="A4A3A4"/>
          </p15:clr>
        </p15:guide>
        <p15:guide id="2" orient="horz" pos="319">
          <p15:clr>
            <a:srgbClr val="A4A3A4"/>
          </p15:clr>
        </p15:guide>
        <p15:guide id="3" orient="horz" pos="3710">
          <p15:clr>
            <a:srgbClr val="A4A3A4"/>
          </p15:clr>
        </p15:guide>
        <p15:guide id="4" orient="horz" pos="1368">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0" autoAdjust="0"/>
    <p:restoredTop sz="99900" autoAdjust="0"/>
  </p:normalViewPr>
  <p:slideViewPr>
    <p:cSldViewPr snapToGrid="0" snapToObjects="1">
      <p:cViewPr varScale="1">
        <p:scale>
          <a:sx n="116" d="100"/>
          <a:sy n="116" d="100"/>
        </p:scale>
        <p:origin x="1482" y="108"/>
      </p:cViewPr>
      <p:guideLst>
        <p:guide orient="horz" pos="948"/>
        <p:guide orient="horz" pos="319"/>
        <p:guide orient="horz" pos="3710"/>
        <p:guide orient="horz" pos="1368"/>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07" Type="http://schemas.openxmlformats.org/officeDocument/2006/relationships/viewProps" Target="viewProps.xml"/><Relationship Id="rId11" Type="http://schemas.openxmlformats.org/officeDocument/2006/relationships/slideMaster" Target="slideMasters/slideMaster6.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customXml" Target="../customXml/item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theme" Target="theme/theme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presProps" Target="presProps.xml"/><Relationship Id="rId10" Type="http://schemas.openxmlformats.org/officeDocument/2006/relationships/slideMaster" Target="slideMasters/slideMaster5.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tableStyles" Target="tableStyle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2.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3.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laskentataulukko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laskentataulukko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laskentataulukko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laskentataulukko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laskentataulukko6.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partty.ADTURKU\Desktop\Strategiset%20ohjelmat_linjaukset%20sopimuksiss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jpartty.ADTURKU\Desktop\Strategiset%20ohjelmat_linjaukset%20sopimuksiss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partty.ADTURKU\Desktop\Strategiset%20ohjelmat_linjaukset%20sopimuksiss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jpartty.ADTURKU\Desktop\Strategiset%20ohjelmat_linjaukset%20sopimuksissa.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jpartty.ADTURKU\Desktop\Strategiset%20ohjelmat_linjaukset%20sopimuksiss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oleObject" Target="file:///C:\Users\jpartty.ADTURKU\Desktop\Strategiset%20ohjelmat_linjaukset%20sopimuksissa.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adturku.fi\jaot\Koti05\jpartty\My%20Documents\Strategisten%20ohjelmien%20linjausten%20jalkautuminen%20strategisiin%20sopimuksiin%202016%2017.4.2015.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741073213514154E-2"/>
          <c:y val="0.10039552809063423"/>
          <c:w val="0.69154455815873139"/>
          <c:h val="0.70989551147878671"/>
        </c:manualLayout>
      </c:layout>
      <c:barChart>
        <c:barDir val="col"/>
        <c:grouping val="stacked"/>
        <c:varyColors val="0"/>
        <c:ser>
          <c:idx val="0"/>
          <c:order val="0"/>
          <c:tx>
            <c:strRef>
              <c:f>Sivistystoimiala!$B$33</c:f>
              <c:strCache>
                <c:ptCount val="1"/>
                <c:pt idx="0">
                  <c:v>Toteuma 2015</c:v>
                </c:pt>
              </c:strCache>
            </c:strRef>
          </c:tx>
          <c:spPr>
            <a:solidFill>
              <a:srgbClr val="002060"/>
            </a:solidFill>
          </c:spPr>
          <c:invertIfNegative val="0"/>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cat>
            <c:strRef>
              <c:f>Sivistystoimiala!$A$34:$A$45</c:f>
              <c:strCache>
                <c:ptCount val="12"/>
                <c:pt idx="0">
                  <c:v>1 (1.1.-31.1.2015)</c:v>
                </c:pt>
                <c:pt idx="1">
                  <c:v>2 (1.2.-28.2.2015)</c:v>
                </c:pt>
                <c:pt idx="2">
                  <c:v>3 (1.3.-31.3.2015)</c:v>
                </c:pt>
                <c:pt idx="3">
                  <c:v>4 (1.4.-30.4.2015)</c:v>
                </c:pt>
                <c:pt idx="4">
                  <c:v>5 (1.5.-31.5.2015)</c:v>
                </c:pt>
                <c:pt idx="5">
                  <c:v>6 (1.6.-30.6.2015)</c:v>
                </c:pt>
                <c:pt idx="6">
                  <c:v>7 (1.7.-31.7.2015)</c:v>
                </c:pt>
                <c:pt idx="7">
                  <c:v>8 (1.8.-31.8.2015)</c:v>
                </c:pt>
                <c:pt idx="8">
                  <c:v>9 (1.9.-30.9.2015)</c:v>
                </c:pt>
                <c:pt idx="9">
                  <c:v>10 (1.10.-31.10.2015)</c:v>
                </c:pt>
                <c:pt idx="10">
                  <c:v>11 (1.11.-30.11.2015)</c:v>
                </c:pt>
                <c:pt idx="11">
                  <c:v>12 (1.12.-31.12.2015)</c:v>
                </c:pt>
              </c:strCache>
            </c:strRef>
          </c:cat>
          <c:val>
            <c:numRef>
              <c:f>Sivistystoimiala!$B$34:$B$45</c:f>
              <c:numCache>
                <c:formatCode>0.0</c:formatCode>
                <c:ptCount val="12"/>
                <c:pt idx="0">
                  <c:v>3825.8</c:v>
                </c:pt>
                <c:pt idx="1">
                  <c:v>3834.6500000000005</c:v>
                </c:pt>
                <c:pt idx="2">
                  <c:v>3879.9354838709678</c:v>
                </c:pt>
                <c:pt idx="3">
                  <c:v>3858.4</c:v>
                </c:pt>
                <c:pt idx="4">
                  <c:v>3790.5741935483848</c:v>
                </c:pt>
                <c:pt idx="5">
                  <c:v>3251.9633333333304</c:v>
                </c:pt>
                <c:pt idx="6">
                  <c:v>3099.2290322580752</c:v>
                </c:pt>
              </c:numCache>
            </c:numRef>
          </c:val>
        </c:ser>
        <c:dLbls>
          <c:showLegendKey val="0"/>
          <c:showVal val="0"/>
          <c:showCatName val="0"/>
          <c:showSerName val="0"/>
          <c:showPercent val="0"/>
          <c:showBubbleSize val="0"/>
        </c:dLbls>
        <c:gapWidth val="150"/>
        <c:overlap val="100"/>
        <c:axId val="451274128"/>
        <c:axId val="451274688"/>
      </c:barChart>
      <c:lineChart>
        <c:grouping val="standard"/>
        <c:varyColors val="0"/>
        <c:ser>
          <c:idx val="2"/>
          <c:order val="1"/>
          <c:tx>
            <c:strRef>
              <c:f>Sivistystoimiala!$E$33</c:f>
              <c:strCache>
                <c:ptCount val="1"/>
                <c:pt idx="0">
                  <c:v>Teoreettinen tavoitetaso / kk</c:v>
                </c:pt>
              </c:strCache>
            </c:strRef>
          </c:tx>
          <c:marker>
            <c:symbol val="none"/>
          </c:marker>
          <c:cat>
            <c:strRef>
              <c:f>Sivistystoimiala!$A$34:$A$45</c:f>
              <c:strCache>
                <c:ptCount val="12"/>
                <c:pt idx="0">
                  <c:v>1 (1.1.-31.1.2015)</c:v>
                </c:pt>
                <c:pt idx="1">
                  <c:v>2 (1.2.-28.2.2015)</c:v>
                </c:pt>
                <c:pt idx="2">
                  <c:v>3 (1.3.-31.3.2015)</c:v>
                </c:pt>
                <c:pt idx="3">
                  <c:v>4 (1.4.-30.4.2015)</c:v>
                </c:pt>
                <c:pt idx="4">
                  <c:v>5 (1.5.-31.5.2015)</c:v>
                </c:pt>
                <c:pt idx="5">
                  <c:v>6 (1.6.-30.6.2015)</c:v>
                </c:pt>
                <c:pt idx="6">
                  <c:v>7 (1.7.-31.7.2015)</c:v>
                </c:pt>
                <c:pt idx="7">
                  <c:v>8 (1.8.-31.8.2015)</c:v>
                </c:pt>
                <c:pt idx="8">
                  <c:v>9 (1.9.-30.9.2015)</c:v>
                </c:pt>
                <c:pt idx="9">
                  <c:v>10 (1.10.-31.10.2015)</c:v>
                </c:pt>
                <c:pt idx="10">
                  <c:v>11 (1.11.-30.11.2015)</c:v>
                </c:pt>
                <c:pt idx="11">
                  <c:v>12 (1.12.-31.12.2015)</c:v>
                </c:pt>
              </c:strCache>
            </c:strRef>
          </c:cat>
          <c:val>
            <c:numRef>
              <c:f>Sivistystoimiala!$E$34:$E$45</c:f>
              <c:numCache>
                <c:formatCode>0.0</c:formatCode>
                <c:ptCount val="12"/>
                <c:pt idx="0">
                  <c:v>3850.3973044085274</c:v>
                </c:pt>
                <c:pt idx="1">
                  <c:v>3869.8985025237607</c:v>
                </c:pt>
                <c:pt idx="2">
                  <c:v>3880.4537551553499</c:v>
                </c:pt>
                <c:pt idx="3">
                  <c:v>3854.477380121356</c:v>
                </c:pt>
                <c:pt idx="4">
                  <c:v>3823.4996219555092</c:v>
                </c:pt>
                <c:pt idx="5">
                  <c:v>3302.5028446007627</c:v>
                </c:pt>
                <c:pt idx="6">
                  <c:v>3149.2855686603198</c:v>
                </c:pt>
                <c:pt idx="7">
                  <c:v>3570.2107045917978</c:v>
                </c:pt>
                <c:pt idx="8">
                  <c:v>3781.1653855447571</c:v>
                </c:pt>
                <c:pt idx="9">
                  <c:v>3814.4855758487993</c:v>
                </c:pt>
                <c:pt idx="10">
                  <c:v>3832.3189201525001</c:v>
                </c:pt>
                <c:pt idx="11">
                  <c:v>3763.3257279846475</c:v>
                </c:pt>
              </c:numCache>
            </c:numRef>
          </c:val>
          <c:smooth val="0"/>
        </c:ser>
        <c:dLbls>
          <c:showLegendKey val="0"/>
          <c:showVal val="0"/>
          <c:showCatName val="0"/>
          <c:showSerName val="0"/>
          <c:showPercent val="0"/>
          <c:showBubbleSize val="0"/>
        </c:dLbls>
        <c:marker val="1"/>
        <c:smooth val="0"/>
        <c:axId val="451274128"/>
        <c:axId val="451274688"/>
      </c:lineChart>
      <c:catAx>
        <c:axId val="451274128"/>
        <c:scaling>
          <c:orientation val="minMax"/>
        </c:scaling>
        <c:delete val="0"/>
        <c:axPos val="b"/>
        <c:numFmt formatCode="General" sourceLinked="0"/>
        <c:majorTickMark val="out"/>
        <c:minorTickMark val="none"/>
        <c:tickLblPos val="nextTo"/>
        <c:txPr>
          <a:bodyPr/>
          <a:lstStyle/>
          <a:p>
            <a:pPr>
              <a:defRPr sz="900"/>
            </a:pPr>
            <a:endParaRPr lang="fi-FI"/>
          </a:p>
        </c:txPr>
        <c:crossAx val="451274688"/>
        <c:crosses val="autoZero"/>
        <c:auto val="1"/>
        <c:lblAlgn val="ctr"/>
        <c:lblOffset val="100"/>
        <c:noMultiLvlLbl val="0"/>
      </c:catAx>
      <c:valAx>
        <c:axId val="451274688"/>
        <c:scaling>
          <c:orientation val="minMax"/>
        </c:scaling>
        <c:delete val="0"/>
        <c:axPos val="l"/>
        <c:majorGridlines/>
        <c:numFmt formatCode="0.0" sourceLinked="1"/>
        <c:majorTickMark val="out"/>
        <c:minorTickMark val="none"/>
        <c:tickLblPos val="nextTo"/>
        <c:crossAx val="451274128"/>
        <c:crosses val="autoZero"/>
        <c:crossBetween val="between"/>
      </c:valAx>
    </c:plotArea>
    <c:legend>
      <c:legendPos val="r"/>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fi-FI" sz="1100"/>
              <a:t>Rakentuva kaupunki ja ympäristö</a:t>
            </a:r>
          </a:p>
        </c:rich>
      </c:tx>
      <c:overlay val="0"/>
    </c:title>
    <c:autoTitleDeleted val="0"/>
    <c:plotArea>
      <c:layout>
        <c:manualLayout>
          <c:layoutTarget val="inner"/>
          <c:xMode val="edge"/>
          <c:yMode val="edge"/>
          <c:x val="0.10509189486052928"/>
          <c:y val="0.10987286580262101"/>
          <c:w val="0.85030173955246757"/>
          <c:h val="0.79509823796732726"/>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linjaukset'!$C$34:$C$43</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1"/>
          <c:order val="1"/>
          <c:tx>
            <c:strRef>
              <c:f>'Ohjelmien linjaukset'!$D$2</c:f>
              <c:strCache>
                <c:ptCount val="1"/>
                <c:pt idx="0">
                  <c:v>Kito</c:v>
                </c:pt>
              </c:strCache>
            </c:strRef>
          </c:tx>
          <c:spPr>
            <a:solidFill>
              <a:srgbClr val="DC0A0A">
                <a:lumMod val="75000"/>
              </a:srgbClr>
            </a:solidFill>
          </c:spPr>
          <c:invertIfNegative val="0"/>
          <c:dLbls>
            <c:dLbl>
              <c:idx val="0"/>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linjaukset'!$D$34:$D$43</c:f>
              <c:numCache>
                <c:formatCode>General</c:formatCode>
                <c:ptCount val="10"/>
                <c:pt idx="0">
                  <c:v>1</c:v>
                </c:pt>
                <c:pt idx="1">
                  <c:v>0</c:v>
                </c:pt>
                <c:pt idx="2">
                  <c:v>2</c:v>
                </c:pt>
                <c:pt idx="3">
                  <c:v>0</c:v>
                </c:pt>
                <c:pt idx="4">
                  <c:v>0</c:v>
                </c:pt>
                <c:pt idx="5">
                  <c:v>0</c:v>
                </c:pt>
                <c:pt idx="6">
                  <c:v>0</c:v>
                </c:pt>
                <c:pt idx="7">
                  <c:v>0</c:v>
                </c:pt>
                <c:pt idx="8">
                  <c:v>0</c:v>
                </c:pt>
                <c:pt idx="9">
                  <c:v>3</c:v>
                </c:pt>
              </c:numCache>
            </c:numRef>
          </c:val>
        </c:ser>
        <c:ser>
          <c:idx val="2"/>
          <c:order val="2"/>
          <c:tx>
            <c:strRef>
              <c:f>'Ohjelmien linjaukset'!$E$2</c:f>
              <c:strCache>
                <c:ptCount val="1"/>
                <c:pt idx="0">
                  <c:v>Vapa</c:v>
                </c:pt>
              </c:strCache>
            </c:strRef>
          </c:tx>
          <c:spPr>
            <a:solidFill>
              <a:srgbClr val="00468B"/>
            </a:solidFill>
          </c:spPr>
          <c:invertIfNegative val="0"/>
          <c:dLbls>
            <c:dLbl>
              <c:idx val="9"/>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linjaukset'!$E$34:$E$43</c:f>
              <c:numCache>
                <c:formatCode>General</c:formatCode>
                <c:ptCount val="10"/>
                <c:pt idx="0">
                  <c:v>0</c:v>
                </c:pt>
                <c:pt idx="1">
                  <c:v>0</c:v>
                </c:pt>
                <c:pt idx="2">
                  <c:v>0</c:v>
                </c:pt>
                <c:pt idx="3">
                  <c:v>0</c:v>
                </c:pt>
                <c:pt idx="4">
                  <c:v>0</c:v>
                </c:pt>
                <c:pt idx="5">
                  <c:v>0</c:v>
                </c:pt>
                <c:pt idx="6">
                  <c:v>0</c:v>
                </c:pt>
                <c:pt idx="7">
                  <c:v>0</c:v>
                </c:pt>
                <c:pt idx="8">
                  <c:v>0</c:v>
                </c:pt>
                <c:pt idx="9">
                  <c:v>1</c:v>
                </c:pt>
              </c:numCache>
            </c:numRef>
          </c:val>
        </c:ser>
        <c:ser>
          <c:idx val="3"/>
          <c:order val="3"/>
          <c:tx>
            <c:strRef>
              <c:f>'Ohjelmien linjaukset'!$F$2</c:f>
              <c:strCache>
                <c:ptCount val="1"/>
                <c:pt idx="0">
                  <c:v>Yto</c:v>
                </c:pt>
              </c:strCache>
            </c:strRef>
          </c:tx>
          <c:spPr>
            <a:solidFill>
              <a:srgbClr val="339933">
                <a:lumMod val="20000"/>
                <a:lumOff val="80000"/>
              </a:srgbClr>
            </a:solidFill>
          </c:spPr>
          <c:invertIfNegative val="0"/>
          <c:dLbls>
            <c:dLbl>
              <c:idx val="2"/>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linjaukset'!$F$34:$F$43</c:f>
              <c:numCache>
                <c:formatCode>General</c:formatCode>
                <c:ptCount val="10"/>
                <c:pt idx="0">
                  <c:v>5</c:v>
                </c:pt>
                <c:pt idx="1">
                  <c:v>3</c:v>
                </c:pt>
                <c:pt idx="2">
                  <c:v>1</c:v>
                </c:pt>
                <c:pt idx="3">
                  <c:v>1</c:v>
                </c:pt>
                <c:pt idx="4">
                  <c:v>3</c:v>
                </c:pt>
                <c:pt idx="5">
                  <c:v>3</c:v>
                </c:pt>
                <c:pt idx="6">
                  <c:v>7</c:v>
                </c:pt>
                <c:pt idx="7">
                  <c:v>0</c:v>
                </c:pt>
                <c:pt idx="8">
                  <c:v>4</c:v>
                </c:pt>
                <c:pt idx="9">
                  <c:v>0</c:v>
                </c:pt>
              </c:numCache>
            </c:numRef>
          </c:val>
        </c:ser>
        <c:ser>
          <c:idx val="4"/>
          <c:order val="4"/>
          <c:tx>
            <c:strRef>
              <c:f>'Ohjelmien linjaukset'!$G$2</c:f>
              <c:strCache>
                <c:ptCount val="1"/>
                <c:pt idx="0">
                  <c:v>Sito</c:v>
                </c:pt>
              </c:strCache>
            </c:strRef>
          </c:tx>
          <c:invertIfNegative val="0"/>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linjaukset'!$G$34:$G$43</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linjaukset'!$A$34:$A$43</c:f>
              <c:strCache>
                <c:ptCount val="10"/>
                <c:pt idx="0">
                  <c:v>3.3.1</c:v>
                </c:pt>
                <c:pt idx="1">
                  <c:v>3.3.2</c:v>
                </c:pt>
                <c:pt idx="2">
                  <c:v>3.3.3</c:v>
                </c:pt>
                <c:pt idx="3">
                  <c:v>3.3.4</c:v>
                </c:pt>
                <c:pt idx="4">
                  <c:v>3.3.5</c:v>
                </c:pt>
                <c:pt idx="5">
                  <c:v>3.3.6</c:v>
                </c:pt>
                <c:pt idx="6">
                  <c:v>3.3.7</c:v>
                </c:pt>
                <c:pt idx="7">
                  <c:v>3.3.8</c:v>
                </c:pt>
                <c:pt idx="8">
                  <c:v>3.3.9</c:v>
                </c:pt>
                <c:pt idx="9">
                  <c:v>3.3.10</c:v>
                </c:pt>
              </c:strCache>
            </c:strRef>
          </c:cat>
          <c:val>
            <c:numRef>
              <c:f>'Ohjelmien linjaukset'!$H$34:$H$43</c:f>
              <c:numCache>
                <c:formatCode>General</c:formatCode>
                <c:ptCount val="10"/>
                <c:pt idx="0">
                  <c:v>5</c:v>
                </c:pt>
                <c:pt idx="1">
                  <c:v>4</c:v>
                </c:pt>
                <c:pt idx="2">
                  <c:v>1</c:v>
                </c:pt>
                <c:pt idx="3">
                  <c:v>0</c:v>
                </c:pt>
                <c:pt idx="4">
                  <c:v>0</c:v>
                </c:pt>
                <c:pt idx="5">
                  <c:v>1</c:v>
                </c:pt>
                <c:pt idx="6">
                  <c:v>1</c:v>
                </c:pt>
                <c:pt idx="7">
                  <c:v>0</c:v>
                </c:pt>
                <c:pt idx="8">
                  <c:v>1</c:v>
                </c:pt>
                <c:pt idx="9">
                  <c:v>1</c:v>
                </c:pt>
              </c:numCache>
            </c:numRef>
          </c:val>
        </c:ser>
        <c:dLbls>
          <c:showLegendKey val="0"/>
          <c:showVal val="0"/>
          <c:showCatName val="0"/>
          <c:showSerName val="0"/>
          <c:showPercent val="0"/>
          <c:showBubbleSize val="0"/>
        </c:dLbls>
        <c:gapWidth val="55"/>
        <c:overlap val="100"/>
        <c:axId val="374002928"/>
        <c:axId val="373680064"/>
      </c:barChart>
      <c:catAx>
        <c:axId val="374002928"/>
        <c:scaling>
          <c:orientation val="minMax"/>
        </c:scaling>
        <c:delete val="0"/>
        <c:axPos val="b"/>
        <c:numFmt formatCode="General" sourceLinked="0"/>
        <c:majorTickMark val="none"/>
        <c:minorTickMark val="none"/>
        <c:tickLblPos val="nextTo"/>
        <c:txPr>
          <a:bodyPr/>
          <a:lstStyle/>
          <a:p>
            <a:pPr>
              <a:defRPr sz="700"/>
            </a:pPr>
            <a:endParaRPr lang="fi-FI"/>
          </a:p>
        </c:txPr>
        <c:crossAx val="373680064"/>
        <c:crosses val="autoZero"/>
        <c:auto val="1"/>
        <c:lblAlgn val="ctr"/>
        <c:lblOffset val="100"/>
        <c:noMultiLvlLbl val="0"/>
      </c:catAx>
      <c:valAx>
        <c:axId val="373680064"/>
        <c:scaling>
          <c:orientation val="minMax"/>
        </c:scaling>
        <c:delete val="0"/>
        <c:axPos val="l"/>
        <c:majorGridlines>
          <c:spPr>
            <a:ln>
              <a:prstDash val="dash"/>
            </a:ln>
          </c:spPr>
        </c:majorGridlines>
        <c:numFmt formatCode="General" sourceLinked="1"/>
        <c:majorTickMark val="none"/>
        <c:minorTickMark val="none"/>
        <c:tickLblPos val="nextTo"/>
        <c:crossAx val="374002928"/>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fi-FI" sz="1050"/>
              <a:t>Terve ja hyvinvoiva kaupunkilainen</a:t>
            </a:r>
          </a:p>
        </c:rich>
      </c:tx>
      <c:overlay val="0"/>
    </c:title>
    <c:autoTitleDeleted val="0"/>
    <c:plotArea>
      <c:layout>
        <c:manualLayout>
          <c:layoutTarget val="inner"/>
          <c:xMode val="edge"/>
          <c:yMode val="edge"/>
          <c:x val="0.11015746247351332"/>
          <c:y val="0.10926563715142762"/>
          <c:w val="0.84308608642479821"/>
          <c:h val="0.77131970321615906"/>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linjaukset'!$A$3:$A$5</c:f>
              <c:strCache>
                <c:ptCount val="3"/>
                <c:pt idx="0">
                  <c:v>2.1.1</c:v>
                </c:pt>
                <c:pt idx="1">
                  <c:v>2.1.2</c:v>
                </c:pt>
                <c:pt idx="2">
                  <c:v>2.1.3</c:v>
                </c:pt>
              </c:strCache>
            </c:strRef>
          </c:cat>
          <c:val>
            <c:numRef>
              <c:f>'Ohjelmien linjaukset'!$C$3:$C$5</c:f>
              <c:numCache>
                <c:formatCode>General</c:formatCode>
                <c:ptCount val="3"/>
                <c:pt idx="0">
                  <c:v>2</c:v>
                </c:pt>
                <c:pt idx="1">
                  <c:v>9</c:v>
                </c:pt>
                <c:pt idx="2">
                  <c:v>8</c:v>
                </c:pt>
              </c:numCache>
            </c:numRef>
          </c:val>
        </c:ser>
        <c:ser>
          <c:idx val="1"/>
          <c:order val="1"/>
          <c:tx>
            <c:strRef>
              <c:f>'Ohjelmien linjaukset'!$D$2</c:f>
              <c:strCache>
                <c:ptCount val="1"/>
                <c:pt idx="0">
                  <c:v>Kito</c:v>
                </c:pt>
              </c:strCache>
            </c:strRef>
          </c:tx>
          <c:invertIfNegative val="0"/>
          <c:cat>
            <c:strRef>
              <c:f>'Ohjelmien linjaukset'!$A$3:$A$5</c:f>
              <c:strCache>
                <c:ptCount val="3"/>
                <c:pt idx="0">
                  <c:v>2.1.1</c:v>
                </c:pt>
                <c:pt idx="1">
                  <c:v>2.1.2</c:v>
                </c:pt>
                <c:pt idx="2">
                  <c:v>2.1.3</c:v>
                </c:pt>
              </c:strCache>
            </c:strRef>
          </c:cat>
          <c:val>
            <c:numRef>
              <c:f>'Ohjelmien linjaukset'!$D$3:$D$5</c:f>
              <c:numCache>
                <c:formatCode>General</c:formatCode>
                <c:ptCount val="3"/>
                <c:pt idx="0">
                  <c:v>0</c:v>
                </c:pt>
                <c:pt idx="1">
                  <c:v>0</c:v>
                </c:pt>
                <c:pt idx="2">
                  <c:v>0</c:v>
                </c:pt>
              </c:numCache>
            </c:numRef>
          </c:val>
        </c:ser>
        <c:ser>
          <c:idx val="2"/>
          <c:order val="2"/>
          <c:tx>
            <c:strRef>
              <c:f>'Ohjelmien linjaukset'!$E$2</c:f>
              <c:strCache>
                <c:ptCount val="1"/>
                <c:pt idx="0">
                  <c:v>Vapa</c:v>
                </c:pt>
              </c:strCache>
            </c:strRef>
          </c:tx>
          <c:spPr>
            <a:solidFill>
              <a:srgbClr val="00468B"/>
            </a:solidFill>
          </c:spPr>
          <c:invertIfNegative val="0"/>
          <c:dLbls>
            <c:dLbl>
              <c:idx val="1"/>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linjaukset'!$A$3:$A$5</c:f>
              <c:strCache>
                <c:ptCount val="3"/>
                <c:pt idx="0">
                  <c:v>2.1.1</c:v>
                </c:pt>
                <c:pt idx="1">
                  <c:v>2.1.2</c:v>
                </c:pt>
                <c:pt idx="2">
                  <c:v>2.1.3</c:v>
                </c:pt>
              </c:strCache>
            </c:strRef>
          </c:cat>
          <c:val>
            <c:numRef>
              <c:f>'Ohjelmien linjaukset'!$E$3:$E$5</c:f>
              <c:numCache>
                <c:formatCode>General</c:formatCode>
                <c:ptCount val="3"/>
                <c:pt idx="0">
                  <c:v>5</c:v>
                </c:pt>
                <c:pt idx="1">
                  <c:v>0</c:v>
                </c:pt>
                <c:pt idx="2">
                  <c:v>1</c:v>
                </c:pt>
              </c:numCache>
            </c:numRef>
          </c:val>
        </c:ser>
        <c:ser>
          <c:idx val="3"/>
          <c:order val="3"/>
          <c:tx>
            <c:strRef>
              <c:f>'Ohjelmien linjaukset'!$F$2</c:f>
              <c:strCache>
                <c:ptCount val="1"/>
                <c:pt idx="0">
                  <c:v>Yto</c:v>
                </c:pt>
              </c:strCache>
            </c:strRef>
          </c:tx>
          <c:invertIfNegative val="0"/>
          <c:dLbls>
            <c:dLbl>
              <c:idx val="0"/>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linjaukset'!$A$3:$A$5</c:f>
              <c:strCache>
                <c:ptCount val="3"/>
                <c:pt idx="0">
                  <c:v>2.1.1</c:v>
                </c:pt>
                <c:pt idx="1">
                  <c:v>2.1.2</c:v>
                </c:pt>
                <c:pt idx="2">
                  <c:v>2.1.3</c:v>
                </c:pt>
              </c:strCache>
            </c:strRef>
          </c:cat>
          <c:val>
            <c:numRef>
              <c:f>'Ohjelmien linjaukset'!$F$3:$F$5</c:f>
              <c:numCache>
                <c:formatCode>General</c:formatCode>
                <c:ptCount val="3"/>
                <c:pt idx="0">
                  <c:v>1</c:v>
                </c:pt>
                <c:pt idx="1">
                  <c:v>0</c:v>
                </c:pt>
                <c:pt idx="2">
                  <c:v>0</c:v>
                </c:pt>
              </c:numCache>
            </c:numRef>
          </c:val>
        </c:ser>
        <c:ser>
          <c:idx val="4"/>
          <c:order val="4"/>
          <c:tx>
            <c:strRef>
              <c:f>'Ohjelmien linjaukset'!$G$2</c:f>
              <c:strCache>
                <c:ptCount val="1"/>
                <c:pt idx="0">
                  <c:v>Sito</c:v>
                </c:pt>
              </c:strCache>
            </c:strRef>
          </c:tx>
          <c:spPr>
            <a:solidFill>
              <a:sysClr val="window" lastClr="FFFFFF">
                <a:lumMod val="65000"/>
              </a:sysClr>
            </a:solidFill>
          </c:spPr>
          <c:invertIfNegative val="0"/>
          <c:dLbls>
            <c:dLbl>
              <c:idx val="0"/>
              <c:showLegendKey val="0"/>
              <c:showVal val="0"/>
              <c:showCatName val="0"/>
              <c:showSerName val="1"/>
              <c:showPercent val="0"/>
              <c:showBubbleSize val="0"/>
              <c:extLst>
                <c:ext xmlns:c15="http://schemas.microsoft.com/office/drawing/2012/chart" uri="{CE6537A1-D6FC-4f65-9D91-7224C49458BB}"/>
              </c:extLst>
            </c:dLbl>
            <c:dLbl>
              <c:idx val="1"/>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linjaukset'!$A$3:$A$5</c:f>
              <c:strCache>
                <c:ptCount val="3"/>
                <c:pt idx="0">
                  <c:v>2.1.1</c:v>
                </c:pt>
                <c:pt idx="1">
                  <c:v>2.1.2</c:v>
                </c:pt>
                <c:pt idx="2">
                  <c:v>2.1.3</c:v>
                </c:pt>
              </c:strCache>
            </c:strRef>
          </c:cat>
          <c:val>
            <c:numRef>
              <c:f>'Ohjelmien linjaukset'!$G$3:$G$5</c:f>
              <c:numCache>
                <c:formatCode>General</c:formatCode>
                <c:ptCount val="3"/>
                <c:pt idx="0">
                  <c:v>1</c:v>
                </c:pt>
                <c:pt idx="1">
                  <c:v>2</c:v>
                </c:pt>
                <c:pt idx="2">
                  <c:v>0</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linjaukset'!$A$3:$A$5</c:f>
              <c:strCache>
                <c:ptCount val="3"/>
                <c:pt idx="0">
                  <c:v>2.1.1</c:v>
                </c:pt>
                <c:pt idx="1">
                  <c:v>2.1.2</c:v>
                </c:pt>
                <c:pt idx="2">
                  <c:v>2.1.3</c:v>
                </c:pt>
              </c:strCache>
            </c:strRef>
          </c:cat>
          <c:val>
            <c:numRef>
              <c:f>'Ohjelmien linjaukset'!$H$3:$H$5</c:f>
              <c:numCache>
                <c:formatCode>General</c:formatCode>
                <c:ptCount val="3"/>
                <c:pt idx="0">
                  <c:v>2</c:v>
                </c:pt>
                <c:pt idx="1">
                  <c:v>2</c:v>
                </c:pt>
                <c:pt idx="2">
                  <c:v>2</c:v>
                </c:pt>
              </c:numCache>
            </c:numRef>
          </c:val>
        </c:ser>
        <c:dLbls>
          <c:showLegendKey val="0"/>
          <c:showVal val="0"/>
          <c:showCatName val="0"/>
          <c:showSerName val="0"/>
          <c:showPercent val="0"/>
          <c:showBubbleSize val="0"/>
        </c:dLbls>
        <c:gapWidth val="55"/>
        <c:overlap val="100"/>
        <c:axId val="373685104"/>
        <c:axId val="373685664"/>
      </c:barChart>
      <c:catAx>
        <c:axId val="373685104"/>
        <c:scaling>
          <c:orientation val="minMax"/>
        </c:scaling>
        <c:delete val="0"/>
        <c:axPos val="b"/>
        <c:numFmt formatCode="General" sourceLinked="0"/>
        <c:majorTickMark val="none"/>
        <c:minorTickMark val="none"/>
        <c:tickLblPos val="nextTo"/>
        <c:crossAx val="373685664"/>
        <c:crosses val="autoZero"/>
        <c:auto val="1"/>
        <c:lblAlgn val="ctr"/>
        <c:lblOffset val="100"/>
        <c:noMultiLvlLbl val="0"/>
      </c:catAx>
      <c:valAx>
        <c:axId val="373685664"/>
        <c:scaling>
          <c:orientation val="minMax"/>
        </c:scaling>
        <c:delete val="0"/>
        <c:axPos val="l"/>
        <c:majorGridlines>
          <c:spPr>
            <a:ln>
              <a:prstDash val="dash"/>
            </a:ln>
          </c:spPr>
        </c:majorGridlines>
        <c:numFmt formatCode="General" sourceLinked="1"/>
        <c:majorTickMark val="none"/>
        <c:minorTickMark val="none"/>
        <c:tickLblPos val="nextTo"/>
        <c:crossAx val="373685104"/>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fi-FI" sz="1050"/>
              <a:t>Osaava ja oppiva kaupunkilainen</a:t>
            </a:r>
          </a:p>
        </c:rich>
      </c:tx>
      <c:overlay val="0"/>
    </c:title>
    <c:autoTitleDeleted val="0"/>
    <c:plotArea>
      <c:layout>
        <c:manualLayout>
          <c:layoutTarget val="inner"/>
          <c:xMode val="edge"/>
          <c:yMode val="edge"/>
          <c:x val="8.7537231312922903E-2"/>
          <c:y val="0.10926563715142762"/>
          <c:w val="0.86627081117971017"/>
          <c:h val="0.77131970321615906"/>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linjaukset'!$C$6:$C$13</c:f>
              <c:numCache>
                <c:formatCode>General</c:formatCode>
                <c:ptCount val="8"/>
                <c:pt idx="0">
                  <c:v>0</c:v>
                </c:pt>
                <c:pt idx="1">
                  <c:v>0</c:v>
                </c:pt>
                <c:pt idx="2">
                  <c:v>0</c:v>
                </c:pt>
                <c:pt idx="3">
                  <c:v>0</c:v>
                </c:pt>
                <c:pt idx="4">
                  <c:v>0</c:v>
                </c:pt>
                <c:pt idx="5">
                  <c:v>0</c:v>
                </c:pt>
                <c:pt idx="6">
                  <c:v>0</c:v>
                </c:pt>
                <c:pt idx="7">
                  <c:v>0</c:v>
                </c:pt>
              </c:numCache>
            </c:numRef>
          </c:val>
        </c:ser>
        <c:ser>
          <c:idx val="1"/>
          <c:order val="1"/>
          <c:tx>
            <c:strRef>
              <c:f>'Ohjelmien linjaukset'!$D$2</c:f>
              <c:strCache>
                <c:ptCount val="1"/>
                <c:pt idx="0">
                  <c:v>Kito</c:v>
                </c:pt>
              </c:strCache>
            </c:strRef>
          </c:tx>
          <c:invertIfNegative val="0"/>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linjaukset'!$D$6:$D$13</c:f>
              <c:numCache>
                <c:formatCode>General</c:formatCode>
                <c:ptCount val="8"/>
                <c:pt idx="0">
                  <c:v>0</c:v>
                </c:pt>
                <c:pt idx="1">
                  <c:v>0</c:v>
                </c:pt>
                <c:pt idx="2">
                  <c:v>0</c:v>
                </c:pt>
                <c:pt idx="3">
                  <c:v>0</c:v>
                </c:pt>
                <c:pt idx="4">
                  <c:v>0</c:v>
                </c:pt>
                <c:pt idx="5">
                  <c:v>0</c:v>
                </c:pt>
                <c:pt idx="6">
                  <c:v>0</c:v>
                </c:pt>
                <c:pt idx="7">
                  <c:v>0</c:v>
                </c:pt>
              </c:numCache>
            </c:numRef>
          </c:val>
        </c:ser>
        <c:ser>
          <c:idx val="2"/>
          <c:order val="2"/>
          <c:tx>
            <c:strRef>
              <c:f>'Ohjelmien linjaukset'!$E$2</c:f>
              <c:strCache>
                <c:ptCount val="1"/>
                <c:pt idx="0">
                  <c:v>Vapa</c:v>
                </c:pt>
              </c:strCache>
            </c:strRef>
          </c:tx>
          <c:spPr>
            <a:solidFill>
              <a:srgbClr val="00468B"/>
            </a:solidFill>
          </c:spPr>
          <c:invertIfNegative val="0"/>
          <c:dLbls>
            <c:dLbl>
              <c:idx val="6"/>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linjaukset'!$E$6:$E$13</c:f>
              <c:numCache>
                <c:formatCode>General</c:formatCode>
                <c:ptCount val="8"/>
                <c:pt idx="0">
                  <c:v>0</c:v>
                </c:pt>
                <c:pt idx="1">
                  <c:v>0</c:v>
                </c:pt>
                <c:pt idx="2">
                  <c:v>0</c:v>
                </c:pt>
                <c:pt idx="3">
                  <c:v>0</c:v>
                </c:pt>
                <c:pt idx="4">
                  <c:v>0</c:v>
                </c:pt>
                <c:pt idx="5">
                  <c:v>0</c:v>
                </c:pt>
                <c:pt idx="6">
                  <c:v>1</c:v>
                </c:pt>
                <c:pt idx="7">
                  <c:v>0</c:v>
                </c:pt>
              </c:numCache>
            </c:numRef>
          </c:val>
        </c:ser>
        <c:ser>
          <c:idx val="3"/>
          <c:order val="3"/>
          <c:tx>
            <c:strRef>
              <c:f>'Ohjelmien linjaukset'!$F$2</c:f>
              <c:strCache>
                <c:ptCount val="1"/>
                <c:pt idx="0">
                  <c:v>Yto</c:v>
                </c:pt>
              </c:strCache>
            </c:strRef>
          </c:tx>
          <c:invertIfNegative val="0"/>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linjaukset'!$F$6:$F$13</c:f>
              <c:numCache>
                <c:formatCode>General</c:formatCode>
                <c:ptCount val="8"/>
                <c:pt idx="0">
                  <c:v>0</c:v>
                </c:pt>
                <c:pt idx="1">
                  <c:v>0</c:v>
                </c:pt>
                <c:pt idx="2">
                  <c:v>0</c:v>
                </c:pt>
                <c:pt idx="3">
                  <c:v>0</c:v>
                </c:pt>
                <c:pt idx="4">
                  <c:v>0</c:v>
                </c:pt>
                <c:pt idx="5">
                  <c:v>0</c:v>
                </c:pt>
                <c:pt idx="6">
                  <c:v>0</c:v>
                </c:pt>
                <c:pt idx="7">
                  <c:v>0</c:v>
                </c:pt>
              </c:numCache>
            </c:numRef>
          </c:val>
        </c:ser>
        <c:ser>
          <c:idx val="4"/>
          <c:order val="4"/>
          <c:tx>
            <c:strRef>
              <c:f>'Ohjelmien linjaukset'!$G$2</c:f>
              <c:strCache>
                <c:ptCount val="1"/>
                <c:pt idx="0">
                  <c:v>Sito</c:v>
                </c:pt>
              </c:strCache>
            </c:strRef>
          </c:tx>
          <c:spPr>
            <a:solidFill>
              <a:sysClr val="window" lastClr="FFFFFF">
                <a:lumMod val="65000"/>
              </a:sysClr>
            </a:solidFill>
          </c:spPr>
          <c:invertIfNegative val="0"/>
          <c:dLbls>
            <c:dLbl>
              <c:idx val="3"/>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linjaukset'!$G$6:$G$13</c:f>
              <c:numCache>
                <c:formatCode>General</c:formatCode>
                <c:ptCount val="8"/>
                <c:pt idx="0">
                  <c:v>2</c:v>
                </c:pt>
                <c:pt idx="1">
                  <c:v>1</c:v>
                </c:pt>
                <c:pt idx="2">
                  <c:v>1</c:v>
                </c:pt>
                <c:pt idx="3">
                  <c:v>0</c:v>
                </c:pt>
                <c:pt idx="4">
                  <c:v>2</c:v>
                </c:pt>
                <c:pt idx="5">
                  <c:v>1</c:v>
                </c:pt>
                <c:pt idx="6">
                  <c:v>3</c:v>
                </c:pt>
                <c:pt idx="7">
                  <c:v>2</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7"/>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linjaukset'!$A$6:$A$13</c:f>
              <c:strCache>
                <c:ptCount val="8"/>
                <c:pt idx="0">
                  <c:v>2.2.1</c:v>
                </c:pt>
                <c:pt idx="1">
                  <c:v>2.2.2</c:v>
                </c:pt>
                <c:pt idx="2">
                  <c:v>2.2.3</c:v>
                </c:pt>
                <c:pt idx="3">
                  <c:v>2.2.4</c:v>
                </c:pt>
                <c:pt idx="4">
                  <c:v>2.2.5</c:v>
                </c:pt>
                <c:pt idx="5">
                  <c:v>2.2.6</c:v>
                </c:pt>
                <c:pt idx="6">
                  <c:v>2.2.7</c:v>
                </c:pt>
                <c:pt idx="7">
                  <c:v>2.2.8</c:v>
                </c:pt>
              </c:strCache>
            </c:strRef>
          </c:cat>
          <c:val>
            <c:numRef>
              <c:f>'Ohjelmien linjaukset'!$H$6:$H$13</c:f>
              <c:numCache>
                <c:formatCode>General</c:formatCode>
                <c:ptCount val="8"/>
                <c:pt idx="0">
                  <c:v>0</c:v>
                </c:pt>
                <c:pt idx="1">
                  <c:v>0</c:v>
                </c:pt>
                <c:pt idx="2">
                  <c:v>1</c:v>
                </c:pt>
                <c:pt idx="3">
                  <c:v>0</c:v>
                </c:pt>
                <c:pt idx="4">
                  <c:v>0</c:v>
                </c:pt>
                <c:pt idx="5">
                  <c:v>0</c:v>
                </c:pt>
                <c:pt idx="6">
                  <c:v>1</c:v>
                </c:pt>
                <c:pt idx="7">
                  <c:v>0</c:v>
                </c:pt>
              </c:numCache>
            </c:numRef>
          </c:val>
        </c:ser>
        <c:dLbls>
          <c:showLegendKey val="0"/>
          <c:showVal val="0"/>
          <c:showCatName val="0"/>
          <c:showSerName val="0"/>
          <c:showPercent val="0"/>
          <c:showBubbleSize val="0"/>
        </c:dLbls>
        <c:gapWidth val="55"/>
        <c:overlap val="100"/>
        <c:axId val="373836832"/>
        <c:axId val="373837392"/>
      </c:barChart>
      <c:catAx>
        <c:axId val="373836832"/>
        <c:scaling>
          <c:orientation val="minMax"/>
        </c:scaling>
        <c:delete val="0"/>
        <c:axPos val="b"/>
        <c:numFmt formatCode="General" sourceLinked="0"/>
        <c:majorTickMark val="none"/>
        <c:minorTickMark val="none"/>
        <c:tickLblPos val="nextTo"/>
        <c:crossAx val="373837392"/>
        <c:crosses val="autoZero"/>
        <c:auto val="1"/>
        <c:lblAlgn val="ctr"/>
        <c:lblOffset val="100"/>
        <c:noMultiLvlLbl val="0"/>
      </c:catAx>
      <c:valAx>
        <c:axId val="373837392"/>
        <c:scaling>
          <c:orientation val="minMax"/>
        </c:scaling>
        <c:delete val="0"/>
        <c:axPos val="l"/>
        <c:majorGridlines>
          <c:spPr>
            <a:ln>
              <a:prstDash val="dash"/>
            </a:ln>
          </c:spPr>
        </c:majorGridlines>
        <c:numFmt formatCode="General" sourceLinked="1"/>
        <c:majorTickMark val="none"/>
        <c:minorTickMark val="none"/>
        <c:tickLblPos val="nextTo"/>
        <c:crossAx val="373836832"/>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fi-FI" sz="1100"/>
              <a:t>Aktiivinen kaupunkilainen</a:t>
            </a:r>
          </a:p>
        </c:rich>
      </c:tx>
      <c:overlay val="0"/>
    </c:title>
    <c:autoTitleDeleted val="0"/>
    <c:plotArea>
      <c:layout>
        <c:manualLayout>
          <c:layoutTarget val="inner"/>
          <c:xMode val="edge"/>
          <c:yMode val="edge"/>
          <c:x val="0.11015742560472103"/>
          <c:y val="0.10740660947582401"/>
          <c:w val="0.84308613894258833"/>
          <c:h val="0.77317873089176281"/>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cat>
            <c:strRef>
              <c:f>'Ohjelmien linjaukset'!$A$14:$A$20</c:f>
              <c:strCache>
                <c:ptCount val="7"/>
                <c:pt idx="0">
                  <c:v>2.3.1</c:v>
                </c:pt>
                <c:pt idx="1">
                  <c:v>2.3.2</c:v>
                </c:pt>
                <c:pt idx="2">
                  <c:v>2.3.3</c:v>
                </c:pt>
                <c:pt idx="3">
                  <c:v>2.3.4</c:v>
                </c:pt>
                <c:pt idx="4">
                  <c:v>2.3.5</c:v>
                </c:pt>
                <c:pt idx="5">
                  <c:v>2.3.6</c:v>
                </c:pt>
                <c:pt idx="6">
                  <c:v>2.3.7</c:v>
                </c:pt>
              </c:strCache>
            </c:strRef>
          </c:cat>
          <c:val>
            <c:numRef>
              <c:f>'Ohjelmien linjaukset'!$C$14:$C$20</c:f>
              <c:numCache>
                <c:formatCode>General</c:formatCode>
                <c:ptCount val="7"/>
                <c:pt idx="0">
                  <c:v>0</c:v>
                </c:pt>
                <c:pt idx="1">
                  <c:v>0</c:v>
                </c:pt>
                <c:pt idx="2">
                  <c:v>0</c:v>
                </c:pt>
                <c:pt idx="3">
                  <c:v>0</c:v>
                </c:pt>
                <c:pt idx="4">
                  <c:v>0</c:v>
                </c:pt>
                <c:pt idx="5">
                  <c:v>0</c:v>
                </c:pt>
                <c:pt idx="6">
                  <c:v>0</c:v>
                </c:pt>
              </c:numCache>
            </c:numRef>
          </c:val>
        </c:ser>
        <c:ser>
          <c:idx val="1"/>
          <c:order val="1"/>
          <c:tx>
            <c:strRef>
              <c:f>'Ohjelmien linjaukset'!$D$2</c:f>
              <c:strCache>
                <c:ptCount val="1"/>
                <c:pt idx="0">
                  <c:v>Kito</c:v>
                </c:pt>
              </c:strCache>
            </c:strRef>
          </c:tx>
          <c:invertIfNegative val="0"/>
          <c:cat>
            <c:strRef>
              <c:f>'Ohjelmien linjaukset'!$A$14:$A$20</c:f>
              <c:strCache>
                <c:ptCount val="7"/>
                <c:pt idx="0">
                  <c:v>2.3.1</c:v>
                </c:pt>
                <c:pt idx="1">
                  <c:v>2.3.2</c:v>
                </c:pt>
                <c:pt idx="2">
                  <c:v>2.3.3</c:v>
                </c:pt>
                <c:pt idx="3">
                  <c:v>2.3.4</c:v>
                </c:pt>
                <c:pt idx="4">
                  <c:v>2.3.5</c:v>
                </c:pt>
                <c:pt idx="5">
                  <c:v>2.3.6</c:v>
                </c:pt>
                <c:pt idx="6">
                  <c:v>2.3.7</c:v>
                </c:pt>
              </c:strCache>
            </c:strRef>
          </c:cat>
          <c:val>
            <c:numRef>
              <c:f>'Ohjelmien linjaukset'!$D$14:$D$20</c:f>
              <c:numCache>
                <c:formatCode>General</c:formatCode>
                <c:ptCount val="7"/>
                <c:pt idx="0">
                  <c:v>0</c:v>
                </c:pt>
                <c:pt idx="1">
                  <c:v>0</c:v>
                </c:pt>
                <c:pt idx="2">
                  <c:v>0</c:v>
                </c:pt>
                <c:pt idx="3">
                  <c:v>0</c:v>
                </c:pt>
                <c:pt idx="4">
                  <c:v>0</c:v>
                </c:pt>
                <c:pt idx="5">
                  <c:v>0</c:v>
                </c:pt>
                <c:pt idx="6">
                  <c:v>0</c:v>
                </c:pt>
              </c:numCache>
            </c:numRef>
          </c:val>
        </c:ser>
        <c:ser>
          <c:idx val="2"/>
          <c:order val="2"/>
          <c:tx>
            <c:strRef>
              <c:f>'Ohjelmien linjaukset'!$E$2</c:f>
              <c:strCache>
                <c:ptCount val="1"/>
                <c:pt idx="0">
                  <c:v>Vapa</c:v>
                </c:pt>
              </c:strCache>
            </c:strRef>
          </c:tx>
          <c:spPr>
            <a:solidFill>
              <a:srgbClr val="00468B"/>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linjaukset'!$A$14:$A$20</c:f>
              <c:strCache>
                <c:ptCount val="7"/>
                <c:pt idx="0">
                  <c:v>2.3.1</c:v>
                </c:pt>
                <c:pt idx="1">
                  <c:v>2.3.2</c:v>
                </c:pt>
                <c:pt idx="2">
                  <c:v>2.3.3</c:v>
                </c:pt>
                <c:pt idx="3">
                  <c:v>2.3.4</c:v>
                </c:pt>
                <c:pt idx="4">
                  <c:v>2.3.5</c:v>
                </c:pt>
                <c:pt idx="5">
                  <c:v>2.3.6</c:v>
                </c:pt>
                <c:pt idx="6">
                  <c:v>2.3.7</c:v>
                </c:pt>
              </c:strCache>
            </c:strRef>
          </c:cat>
          <c:val>
            <c:numRef>
              <c:f>'Ohjelmien linjaukset'!$E$14:$E$20</c:f>
              <c:numCache>
                <c:formatCode>General</c:formatCode>
                <c:ptCount val="7"/>
                <c:pt idx="0">
                  <c:v>8</c:v>
                </c:pt>
                <c:pt idx="1">
                  <c:v>2</c:v>
                </c:pt>
                <c:pt idx="2">
                  <c:v>3</c:v>
                </c:pt>
                <c:pt idx="3">
                  <c:v>1</c:v>
                </c:pt>
                <c:pt idx="4">
                  <c:v>1</c:v>
                </c:pt>
                <c:pt idx="5">
                  <c:v>1</c:v>
                </c:pt>
                <c:pt idx="6">
                  <c:v>7</c:v>
                </c:pt>
              </c:numCache>
            </c:numRef>
          </c:val>
        </c:ser>
        <c:ser>
          <c:idx val="3"/>
          <c:order val="3"/>
          <c:tx>
            <c:strRef>
              <c:f>'Ohjelmien linjaukset'!$F$2</c:f>
              <c:strCache>
                <c:ptCount val="1"/>
                <c:pt idx="0">
                  <c:v>Yto</c:v>
                </c:pt>
              </c:strCache>
            </c:strRef>
          </c:tx>
          <c:spPr>
            <a:solidFill>
              <a:srgbClr val="339933">
                <a:lumMod val="20000"/>
                <a:lumOff val="80000"/>
              </a:srgbClr>
            </a:solidFill>
          </c:spPr>
          <c:invertIfNegative val="0"/>
          <c:dLbls>
            <c:dLbl>
              <c:idx val="0"/>
              <c:showLegendKey val="0"/>
              <c:showVal val="0"/>
              <c:showCatName val="0"/>
              <c:showSerName val="1"/>
              <c:showPercent val="0"/>
              <c:showBubbleSize val="0"/>
              <c:extLst>
                <c:ext xmlns:c15="http://schemas.microsoft.com/office/drawing/2012/chart" uri="{CE6537A1-D6FC-4f65-9D91-7224C49458BB}"/>
              </c:extLst>
            </c:dLbl>
            <c:dLbl>
              <c:idx val="4"/>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linjaukset'!$A$14:$A$20</c:f>
              <c:strCache>
                <c:ptCount val="7"/>
                <c:pt idx="0">
                  <c:v>2.3.1</c:v>
                </c:pt>
                <c:pt idx="1">
                  <c:v>2.3.2</c:v>
                </c:pt>
                <c:pt idx="2">
                  <c:v>2.3.3</c:v>
                </c:pt>
                <c:pt idx="3">
                  <c:v>2.3.4</c:v>
                </c:pt>
                <c:pt idx="4">
                  <c:v>2.3.5</c:v>
                </c:pt>
                <c:pt idx="5">
                  <c:v>2.3.6</c:v>
                </c:pt>
                <c:pt idx="6">
                  <c:v>2.3.7</c:v>
                </c:pt>
              </c:strCache>
            </c:strRef>
          </c:cat>
          <c:val>
            <c:numRef>
              <c:f>'Ohjelmien linjaukset'!$F$14:$F$20</c:f>
              <c:numCache>
                <c:formatCode>General</c:formatCode>
                <c:ptCount val="7"/>
                <c:pt idx="0">
                  <c:v>1</c:v>
                </c:pt>
                <c:pt idx="1">
                  <c:v>0</c:v>
                </c:pt>
                <c:pt idx="2">
                  <c:v>0</c:v>
                </c:pt>
                <c:pt idx="3">
                  <c:v>0</c:v>
                </c:pt>
                <c:pt idx="4">
                  <c:v>5</c:v>
                </c:pt>
                <c:pt idx="5">
                  <c:v>0</c:v>
                </c:pt>
                <c:pt idx="6">
                  <c:v>0</c:v>
                </c:pt>
              </c:numCache>
            </c:numRef>
          </c:val>
        </c:ser>
        <c:ser>
          <c:idx val="4"/>
          <c:order val="4"/>
          <c:tx>
            <c:strRef>
              <c:f>'Ohjelmien linjaukset'!$G$2</c:f>
              <c:strCache>
                <c:ptCount val="1"/>
                <c:pt idx="0">
                  <c:v>Sito</c:v>
                </c:pt>
              </c:strCache>
            </c:strRef>
          </c:tx>
          <c:spPr>
            <a:solidFill>
              <a:sysClr val="window" lastClr="FFFFFF">
                <a:lumMod val="65000"/>
              </a:sysClr>
            </a:solidFill>
          </c:spPr>
          <c:invertIfNegative val="0"/>
          <c:dLbls>
            <c:dLbl>
              <c:idx val="4"/>
              <c:showLegendKey val="0"/>
              <c:showVal val="0"/>
              <c:showCatName val="0"/>
              <c:showSerName val="1"/>
              <c:showPercent val="0"/>
              <c:showBubbleSize val="0"/>
              <c:extLst>
                <c:ext xmlns:c15="http://schemas.microsoft.com/office/drawing/2012/chart" uri="{CE6537A1-D6FC-4f65-9D91-7224C49458BB}"/>
              </c:extLst>
            </c:dLbl>
            <c:dLbl>
              <c:idx val="6"/>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linjaukset'!$A$14:$A$20</c:f>
              <c:strCache>
                <c:ptCount val="7"/>
                <c:pt idx="0">
                  <c:v>2.3.1</c:v>
                </c:pt>
                <c:pt idx="1">
                  <c:v>2.3.2</c:v>
                </c:pt>
                <c:pt idx="2">
                  <c:v>2.3.3</c:v>
                </c:pt>
                <c:pt idx="3">
                  <c:v>2.3.4</c:v>
                </c:pt>
                <c:pt idx="4">
                  <c:v>2.3.5</c:v>
                </c:pt>
                <c:pt idx="5">
                  <c:v>2.3.6</c:v>
                </c:pt>
                <c:pt idx="6">
                  <c:v>2.3.7</c:v>
                </c:pt>
              </c:strCache>
            </c:strRef>
          </c:cat>
          <c:val>
            <c:numRef>
              <c:f>'Ohjelmien linjaukset'!$G$14:$G$20</c:f>
              <c:numCache>
                <c:formatCode>General</c:formatCode>
                <c:ptCount val="7"/>
                <c:pt idx="0">
                  <c:v>0</c:v>
                </c:pt>
                <c:pt idx="1">
                  <c:v>0</c:v>
                </c:pt>
                <c:pt idx="2">
                  <c:v>0</c:v>
                </c:pt>
                <c:pt idx="3">
                  <c:v>0</c:v>
                </c:pt>
                <c:pt idx="4">
                  <c:v>1</c:v>
                </c:pt>
                <c:pt idx="5">
                  <c:v>0</c:v>
                </c:pt>
                <c:pt idx="6">
                  <c:v>1</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linjaukset'!$A$14:$A$20</c:f>
              <c:strCache>
                <c:ptCount val="7"/>
                <c:pt idx="0">
                  <c:v>2.3.1</c:v>
                </c:pt>
                <c:pt idx="1">
                  <c:v>2.3.2</c:v>
                </c:pt>
                <c:pt idx="2">
                  <c:v>2.3.3</c:v>
                </c:pt>
                <c:pt idx="3">
                  <c:v>2.3.4</c:v>
                </c:pt>
                <c:pt idx="4">
                  <c:v>2.3.5</c:v>
                </c:pt>
                <c:pt idx="5">
                  <c:v>2.3.6</c:v>
                </c:pt>
                <c:pt idx="6">
                  <c:v>2.3.7</c:v>
                </c:pt>
              </c:strCache>
            </c:strRef>
          </c:cat>
          <c:val>
            <c:numRef>
              <c:f>'Ohjelmien linjaukset'!$H$14:$H$20</c:f>
              <c:numCache>
                <c:formatCode>General</c:formatCode>
                <c:ptCount val="7"/>
                <c:pt idx="0">
                  <c:v>0</c:v>
                </c:pt>
                <c:pt idx="1">
                  <c:v>0</c:v>
                </c:pt>
                <c:pt idx="2">
                  <c:v>2</c:v>
                </c:pt>
                <c:pt idx="3">
                  <c:v>0</c:v>
                </c:pt>
                <c:pt idx="4">
                  <c:v>3</c:v>
                </c:pt>
                <c:pt idx="5">
                  <c:v>1</c:v>
                </c:pt>
                <c:pt idx="6">
                  <c:v>2</c:v>
                </c:pt>
              </c:numCache>
            </c:numRef>
          </c:val>
        </c:ser>
        <c:dLbls>
          <c:showLegendKey val="0"/>
          <c:showVal val="0"/>
          <c:showCatName val="0"/>
          <c:showSerName val="0"/>
          <c:showPercent val="0"/>
          <c:showBubbleSize val="0"/>
        </c:dLbls>
        <c:gapWidth val="55"/>
        <c:overlap val="100"/>
        <c:axId val="374249408"/>
        <c:axId val="374249968"/>
      </c:barChart>
      <c:catAx>
        <c:axId val="374249408"/>
        <c:scaling>
          <c:orientation val="minMax"/>
        </c:scaling>
        <c:delete val="0"/>
        <c:axPos val="b"/>
        <c:numFmt formatCode="General" sourceLinked="0"/>
        <c:majorTickMark val="none"/>
        <c:minorTickMark val="none"/>
        <c:tickLblPos val="nextTo"/>
        <c:crossAx val="374249968"/>
        <c:crosses val="autoZero"/>
        <c:auto val="1"/>
        <c:lblAlgn val="ctr"/>
        <c:lblOffset val="100"/>
        <c:noMultiLvlLbl val="0"/>
      </c:catAx>
      <c:valAx>
        <c:axId val="374249968"/>
        <c:scaling>
          <c:orientation val="minMax"/>
        </c:scaling>
        <c:delete val="0"/>
        <c:axPos val="l"/>
        <c:majorGridlines>
          <c:spPr>
            <a:ln>
              <a:prstDash val="dash"/>
            </a:ln>
          </c:spPr>
        </c:majorGridlines>
        <c:numFmt formatCode="General" sourceLinked="1"/>
        <c:majorTickMark val="none"/>
        <c:minorTickMark val="none"/>
        <c:tickLblPos val="nextTo"/>
        <c:crossAx val="374249408"/>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7531871613276"/>
          <c:y val="0.20585023661811677"/>
          <c:w val="0.35310632385764507"/>
          <c:h val="0.7581963512315848"/>
        </c:manualLayout>
      </c:layout>
      <c:pieChart>
        <c:varyColors val="1"/>
        <c:ser>
          <c:idx val="0"/>
          <c:order val="0"/>
          <c:tx>
            <c:strRef>
              <c:f>Taul1!$B$1</c:f>
              <c:strCache>
                <c:ptCount val="1"/>
                <c:pt idx="0">
                  <c:v>HTV 2014</c:v>
                </c:pt>
              </c:strCache>
            </c:strRef>
          </c:tx>
          <c:dLbls>
            <c:dLbl>
              <c:idx val="3"/>
              <c:layout>
                <c:manualLayout>
                  <c:x val="-9.3663409285250354E-2"/>
                  <c:y val="-0.11174729519573251"/>
                </c:manualLayout>
              </c:layout>
              <c:spPr/>
              <c:txPr>
                <a:bodyPr/>
                <a:lstStyle/>
                <a:p>
                  <a:pPr>
                    <a:defRPr sz="800"/>
                  </a:pPr>
                  <a:endParaRPr lang="fi-FI"/>
                </a:p>
              </c:txPr>
              <c:showLegendKey val="0"/>
              <c:showVal val="1"/>
              <c:showCatName val="1"/>
              <c:showSerName val="0"/>
              <c:showPercent val="0"/>
              <c:showBubbleSize val="0"/>
              <c:extLst>
                <c:ext xmlns:c15="http://schemas.microsoft.com/office/drawing/2012/chart" uri="{CE6537A1-D6FC-4f65-9D91-7224C49458BB}"/>
              </c:extLst>
            </c:dLbl>
            <c:dLbl>
              <c:idx val="4"/>
              <c:layout>
                <c:manualLayout>
                  <c:x val="8.4314727216371843E-2"/>
                  <c:y val="-2.4220748816909415E-2"/>
                </c:manualLayout>
              </c:layout>
              <c:spPr/>
              <c:txPr>
                <a:bodyPr/>
                <a:lstStyle/>
                <a:p>
                  <a:pPr>
                    <a:defRPr sz="800"/>
                  </a:pPr>
                  <a:endParaRPr lang="fi-FI"/>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Taul1!$A$2:$A$10</c:f>
              <c:strCache>
                <c:ptCount val="9"/>
                <c:pt idx="0">
                  <c:v>Konsernihallinto 2%</c:v>
                </c:pt>
                <c:pt idx="1">
                  <c:v>Palvelukeskukset 4%</c:v>
                </c:pt>
                <c:pt idx="2">
                  <c:v>V-S aluepelastuslaitos 5%</c:v>
                </c:pt>
                <c:pt idx="3">
                  <c:v>Hyvinvointitoimiala 44%</c:v>
                </c:pt>
                <c:pt idx="4">
                  <c:v>Sivistystoimiala 35%</c:v>
                </c:pt>
                <c:pt idx="5">
                  <c:v>Vapaa-aikatoimiala 6%</c:v>
                </c:pt>
                <c:pt idx="6">
                  <c:v>Ympäristötoimiala 2%</c:v>
                </c:pt>
                <c:pt idx="7">
                  <c:v>Vesiliilelaitos 1%</c:v>
                </c:pt>
                <c:pt idx="8">
                  <c:v>Kiinteistötoimiala 2%</c:v>
                </c:pt>
              </c:strCache>
            </c:strRef>
          </c:cat>
          <c:val>
            <c:numRef>
              <c:f>Taul1!$B$2:$B$10</c:f>
              <c:numCache>
                <c:formatCode>General</c:formatCode>
                <c:ptCount val="9"/>
                <c:pt idx="0">
                  <c:v>211.6</c:v>
                </c:pt>
                <c:pt idx="1">
                  <c:v>397.4</c:v>
                </c:pt>
                <c:pt idx="2">
                  <c:v>549.5</c:v>
                </c:pt>
                <c:pt idx="3">
                  <c:v>4689.3</c:v>
                </c:pt>
                <c:pt idx="4">
                  <c:v>3724.6</c:v>
                </c:pt>
                <c:pt idx="5">
                  <c:v>680.6</c:v>
                </c:pt>
                <c:pt idx="6">
                  <c:v>172.8</c:v>
                </c:pt>
                <c:pt idx="7">
                  <c:v>92.2</c:v>
                </c:pt>
                <c:pt idx="8">
                  <c:v>217.6</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1624319150692575"/>
          <c:y val="2.9845709024703109E-2"/>
          <c:w val="0.36397577056488106"/>
          <c:h val="0.92845745231100263"/>
        </c:manualLayout>
      </c:layout>
      <c:overlay val="0"/>
      <c:txPr>
        <a:bodyPr/>
        <a:lstStyle/>
        <a:p>
          <a:pPr>
            <a:defRPr sz="800"/>
          </a:pPr>
          <a:endParaRPr lang="fi-FI"/>
        </a:p>
      </c:txPr>
    </c:legend>
    <c:plotVisOnly val="1"/>
    <c:dispBlanksAs val="gap"/>
    <c:showDLblsOverMax val="0"/>
  </c:chart>
  <c:txPr>
    <a:bodyPr/>
    <a:lstStyle/>
    <a:p>
      <a:pPr>
        <a:defRPr sz="1800"/>
      </a:pPr>
      <a:endParaRPr lang="fi-FI"/>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Taul1!$B$1</c:f>
              <c:strCache>
                <c:ptCount val="1"/>
                <c:pt idx="0">
                  <c:v>2010</c:v>
                </c:pt>
              </c:strCache>
            </c:strRef>
          </c:tx>
          <c:invertIfNegative val="0"/>
          <c:cat>
            <c:strRef>
              <c:f>Taul1!$A$2:$A$5</c:f>
              <c:strCache>
                <c:ptCount val="4"/>
                <c:pt idx="0">
                  <c:v>TYÖ</c:v>
                </c:pt>
                <c:pt idx="1">
                  <c:v>TYÖYHTEISÖ</c:v>
                </c:pt>
                <c:pt idx="2">
                  <c:v>JOHTAMINEN</c:v>
                </c:pt>
                <c:pt idx="3">
                  <c:v>TYÖSSÄ JATKAMINEN</c:v>
                </c:pt>
              </c:strCache>
            </c:strRef>
          </c:cat>
          <c:val>
            <c:numRef>
              <c:f>Taul1!$B$2:$B$5</c:f>
              <c:numCache>
                <c:formatCode>General</c:formatCode>
                <c:ptCount val="4"/>
                <c:pt idx="0">
                  <c:v>44</c:v>
                </c:pt>
                <c:pt idx="1">
                  <c:v>33</c:v>
                </c:pt>
                <c:pt idx="2">
                  <c:v>34</c:v>
                </c:pt>
                <c:pt idx="3">
                  <c:v>37</c:v>
                </c:pt>
              </c:numCache>
            </c:numRef>
          </c:val>
        </c:ser>
        <c:ser>
          <c:idx val="1"/>
          <c:order val="1"/>
          <c:tx>
            <c:strRef>
              <c:f>Taul1!$C$1</c:f>
              <c:strCache>
                <c:ptCount val="1"/>
                <c:pt idx="0">
                  <c:v>2012</c:v>
                </c:pt>
              </c:strCache>
            </c:strRef>
          </c:tx>
          <c:invertIfNegative val="0"/>
          <c:cat>
            <c:strRef>
              <c:f>Taul1!$A$2:$A$5</c:f>
              <c:strCache>
                <c:ptCount val="4"/>
                <c:pt idx="0">
                  <c:v>TYÖ</c:v>
                </c:pt>
                <c:pt idx="1">
                  <c:v>TYÖYHTEISÖ</c:v>
                </c:pt>
                <c:pt idx="2">
                  <c:v>JOHTAMINEN</c:v>
                </c:pt>
                <c:pt idx="3">
                  <c:v>TYÖSSÄ JATKAMINEN</c:v>
                </c:pt>
              </c:strCache>
            </c:strRef>
          </c:cat>
          <c:val>
            <c:numRef>
              <c:f>Taul1!$C$2:$C$5</c:f>
              <c:numCache>
                <c:formatCode>General</c:formatCode>
                <c:ptCount val="4"/>
                <c:pt idx="0">
                  <c:v>52</c:v>
                </c:pt>
                <c:pt idx="1">
                  <c:v>42</c:v>
                </c:pt>
                <c:pt idx="2">
                  <c:v>42</c:v>
                </c:pt>
                <c:pt idx="3">
                  <c:v>46</c:v>
                </c:pt>
              </c:numCache>
            </c:numRef>
          </c:val>
        </c:ser>
        <c:ser>
          <c:idx val="2"/>
          <c:order val="2"/>
          <c:tx>
            <c:strRef>
              <c:f>Taul1!$D$1</c:f>
              <c:strCache>
                <c:ptCount val="1"/>
                <c:pt idx="0">
                  <c:v>2014</c:v>
                </c:pt>
              </c:strCache>
            </c:strRef>
          </c:tx>
          <c:invertIfNegative val="0"/>
          <c:cat>
            <c:strRef>
              <c:f>Taul1!$A$2:$A$5</c:f>
              <c:strCache>
                <c:ptCount val="4"/>
                <c:pt idx="0">
                  <c:v>TYÖ</c:v>
                </c:pt>
                <c:pt idx="1">
                  <c:v>TYÖYHTEISÖ</c:v>
                </c:pt>
                <c:pt idx="2">
                  <c:v>JOHTAMINEN</c:v>
                </c:pt>
                <c:pt idx="3">
                  <c:v>TYÖSSÄ JATKAMINEN</c:v>
                </c:pt>
              </c:strCache>
            </c:strRef>
          </c:cat>
          <c:val>
            <c:numRef>
              <c:f>Taul1!$D$2:$D$5</c:f>
              <c:numCache>
                <c:formatCode>General</c:formatCode>
                <c:ptCount val="4"/>
                <c:pt idx="0">
                  <c:v>41</c:v>
                </c:pt>
                <c:pt idx="1">
                  <c:v>46</c:v>
                </c:pt>
                <c:pt idx="2">
                  <c:v>46</c:v>
                </c:pt>
                <c:pt idx="3">
                  <c:v>51</c:v>
                </c:pt>
              </c:numCache>
            </c:numRef>
          </c:val>
        </c:ser>
        <c:dLbls>
          <c:showLegendKey val="0"/>
          <c:showVal val="0"/>
          <c:showCatName val="0"/>
          <c:showSerName val="0"/>
          <c:showPercent val="0"/>
          <c:showBubbleSize val="0"/>
        </c:dLbls>
        <c:gapWidth val="150"/>
        <c:axId val="459205712"/>
        <c:axId val="459206272"/>
      </c:barChart>
      <c:catAx>
        <c:axId val="459205712"/>
        <c:scaling>
          <c:orientation val="minMax"/>
        </c:scaling>
        <c:delete val="0"/>
        <c:axPos val="b"/>
        <c:numFmt formatCode="General" sourceLinked="0"/>
        <c:majorTickMark val="out"/>
        <c:minorTickMark val="none"/>
        <c:tickLblPos val="nextTo"/>
        <c:crossAx val="459206272"/>
        <c:crosses val="autoZero"/>
        <c:auto val="1"/>
        <c:lblAlgn val="ctr"/>
        <c:lblOffset val="100"/>
        <c:noMultiLvlLbl val="0"/>
      </c:catAx>
      <c:valAx>
        <c:axId val="459206272"/>
        <c:scaling>
          <c:orientation val="minMax"/>
        </c:scaling>
        <c:delete val="0"/>
        <c:axPos val="l"/>
        <c:majorGridlines/>
        <c:numFmt formatCode="General" sourceLinked="1"/>
        <c:majorTickMark val="out"/>
        <c:minorTickMark val="none"/>
        <c:tickLblPos val="nextTo"/>
        <c:crossAx val="459205712"/>
        <c:crosses val="autoZero"/>
        <c:crossBetween val="between"/>
      </c:valAx>
      <c:spPr>
        <a:pattFill prst="pct5">
          <a:fgClr>
            <a:schemeClr val="accent1"/>
          </a:fgClr>
          <a:bgClr>
            <a:schemeClr val="bg1"/>
          </a:bgClr>
        </a:pattFill>
      </c:spPr>
    </c:plotArea>
    <c:legend>
      <c:legendPos val="r"/>
      <c:overlay val="0"/>
    </c:legend>
    <c:plotVisOnly val="1"/>
    <c:dispBlanksAs val="gap"/>
    <c:showDLblsOverMax val="0"/>
  </c:chart>
  <c:txPr>
    <a:bodyPr/>
    <a:lstStyle/>
    <a:p>
      <a:pPr>
        <a:defRPr sz="1800"/>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Taul1!$B$1</c:f>
              <c:strCache>
                <c:ptCount val="1"/>
                <c:pt idx="0">
                  <c:v>2010</c:v>
                </c:pt>
              </c:strCache>
            </c:strRef>
          </c:tx>
          <c:invertIfNegative val="0"/>
          <c:cat>
            <c:strRef>
              <c:f>Taul1!$A$2:$A$7</c:f>
              <c:strCache>
                <c:ptCount val="6"/>
                <c:pt idx="0">
                  <c:v>Johtajat</c:v>
                </c:pt>
                <c:pt idx="1">
                  <c:v>Erityisasiantuntijat</c:v>
                </c:pt>
                <c:pt idx="2">
                  <c:v>Asiantuntijat</c:v>
                </c:pt>
                <c:pt idx="3">
                  <c:v>Toimistotyöntekijät</c:v>
                </c:pt>
                <c:pt idx="4">
                  <c:v>Palvelu- ja hoitott</c:v>
                </c:pt>
                <c:pt idx="5">
                  <c:v>Kuljetus</c:v>
                </c:pt>
              </c:strCache>
            </c:strRef>
          </c:cat>
          <c:val>
            <c:numRef>
              <c:f>Taul1!$B$2:$B$7</c:f>
              <c:numCache>
                <c:formatCode>General</c:formatCode>
                <c:ptCount val="6"/>
                <c:pt idx="0">
                  <c:v>59</c:v>
                </c:pt>
                <c:pt idx="1">
                  <c:v>45</c:v>
                </c:pt>
                <c:pt idx="2">
                  <c:v>33</c:v>
                </c:pt>
                <c:pt idx="3">
                  <c:v>26</c:v>
                </c:pt>
                <c:pt idx="4">
                  <c:v>37</c:v>
                </c:pt>
                <c:pt idx="5">
                  <c:v>27</c:v>
                </c:pt>
              </c:numCache>
            </c:numRef>
          </c:val>
        </c:ser>
        <c:ser>
          <c:idx val="1"/>
          <c:order val="1"/>
          <c:tx>
            <c:strRef>
              <c:f>Taul1!$C$1</c:f>
              <c:strCache>
                <c:ptCount val="1"/>
                <c:pt idx="0">
                  <c:v>2012</c:v>
                </c:pt>
              </c:strCache>
            </c:strRef>
          </c:tx>
          <c:invertIfNegative val="0"/>
          <c:cat>
            <c:strRef>
              <c:f>Taul1!$A$2:$A$7</c:f>
              <c:strCache>
                <c:ptCount val="6"/>
                <c:pt idx="0">
                  <c:v>Johtajat</c:v>
                </c:pt>
                <c:pt idx="1">
                  <c:v>Erityisasiantuntijat</c:v>
                </c:pt>
                <c:pt idx="2">
                  <c:v>Asiantuntijat</c:v>
                </c:pt>
                <c:pt idx="3">
                  <c:v>Toimistotyöntekijät</c:v>
                </c:pt>
                <c:pt idx="4">
                  <c:v>Palvelu- ja hoitott</c:v>
                </c:pt>
                <c:pt idx="5">
                  <c:v>Kuljetus</c:v>
                </c:pt>
              </c:strCache>
            </c:strRef>
          </c:cat>
          <c:val>
            <c:numRef>
              <c:f>Taul1!$C$2:$C$7</c:f>
              <c:numCache>
                <c:formatCode>General</c:formatCode>
                <c:ptCount val="6"/>
                <c:pt idx="0">
                  <c:v>65</c:v>
                </c:pt>
                <c:pt idx="1">
                  <c:v>51</c:v>
                </c:pt>
                <c:pt idx="2">
                  <c:v>40</c:v>
                </c:pt>
                <c:pt idx="3">
                  <c:v>30</c:v>
                </c:pt>
                <c:pt idx="4">
                  <c:v>43</c:v>
                </c:pt>
                <c:pt idx="5">
                  <c:v>38</c:v>
                </c:pt>
              </c:numCache>
            </c:numRef>
          </c:val>
        </c:ser>
        <c:ser>
          <c:idx val="2"/>
          <c:order val="2"/>
          <c:tx>
            <c:strRef>
              <c:f>Taul1!$D$1</c:f>
              <c:strCache>
                <c:ptCount val="1"/>
                <c:pt idx="0">
                  <c:v>2014</c:v>
                </c:pt>
              </c:strCache>
            </c:strRef>
          </c:tx>
          <c:invertIfNegative val="0"/>
          <c:cat>
            <c:strRef>
              <c:f>Taul1!$A$2:$A$7</c:f>
              <c:strCache>
                <c:ptCount val="6"/>
                <c:pt idx="0">
                  <c:v>Johtajat</c:v>
                </c:pt>
                <c:pt idx="1">
                  <c:v>Erityisasiantuntijat</c:v>
                </c:pt>
                <c:pt idx="2">
                  <c:v>Asiantuntijat</c:v>
                </c:pt>
                <c:pt idx="3">
                  <c:v>Toimistotyöntekijät</c:v>
                </c:pt>
                <c:pt idx="4">
                  <c:v>Palvelu- ja hoitott</c:v>
                </c:pt>
                <c:pt idx="5">
                  <c:v>Kuljetus</c:v>
                </c:pt>
              </c:strCache>
            </c:strRef>
          </c:cat>
          <c:val>
            <c:numRef>
              <c:f>Taul1!$D$2:$D$7</c:f>
              <c:numCache>
                <c:formatCode>General</c:formatCode>
                <c:ptCount val="6"/>
                <c:pt idx="0">
                  <c:v>61</c:v>
                </c:pt>
                <c:pt idx="1">
                  <c:v>55</c:v>
                </c:pt>
                <c:pt idx="2">
                  <c:v>36</c:v>
                </c:pt>
                <c:pt idx="3">
                  <c:v>30</c:v>
                </c:pt>
                <c:pt idx="4">
                  <c:v>39</c:v>
                </c:pt>
                <c:pt idx="5">
                  <c:v>39</c:v>
                </c:pt>
              </c:numCache>
            </c:numRef>
          </c:val>
        </c:ser>
        <c:dLbls>
          <c:showLegendKey val="0"/>
          <c:showVal val="0"/>
          <c:showCatName val="0"/>
          <c:showSerName val="0"/>
          <c:showPercent val="0"/>
          <c:showBubbleSize val="0"/>
        </c:dLbls>
        <c:gapWidth val="150"/>
        <c:axId val="459208512"/>
        <c:axId val="459207952"/>
      </c:barChart>
      <c:catAx>
        <c:axId val="459208512"/>
        <c:scaling>
          <c:orientation val="minMax"/>
        </c:scaling>
        <c:delete val="0"/>
        <c:axPos val="b"/>
        <c:numFmt formatCode="General" sourceLinked="0"/>
        <c:majorTickMark val="out"/>
        <c:minorTickMark val="none"/>
        <c:tickLblPos val="nextTo"/>
        <c:crossAx val="459207952"/>
        <c:crosses val="autoZero"/>
        <c:auto val="1"/>
        <c:lblAlgn val="ctr"/>
        <c:lblOffset val="100"/>
        <c:noMultiLvlLbl val="0"/>
      </c:catAx>
      <c:valAx>
        <c:axId val="459207952"/>
        <c:scaling>
          <c:orientation val="minMax"/>
        </c:scaling>
        <c:delete val="0"/>
        <c:axPos val="l"/>
        <c:majorGridlines/>
        <c:numFmt formatCode="General" sourceLinked="1"/>
        <c:majorTickMark val="out"/>
        <c:minorTickMark val="none"/>
        <c:tickLblPos val="nextTo"/>
        <c:crossAx val="459208512"/>
        <c:crosses val="autoZero"/>
        <c:crossBetween val="between"/>
      </c:valAx>
      <c:spPr>
        <a:pattFill prst="pct5">
          <a:fgClr>
            <a:schemeClr val="accent1"/>
          </a:fgClr>
          <a:bgClr>
            <a:schemeClr val="bg1"/>
          </a:bgClr>
        </a:pattFill>
      </c:spPr>
    </c:plotArea>
    <c:legend>
      <c:legendPos val="r"/>
      <c:overlay val="0"/>
    </c:legend>
    <c:plotVisOnly val="1"/>
    <c:dispBlanksAs val="gap"/>
    <c:showDLblsOverMax val="0"/>
  </c:chart>
  <c:txPr>
    <a:bodyPr/>
    <a:lstStyle/>
    <a:p>
      <a:pPr>
        <a:defRPr sz="1800"/>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Taul1!$B$1</c:f>
              <c:strCache>
                <c:ptCount val="1"/>
                <c:pt idx="0">
                  <c:v>2012 SITO</c:v>
                </c:pt>
              </c:strCache>
            </c:strRef>
          </c:tx>
          <c:invertIfNegative val="0"/>
          <c:cat>
            <c:strRef>
              <c:f>Taul1!$A$2:$A$6</c:f>
              <c:strCache>
                <c:ptCount val="5"/>
                <c:pt idx="0">
                  <c:v>Työ</c:v>
                </c:pt>
                <c:pt idx="1">
                  <c:v>Työyhteisö</c:v>
                </c:pt>
                <c:pt idx="2">
                  <c:v>Johtaminen</c:v>
                </c:pt>
                <c:pt idx="3">
                  <c:v>Työssä jatkaminen</c:v>
                </c:pt>
                <c:pt idx="4">
                  <c:v>Kunta10 kokonaissij</c:v>
                </c:pt>
              </c:strCache>
            </c:strRef>
          </c:cat>
          <c:val>
            <c:numRef>
              <c:f>Taul1!$B$2:$B$6</c:f>
              <c:numCache>
                <c:formatCode>General</c:formatCode>
                <c:ptCount val="5"/>
                <c:pt idx="0">
                  <c:v>59</c:v>
                </c:pt>
                <c:pt idx="1">
                  <c:v>53</c:v>
                </c:pt>
                <c:pt idx="2">
                  <c:v>48</c:v>
                </c:pt>
                <c:pt idx="3">
                  <c:v>55</c:v>
                </c:pt>
                <c:pt idx="4">
                  <c:v>53</c:v>
                </c:pt>
              </c:numCache>
            </c:numRef>
          </c:val>
        </c:ser>
        <c:ser>
          <c:idx val="1"/>
          <c:order val="1"/>
          <c:tx>
            <c:strRef>
              <c:f>Taul1!$C$1</c:f>
              <c:strCache>
                <c:ptCount val="1"/>
                <c:pt idx="0">
                  <c:v>2014 SITO</c:v>
                </c:pt>
              </c:strCache>
            </c:strRef>
          </c:tx>
          <c:invertIfNegative val="0"/>
          <c:cat>
            <c:strRef>
              <c:f>Taul1!$A$2:$A$6</c:f>
              <c:strCache>
                <c:ptCount val="5"/>
                <c:pt idx="0">
                  <c:v>Työ</c:v>
                </c:pt>
                <c:pt idx="1">
                  <c:v>Työyhteisö</c:v>
                </c:pt>
                <c:pt idx="2">
                  <c:v>Johtaminen</c:v>
                </c:pt>
                <c:pt idx="3">
                  <c:v>Työssä jatkaminen</c:v>
                </c:pt>
                <c:pt idx="4">
                  <c:v>Kunta10 kokonaissij</c:v>
                </c:pt>
              </c:strCache>
            </c:strRef>
          </c:cat>
          <c:val>
            <c:numRef>
              <c:f>Taul1!$C$2:$C$6</c:f>
              <c:numCache>
                <c:formatCode>General</c:formatCode>
                <c:ptCount val="5"/>
                <c:pt idx="0">
                  <c:v>48</c:v>
                </c:pt>
                <c:pt idx="1">
                  <c:v>64</c:v>
                </c:pt>
                <c:pt idx="2">
                  <c:v>58</c:v>
                </c:pt>
                <c:pt idx="3">
                  <c:v>62</c:v>
                </c:pt>
                <c:pt idx="4">
                  <c:v>57</c:v>
                </c:pt>
              </c:numCache>
            </c:numRef>
          </c:val>
        </c:ser>
        <c:ser>
          <c:idx val="2"/>
          <c:order val="2"/>
          <c:tx>
            <c:strRef>
              <c:f>Taul1!$D$1</c:f>
              <c:strCache>
                <c:ptCount val="1"/>
                <c:pt idx="0">
                  <c:v>2014 Turun kaupunki</c:v>
                </c:pt>
              </c:strCache>
            </c:strRef>
          </c:tx>
          <c:invertIfNegative val="0"/>
          <c:cat>
            <c:strRef>
              <c:f>Taul1!$A$2:$A$6</c:f>
              <c:strCache>
                <c:ptCount val="5"/>
                <c:pt idx="0">
                  <c:v>Työ</c:v>
                </c:pt>
                <c:pt idx="1">
                  <c:v>Työyhteisö</c:v>
                </c:pt>
                <c:pt idx="2">
                  <c:v>Johtaminen</c:v>
                </c:pt>
                <c:pt idx="3">
                  <c:v>Työssä jatkaminen</c:v>
                </c:pt>
                <c:pt idx="4">
                  <c:v>Kunta10 kokonaissij</c:v>
                </c:pt>
              </c:strCache>
            </c:strRef>
          </c:cat>
          <c:val>
            <c:numRef>
              <c:f>Taul1!$D$2:$D$6</c:f>
              <c:numCache>
                <c:formatCode>General</c:formatCode>
                <c:ptCount val="5"/>
                <c:pt idx="0">
                  <c:v>41</c:v>
                </c:pt>
                <c:pt idx="1">
                  <c:v>46</c:v>
                </c:pt>
                <c:pt idx="2">
                  <c:v>46</c:v>
                </c:pt>
                <c:pt idx="3">
                  <c:v>51</c:v>
                </c:pt>
                <c:pt idx="4">
                  <c:v>44</c:v>
                </c:pt>
              </c:numCache>
            </c:numRef>
          </c:val>
        </c:ser>
        <c:dLbls>
          <c:showLegendKey val="0"/>
          <c:showVal val="0"/>
          <c:showCatName val="0"/>
          <c:showSerName val="0"/>
          <c:showPercent val="0"/>
          <c:showBubbleSize val="0"/>
        </c:dLbls>
        <c:gapWidth val="150"/>
        <c:axId val="459214112"/>
        <c:axId val="459214672"/>
      </c:barChart>
      <c:catAx>
        <c:axId val="459214112"/>
        <c:scaling>
          <c:orientation val="minMax"/>
        </c:scaling>
        <c:delete val="0"/>
        <c:axPos val="b"/>
        <c:numFmt formatCode="General" sourceLinked="0"/>
        <c:majorTickMark val="out"/>
        <c:minorTickMark val="none"/>
        <c:tickLblPos val="nextTo"/>
        <c:crossAx val="459214672"/>
        <c:crosses val="autoZero"/>
        <c:auto val="1"/>
        <c:lblAlgn val="ctr"/>
        <c:lblOffset val="100"/>
        <c:noMultiLvlLbl val="0"/>
      </c:catAx>
      <c:valAx>
        <c:axId val="459214672"/>
        <c:scaling>
          <c:orientation val="minMax"/>
          <c:max val="100"/>
        </c:scaling>
        <c:delete val="0"/>
        <c:axPos val="l"/>
        <c:majorGridlines/>
        <c:numFmt formatCode="General" sourceLinked="1"/>
        <c:majorTickMark val="out"/>
        <c:minorTickMark val="none"/>
        <c:tickLblPos val="nextTo"/>
        <c:crossAx val="459214112"/>
        <c:crosses val="autoZero"/>
        <c:crossBetween val="between"/>
      </c:valAx>
      <c:spPr>
        <a:pattFill prst="pct5">
          <a:fgClr>
            <a:schemeClr val="accent1"/>
          </a:fgClr>
          <a:bgClr>
            <a:schemeClr val="bg1"/>
          </a:bgClr>
        </a:pattFill>
      </c:spPr>
    </c:plotArea>
    <c:legend>
      <c:legendPos val="r"/>
      <c:overlay val="0"/>
    </c:legend>
    <c:plotVisOnly val="1"/>
    <c:dispBlanksAs val="gap"/>
    <c:showDLblsOverMax val="0"/>
  </c:chart>
  <c:txPr>
    <a:bodyPr/>
    <a:lstStyle/>
    <a:p>
      <a:pPr>
        <a:defRPr sz="1800"/>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fi-FI" sz="900" noProof="0" dirty="0" smtClean="0"/>
              <a:t>Terve ja hyvinvoiva kaupunkilainen</a:t>
            </a:r>
            <a:endParaRPr lang="fi-FI" sz="900" noProof="0" dirty="0"/>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Taul3!$A$2:$A$4</c:f>
              <c:strCache>
                <c:ptCount val="3"/>
                <c:pt idx="0">
                  <c:v>2.1.1</c:v>
                </c:pt>
                <c:pt idx="1">
                  <c:v>2.1.2</c:v>
                </c:pt>
                <c:pt idx="2">
                  <c:v>2.1.3</c:v>
                </c:pt>
              </c:strCache>
            </c:strRef>
          </c:cat>
          <c:val>
            <c:numRef>
              <c:f>Taul3!$B$2:$B$4</c:f>
              <c:numCache>
                <c:formatCode>General</c:formatCode>
                <c:ptCount val="3"/>
                <c:pt idx="0">
                  <c:v>1</c:v>
                </c:pt>
                <c:pt idx="1">
                  <c:v>2</c:v>
                </c:pt>
              </c:numCache>
            </c:numRef>
          </c:val>
        </c:ser>
        <c:ser>
          <c:idx val="1"/>
          <c:order val="1"/>
          <c:tx>
            <c:strRef>
              <c:f>Taul3!$C$1</c:f>
              <c:strCache>
                <c:ptCount val="1"/>
                <c:pt idx="0">
                  <c:v>HYTO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Taul3!$A$2:$A$4</c:f>
              <c:strCache>
                <c:ptCount val="3"/>
                <c:pt idx="0">
                  <c:v>2.1.1</c:v>
                </c:pt>
                <c:pt idx="1">
                  <c:v>2.1.2</c:v>
                </c:pt>
                <c:pt idx="2">
                  <c:v>2.1.3</c:v>
                </c:pt>
              </c:strCache>
            </c:strRef>
          </c:cat>
          <c:val>
            <c:numRef>
              <c:f>Taul3!$C$2:$C$4</c:f>
              <c:numCache>
                <c:formatCode>General</c:formatCode>
                <c:ptCount val="3"/>
                <c:pt idx="0">
                  <c:v>5</c:v>
                </c:pt>
                <c:pt idx="1">
                  <c:v>14</c:v>
                </c:pt>
                <c:pt idx="2">
                  <c:v>14</c:v>
                </c:pt>
              </c:numCache>
            </c:numRef>
          </c:val>
        </c:ser>
        <c:ser>
          <c:idx val="2"/>
          <c:order val="2"/>
          <c:tx>
            <c:strRef>
              <c:f>Taul3!$D$1</c:f>
              <c:strCache>
                <c:ptCount val="1"/>
                <c:pt idx="0">
                  <c:v>KITO</c:v>
                </c:pt>
              </c:strCache>
            </c:strRef>
          </c:tx>
          <c:invertIfNegative val="0"/>
          <c:cat>
            <c:strRef>
              <c:f>Taul3!$A$2:$A$4</c:f>
              <c:strCache>
                <c:ptCount val="3"/>
                <c:pt idx="0">
                  <c:v>2.1.1</c:v>
                </c:pt>
                <c:pt idx="1">
                  <c:v>2.1.2</c:v>
                </c:pt>
                <c:pt idx="2">
                  <c:v>2.1.3</c:v>
                </c:pt>
              </c:strCache>
            </c:strRef>
          </c:cat>
          <c:val>
            <c:numRef>
              <c:f>Taul3!$D$2:$D$4</c:f>
              <c:numCache>
                <c:formatCode>General</c:formatCode>
                <c:ptCount val="3"/>
              </c:numCache>
            </c:numRef>
          </c:val>
        </c:ser>
        <c:ser>
          <c:idx val="3"/>
          <c:order val="3"/>
          <c:tx>
            <c:strRef>
              <c:f>Taul3!$E$1</c:f>
              <c:strCache>
                <c:ptCount val="1"/>
                <c:pt idx="0">
                  <c:v>YTO</c:v>
                </c:pt>
              </c:strCache>
            </c:strRef>
          </c:tx>
          <c:invertIfNegative val="0"/>
          <c:cat>
            <c:strRef>
              <c:f>Taul3!$A$2:$A$4</c:f>
              <c:strCache>
                <c:ptCount val="3"/>
                <c:pt idx="0">
                  <c:v>2.1.1</c:v>
                </c:pt>
                <c:pt idx="1">
                  <c:v>2.1.2</c:v>
                </c:pt>
                <c:pt idx="2">
                  <c:v>2.1.3</c:v>
                </c:pt>
              </c:strCache>
            </c:strRef>
          </c:cat>
          <c:val>
            <c:numRef>
              <c:f>Taul3!$E$2:$E$4</c:f>
              <c:numCache>
                <c:formatCode>General</c:formatCode>
                <c:ptCount val="3"/>
              </c:numCache>
            </c:numRef>
          </c:val>
        </c:ser>
        <c:ser>
          <c:idx val="4"/>
          <c:order val="4"/>
          <c:tx>
            <c:strRef>
              <c:f>Taul3!$F$1</c:f>
              <c:strCache>
                <c:ptCount val="1"/>
                <c:pt idx="0">
                  <c:v>KITO, YTO&amp;VESI</c:v>
                </c:pt>
              </c:strCache>
            </c:strRef>
          </c:tx>
          <c:invertIfNegative val="0"/>
          <c:cat>
            <c:strRef>
              <c:f>Taul3!$A$2:$A$4</c:f>
              <c:strCache>
                <c:ptCount val="3"/>
                <c:pt idx="0">
                  <c:v>2.1.1</c:v>
                </c:pt>
                <c:pt idx="1">
                  <c:v>2.1.2</c:v>
                </c:pt>
                <c:pt idx="2">
                  <c:v>2.1.3</c:v>
                </c:pt>
              </c:strCache>
            </c:strRef>
          </c:cat>
          <c:val>
            <c:numRef>
              <c:f>Taul3!$F$2:$F$4</c:f>
              <c:numCache>
                <c:formatCode>General</c:formatCode>
                <c:ptCount val="3"/>
              </c:numCache>
            </c:numRef>
          </c:val>
        </c:ser>
        <c:ser>
          <c:idx val="5"/>
          <c:order val="5"/>
          <c:tx>
            <c:strRef>
              <c:f>Taul3!$G$1</c:f>
              <c:strCache>
                <c:ptCount val="1"/>
                <c:pt idx="0">
                  <c:v>VAPA</c:v>
                </c:pt>
              </c:strCache>
            </c:strRef>
          </c:tx>
          <c:invertIfNegative val="0"/>
          <c:cat>
            <c:strRef>
              <c:f>Taul3!$A$2:$A$4</c:f>
              <c:strCache>
                <c:ptCount val="3"/>
                <c:pt idx="0">
                  <c:v>2.1.1</c:v>
                </c:pt>
                <c:pt idx="1">
                  <c:v>2.1.2</c:v>
                </c:pt>
                <c:pt idx="2">
                  <c:v>2.1.3</c:v>
                </c:pt>
              </c:strCache>
            </c:strRef>
          </c:cat>
          <c:val>
            <c:numRef>
              <c:f>Taul3!$G$2:$G$4</c:f>
              <c:numCache>
                <c:formatCode>General</c:formatCode>
                <c:ptCount val="3"/>
              </c:numCache>
            </c:numRef>
          </c:val>
        </c:ser>
        <c:ser>
          <c:idx val="6"/>
          <c:order val="6"/>
          <c:tx>
            <c:strRef>
              <c:f>Taul3!$H$1</c:f>
              <c:strCache>
                <c:ptCount val="1"/>
                <c:pt idx="0">
                  <c:v>SITO</c:v>
                </c:pt>
              </c:strCache>
            </c:strRef>
          </c:tx>
          <c:invertIfNegative val="0"/>
          <c:cat>
            <c:strRef>
              <c:f>Taul3!$A$2:$A$4</c:f>
              <c:strCache>
                <c:ptCount val="3"/>
                <c:pt idx="0">
                  <c:v>2.1.1</c:v>
                </c:pt>
                <c:pt idx="1">
                  <c:v>2.1.2</c:v>
                </c:pt>
                <c:pt idx="2">
                  <c:v>2.1.3</c:v>
                </c:pt>
              </c:strCache>
            </c:strRef>
          </c:cat>
          <c:val>
            <c:numRef>
              <c:f>Taul3!$H$2:$H$4</c:f>
              <c:numCache>
                <c:formatCode>General</c:formatCode>
                <c:ptCount val="3"/>
              </c:numCache>
            </c:numRef>
          </c:val>
        </c:ser>
        <c:dLbls>
          <c:showLegendKey val="0"/>
          <c:showVal val="0"/>
          <c:showCatName val="0"/>
          <c:showSerName val="0"/>
          <c:showPercent val="0"/>
          <c:showBubbleSize val="0"/>
        </c:dLbls>
        <c:gapWidth val="55"/>
        <c:overlap val="100"/>
        <c:axId val="371093104"/>
        <c:axId val="317482528"/>
      </c:barChart>
      <c:catAx>
        <c:axId val="371093104"/>
        <c:scaling>
          <c:orientation val="minMax"/>
        </c:scaling>
        <c:delete val="0"/>
        <c:axPos val="b"/>
        <c:numFmt formatCode="General" sourceLinked="0"/>
        <c:majorTickMark val="none"/>
        <c:minorTickMark val="none"/>
        <c:tickLblPos val="nextTo"/>
        <c:txPr>
          <a:bodyPr/>
          <a:lstStyle/>
          <a:p>
            <a:pPr>
              <a:defRPr sz="800"/>
            </a:pPr>
            <a:endParaRPr lang="fi-FI"/>
          </a:p>
        </c:txPr>
        <c:crossAx val="317482528"/>
        <c:crosses val="autoZero"/>
        <c:auto val="1"/>
        <c:lblAlgn val="ctr"/>
        <c:lblOffset val="100"/>
        <c:noMultiLvlLbl val="0"/>
      </c:catAx>
      <c:valAx>
        <c:axId val="317482528"/>
        <c:scaling>
          <c:orientation val="minMax"/>
        </c:scaling>
        <c:delete val="0"/>
        <c:axPos val="l"/>
        <c:majorGridlines>
          <c:spPr>
            <a:ln>
              <a:prstDash val="dash"/>
            </a:ln>
          </c:spPr>
        </c:majorGridlines>
        <c:numFmt formatCode="General" sourceLinked="1"/>
        <c:majorTickMark val="none"/>
        <c:minorTickMark val="none"/>
        <c:tickLblPos val="nextTo"/>
        <c:txPr>
          <a:bodyPr/>
          <a:lstStyle/>
          <a:p>
            <a:pPr>
              <a:defRPr sz="800"/>
            </a:pPr>
            <a:endParaRPr lang="fi-FI"/>
          </a:p>
        </c:txPr>
        <c:crossAx val="371093104"/>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lang="en-US" sz="900" b="1" i="0" u="none" strike="noStrike" kern="1200" baseline="0">
                <a:solidFill>
                  <a:prstClr val="black"/>
                </a:solidFill>
                <a:latin typeface="Calibri Light" panose="020F0302020204030204" pitchFamily="34" charset="0"/>
                <a:ea typeface="+mn-ea"/>
                <a:cs typeface="+mn-cs"/>
              </a:defRPr>
            </a:pPr>
            <a:r>
              <a:rPr lang="en-US" sz="900" b="1" i="0" u="none" strike="noStrike" kern="1200" baseline="0" dirty="0">
                <a:solidFill>
                  <a:prstClr val="black"/>
                </a:solidFill>
                <a:latin typeface="Calibri Light" panose="020F0302020204030204" pitchFamily="34" charset="0"/>
                <a:ea typeface="+mn-ea"/>
                <a:cs typeface="+mn-cs"/>
              </a:rPr>
              <a:t>Osaava ja oppiva kaupunkilainen</a:t>
            </a:r>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Taul3!$A$5:$A$12</c:f>
              <c:strCache>
                <c:ptCount val="8"/>
                <c:pt idx="0">
                  <c:v>2.2.1</c:v>
                </c:pt>
                <c:pt idx="1">
                  <c:v>2.2.2</c:v>
                </c:pt>
                <c:pt idx="2">
                  <c:v>2.2.3</c:v>
                </c:pt>
                <c:pt idx="3">
                  <c:v>2.2.4</c:v>
                </c:pt>
                <c:pt idx="4">
                  <c:v>2.2.5</c:v>
                </c:pt>
                <c:pt idx="5">
                  <c:v>2.2.6</c:v>
                </c:pt>
                <c:pt idx="6">
                  <c:v>2.2.7</c:v>
                </c:pt>
                <c:pt idx="7">
                  <c:v>2.2.8</c:v>
                </c:pt>
              </c:strCache>
            </c:strRef>
          </c:cat>
          <c:val>
            <c:numRef>
              <c:f>Taul3!$B$5:$B$12</c:f>
              <c:numCache>
                <c:formatCode>General</c:formatCode>
                <c:ptCount val="8"/>
              </c:numCache>
            </c:numRef>
          </c:val>
        </c:ser>
        <c:ser>
          <c:idx val="1"/>
          <c:order val="1"/>
          <c:tx>
            <c:strRef>
              <c:f>Taul3!$C$1</c:f>
              <c:strCache>
                <c:ptCount val="1"/>
                <c:pt idx="0">
                  <c:v>HYTO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Taul3!$A$5:$A$12</c:f>
              <c:strCache>
                <c:ptCount val="8"/>
                <c:pt idx="0">
                  <c:v>2.2.1</c:v>
                </c:pt>
                <c:pt idx="1">
                  <c:v>2.2.2</c:v>
                </c:pt>
                <c:pt idx="2">
                  <c:v>2.2.3</c:v>
                </c:pt>
                <c:pt idx="3">
                  <c:v>2.2.4</c:v>
                </c:pt>
                <c:pt idx="4">
                  <c:v>2.2.5</c:v>
                </c:pt>
                <c:pt idx="5">
                  <c:v>2.2.6</c:v>
                </c:pt>
                <c:pt idx="6">
                  <c:v>2.2.7</c:v>
                </c:pt>
                <c:pt idx="7">
                  <c:v>2.2.8</c:v>
                </c:pt>
              </c:strCache>
            </c:strRef>
          </c:cat>
          <c:val>
            <c:numRef>
              <c:f>Taul3!$C$5:$C$12</c:f>
              <c:numCache>
                <c:formatCode>General</c:formatCode>
                <c:ptCount val="8"/>
              </c:numCache>
            </c:numRef>
          </c:val>
        </c:ser>
        <c:ser>
          <c:idx val="2"/>
          <c:order val="2"/>
          <c:tx>
            <c:strRef>
              <c:f>Taul3!$D$1</c:f>
              <c:strCache>
                <c:ptCount val="1"/>
                <c:pt idx="0">
                  <c:v>KITO</c:v>
                </c:pt>
              </c:strCache>
            </c:strRef>
          </c:tx>
          <c:invertIfNegative val="0"/>
          <c:cat>
            <c:strRef>
              <c:f>Taul3!$A$5:$A$12</c:f>
              <c:strCache>
                <c:ptCount val="8"/>
                <c:pt idx="0">
                  <c:v>2.2.1</c:v>
                </c:pt>
                <c:pt idx="1">
                  <c:v>2.2.2</c:v>
                </c:pt>
                <c:pt idx="2">
                  <c:v>2.2.3</c:v>
                </c:pt>
                <c:pt idx="3">
                  <c:v>2.2.4</c:v>
                </c:pt>
                <c:pt idx="4">
                  <c:v>2.2.5</c:v>
                </c:pt>
                <c:pt idx="5">
                  <c:v>2.2.6</c:v>
                </c:pt>
                <c:pt idx="6">
                  <c:v>2.2.7</c:v>
                </c:pt>
                <c:pt idx="7">
                  <c:v>2.2.8</c:v>
                </c:pt>
              </c:strCache>
            </c:strRef>
          </c:cat>
          <c:val>
            <c:numRef>
              <c:f>Taul3!$D$5:$D$12</c:f>
              <c:numCache>
                <c:formatCode>General</c:formatCode>
                <c:ptCount val="8"/>
              </c:numCache>
            </c:numRef>
          </c:val>
        </c:ser>
        <c:ser>
          <c:idx val="3"/>
          <c:order val="3"/>
          <c:tx>
            <c:strRef>
              <c:f>Taul3!$E$1</c:f>
              <c:strCache>
                <c:ptCount val="1"/>
                <c:pt idx="0">
                  <c:v>YTO</c:v>
                </c:pt>
              </c:strCache>
            </c:strRef>
          </c:tx>
          <c:invertIfNegative val="0"/>
          <c:cat>
            <c:strRef>
              <c:f>Taul3!$A$5:$A$12</c:f>
              <c:strCache>
                <c:ptCount val="8"/>
                <c:pt idx="0">
                  <c:v>2.2.1</c:v>
                </c:pt>
                <c:pt idx="1">
                  <c:v>2.2.2</c:v>
                </c:pt>
                <c:pt idx="2">
                  <c:v>2.2.3</c:v>
                </c:pt>
                <c:pt idx="3">
                  <c:v>2.2.4</c:v>
                </c:pt>
                <c:pt idx="4">
                  <c:v>2.2.5</c:v>
                </c:pt>
                <c:pt idx="5">
                  <c:v>2.2.6</c:v>
                </c:pt>
                <c:pt idx="6">
                  <c:v>2.2.7</c:v>
                </c:pt>
                <c:pt idx="7">
                  <c:v>2.2.8</c:v>
                </c:pt>
              </c:strCache>
            </c:strRef>
          </c:cat>
          <c:val>
            <c:numRef>
              <c:f>Taul3!$E$5:$E$12</c:f>
              <c:numCache>
                <c:formatCode>General</c:formatCode>
                <c:ptCount val="8"/>
              </c:numCache>
            </c:numRef>
          </c:val>
        </c:ser>
        <c:ser>
          <c:idx val="4"/>
          <c:order val="4"/>
          <c:tx>
            <c:strRef>
              <c:f>Taul3!$F$1</c:f>
              <c:strCache>
                <c:ptCount val="1"/>
                <c:pt idx="0">
                  <c:v>KITO, YTO&amp;VESI</c:v>
                </c:pt>
              </c:strCache>
            </c:strRef>
          </c:tx>
          <c:invertIfNegative val="0"/>
          <c:cat>
            <c:strRef>
              <c:f>Taul3!$A$5:$A$12</c:f>
              <c:strCache>
                <c:ptCount val="8"/>
                <c:pt idx="0">
                  <c:v>2.2.1</c:v>
                </c:pt>
                <c:pt idx="1">
                  <c:v>2.2.2</c:v>
                </c:pt>
                <c:pt idx="2">
                  <c:v>2.2.3</c:v>
                </c:pt>
                <c:pt idx="3">
                  <c:v>2.2.4</c:v>
                </c:pt>
                <c:pt idx="4">
                  <c:v>2.2.5</c:v>
                </c:pt>
                <c:pt idx="5">
                  <c:v>2.2.6</c:v>
                </c:pt>
                <c:pt idx="6">
                  <c:v>2.2.7</c:v>
                </c:pt>
                <c:pt idx="7">
                  <c:v>2.2.8</c:v>
                </c:pt>
              </c:strCache>
            </c:strRef>
          </c:cat>
          <c:val>
            <c:numRef>
              <c:f>Taul3!$F$5:$F$12</c:f>
              <c:numCache>
                <c:formatCode>General</c:formatCode>
                <c:ptCount val="8"/>
              </c:numCache>
            </c:numRef>
          </c:val>
        </c:ser>
        <c:ser>
          <c:idx val="5"/>
          <c:order val="5"/>
          <c:tx>
            <c:strRef>
              <c:f>Taul3!$G$1</c:f>
              <c:strCache>
                <c:ptCount val="1"/>
                <c:pt idx="0">
                  <c:v>VAPA</c:v>
                </c:pt>
              </c:strCache>
            </c:strRef>
          </c:tx>
          <c:invertIfNegative val="0"/>
          <c:cat>
            <c:strRef>
              <c:f>Taul3!$A$5:$A$12</c:f>
              <c:strCache>
                <c:ptCount val="8"/>
                <c:pt idx="0">
                  <c:v>2.2.1</c:v>
                </c:pt>
                <c:pt idx="1">
                  <c:v>2.2.2</c:v>
                </c:pt>
                <c:pt idx="2">
                  <c:v>2.2.3</c:v>
                </c:pt>
                <c:pt idx="3">
                  <c:v>2.2.4</c:v>
                </c:pt>
                <c:pt idx="4">
                  <c:v>2.2.5</c:v>
                </c:pt>
                <c:pt idx="5">
                  <c:v>2.2.6</c:v>
                </c:pt>
                <c:pt idx="6">
                  <c:v>2.2.7</c:v>
                </c:pt>
                <c:pt idx="7">
                  <c:v>2.2.8</c:v>
                </c:pt>
              </c:strCache>
            </c:strRef>
          </c:cat>
          <c:val>
            <c:numRef>
              <c:f>Taul3!$G$5:$G$12</c:f>
              <c:numCache>
                <c:formatCode>General</c:formatCode>
                <c:ptCount val="8"/>
              </c:numCache>
            </c:numRef>
          </c:val>
        </c:ser>
        <c:ser>
          <c:idx val="6"/>
          <c:order val="6"/>
          <c:tx>
            <c:strRef>
              <c:f>Taul3!$H$1</c:f>
              <c:strCache>
                <c:ptCount val="1"/>
                <c:pt idx="0">
                  <c:v>SITO</c:v>
                </c:pt>
              </c:strCache>
            </c:strRef>
          </c:tx>
          <c:spPr>
            <a:solidFill>
              <a:schemeClr val="tx1">
                <a:lumMod val="50000"/>
                <a:lumOff val="50000"/>
              </a:schemeClr>
            </a:solidFill>
          </c:spPr>
          <c:invertIfNegative val="0"/>
          <c:dLbls>
            <c:spPr>
              <a:noFill/>
              <a:ln>
                <a:noFill/>
              </a:ln>
              <a:effectLst/>
            </c:spPr>
            <c:txPr>
              <a:bodyPr/>
              <a:lstStyle/>
              <a:p>
                <a:pPr>
                  <a:defRPr sz="800">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Taul3!$A$5:$A$12</c:f>
              <c:strCache>
                <c:ptCount val="8"/>
                <c:pt idx="0">
                  <c:v>2.2.1</c:v>
                </c:pt>
                <c:pt idx="1">
                  <c:v>2.2.2</c:v>
                </c:pt>
                <c:pt idx="2">
                  <c:v>2.2.3</c:v>
                </c:pt>
                <c:pt idx="3">
                  <c:v>2.2.4</c:v>
                </c:pt>
                <c:pt idx="4">
                  <c:v>2.2.5</c:v>
                </c:pt>
                <c:pt idx="5">
                  <c:v>2.2.6</c:v>
                </c:pt>
                <c:pt idx="6">
                  <c:v>2.2.7</c:v>
                </c:pt>
                <c:pt idx="7">
                  <c:v>2.2.8</c:v>
                </c:pt>
              </c:strCache>
            </c:strRef>
          </c:cat>
          <c:val>
            <c:numRef>
              <c:f>Taul3!$H$5:$H$12</c:f>
              <c:numCache>
                <c:formatCode>General</c:formatCode>
                <c:ptCount val="8"/>
                <c:pt idx="1">
                  <c:v>2</c:v>
                </c:pt>
                <c:pt idx="2">
                  <c:v>1</c:v>
                </c:pt>
                <c:pt idx="3">
                  <c:v>1</c:v>
                </c:pt>
                <c:pt idx="4">
                  <c:v>1</c:v>
                </c:pt>
                <c:pt idx="5">
                  <c:v>1</c:v>
                </c:pt>
                <c:pt idx="6">
                  <c:v>3</c:v>
                </c:pt>
              </c:numCache>
            </c:numRef>
          </c:val>
        </c:ser>
        <c:dLbls>
          <c:showLegendKey val="0"/>
          <c:showVal val="0"/>
          <c:showCatName val="0"/>
          <c:showSerName val="0"/>
          <c:showPercent val="0"/>
          <c:showBubbleSize val="0"/>
        </c:dLbls>
        <c:gapWidth val="55"/>
        <c:overlap val="100"/>
        <c:axId val="371788752"/>
        <c:axId val="371789312"/>
      </c:barChart>
      <c:catAx>
        <c:axId val="371788752"/>
        <c:scaling>
          <c:orientation val="minMax"/>
        </c:scaling>
        <c:delete val="0"/>
        <c:axPos val="b"/>
        <c:numFmt formatCode="General" sourceLinked="1"/>
        <c:majorTickMark val="none"/>
        <c:minorTickMark val="none"/>
        <c:tickLblPos val="nextTo"/>
        <c:txPr>
          <a:bodyPr/>
          <a:lstStyle/>
          <a:p>
            <a:pPr>
              <a:defRPr sz="800"/>
            </a:pPr>
            <a:endParaRPr lang="fi-FI"/>
          </a:p>
        </c:txPr>
        <c:crossAx val="371789312"/>
        <c:crosses val="autoZero"/>
        <c:auto val="1"/>
        <c:lblAlgn val="ctr"/>
        <c:lblOffset val="100"/>
        <c:noMultiLvlLbl val="0"/>
      </c:catAx>
      <c:valAx>
        <c:axId val="371789312"/>
        <c:scaling>
          <c:orientation val="minMax"/>
          <c:max val="10"/>
        </c:scaling>
        <c:delete val="0"/>
        <c:axPos val="l"/>
        <c:majorGridlines>
          <c:spPr>
            <a:ln>
              <a:prstDash val="dash"/>
            </a:ln>
          </c:spPr>
        </c:majorGridlines>
        <c:numFmt formatCode="General" sourceLinked="1"/>
        <c:majorTickMark val="none"/>
        <c:minorTickMark val="none"/>
        <c:tickLblPos val="nextTo"/>
        <c:txPr>
          <a:bodyPr/>
          <a:lstStyle/>
          <a:p>
            <a:pPr>
              <a:defRPr sz="800"/>
            </a:pPr>
            <a:endParaRPr lang="fi-FI"/>
          </a:p>
        </c:txPr>
        <c:crossAx val="371788752"/>
        <c:crosses val="autoZero"/>
        <c:crossBetween val="between"/>
        <c:majorUnit val="1"/>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fi-FI" sz="900" noProof="0" dirty="0" smtClean="0"/>
              <a:t>Aktiivinen kaupunkilainen</a:t>
            </a:r>
            <a:endParaRPr lang="fi-FI" sz="900" noProof="0" dirty="0"/>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Taul3!$A$13:$A$19</c:f>
              <c:strCache>
                <c:ptCount val="7"/>
                <c:pt idx="0">
                  <c:v>2.3.1</c:v>
                </c:pt>
                <c:pt idx="1">
                  <c:v>2.3.2</c:v>
                </c:pt>
                <c:pt idx="2">
                  <c:v>2.3.3</c:v>
                </c:pt>
                <c:pt idx="3">
                  <c:v>2.3.4</c:v>
                </c:pt>
                <c:pt idx="4">
                  <c:v>2.3.5</c:v>
                </c:pt>
                <c:pt idx="5">
                  <c:v>2.3.6</c:v>
                </c:pt>
                <c:pt idx="6">
                  <c:v>2.3.7</c:v>
                </c:pt>
              </c:strCache>
            </c:strRef>
          </c:cat>
          <c:val>
            <c:numRef>
              <c:f>Taul3!$B$13:$B$19</c:f>
              <c:numCache>
                <c:formatCode>General</c:formatCode>
                <c:ptCount val="7"/>
                <c:pt idx="0">
                  <c:v>2</c:v>
                </c:pt>
                <c:pt idx="1">
                  <c:v>3</c:v>
                </c:pt>
                <c:pt idx="3">
                  <c:v>1</c:v>
                </c:pt>
                <c:pt idx="4">
                  <c:v>2</c:v>
                </c:pt>
              </c:numCache>
            </c:numRef>
          </c:val>
        </c:ser>
        <c:ser>
          <c:idx val="1"/>
          <c:order val="1"/>
          <c:tx>
            <c:strRef>
              <c:f>Taul3!$C$1</c:f>
              <c:strCache>
                <c:ptCount val="1"/>
                <c:pt idx="0">
                  <c:v>HYTO</c:v>
                </c:pt>
              </c:strCache>
            </c:strRef>
          </c:tx>
          <c:invertIfNegative val="0"/>
          <c:dLbls>
            <c:spPr>
              <a:noFill/>
              <a:ln>
                <a:noFill/>
              </a:ln>
              <a:effectLst/>
            </c:spPr>
            <c:txPr>
              <a:bodyPr/>
              <a:lstStyle/>
              <a:p>
                <a:pPr>
                  <a:defRPr sz="8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Taul3!$A$13:$A$19</c:f>
              <c:strCache>
                <c:ptCount val="7"/>
                <c:pt idx="0">
                  <c:v>2.3.1</c:v>
                </c:pt>
                <c:pt idx="1">
                  <c:v>2.3.2</c:v>
                </c:pt>
                <c:pt idx="2">
                  <c:v>2.3.3</c:v>
                </c:pt>
                <c:pt idx="3">
                  <c:v>2.3.4</c:v>
                </c:pt>
                <c:pt idx="4">
                  <c:v>2.3.5</c:v>
                </c:pt>
                <c:pt idx="5">
                  <c:v>2.3.6</c:v>
                </c:pt>
                <c:pt idx="6">
                  <c:v>2.3.7</c:v>
                </c:pt>
              </c:strCache>
            </c:strRef>
          </c:cat>
          <c:val>
            <c:numRef>
              <c:f>Taul3!$C$13:$C$19</c:f>
              <c:numCache>
                <c:formatCode>General</c:formatCode>
                <c:ptCount val="7"/>
                <c:pt idx="1">
                  <c:v>1</c:v>
                </c:pt>
              </c:numCache>
            </c:numRef>
          </c:val>
        </c:ser>
        <c:ser>
          <c:idx val="2"/>
          <c:order val="2"/>
          <c:tx>
            <c:strRef>
              <c:f>Taul3!$D$1</c:f>
              <c:strCache>
                <c:ptCount val="1"/>
                <c:pt idx="0">
                  <c:v>KITO</c:v>
                </c:pt>
              </c:strCache>
            </c:strRef>
          </c:tx>
          <c:invertIfNegative val="0"/>
          <c:cat>
            <c:strRef>
              <c:f>Taul3!$A$13:$A$19</c:f>
              <c:strCache>
                <c:ptCount val="7"/>
                <c:pt idx="0">
                  <c:v>2.3.1</c:v>
                </c:pt>
                <c:pt idx="1">
                  <c:v>2.3.2</c:v>
                </c:pt>
                <c:pt idx="2">
                  <c:v>2.3.3</c:v>
                </c:pt>
                <c:pt idx="3">
                  <c:v>2.3.4</c:v>
                </c:pt>
                <c:pt idx="4">
                  <c:v>2.3.5</c:v>
                </c:pt>
                <c:pt idx="5">
                  <c:v>2.3.6</c:v>
                </c:pt>
                <c:pt idx="6">
                  <c:v>2.3.7</c:v>
                </c:pt>
              </c:strCache>
            </c:strRef>
          </c:cat>
          <c:val>
            <c:numRef>
              <c:f>Taul3!$D$13:$D$19</c:f>
              <c:numCache>
                <c:formatCode>General</c:formatCode>
                <c:ptCount val="7"/>
              </c:numCache>
            </c:numRef>
          </c:val>
        </c:ser>
        <c:ser>
          <c:idx val="3"/>
          <c:order val="3"/>
          <c:tx>
            <c:strRef>
              <c:f>Taul3!$E$1</c:f>
              <c:strCache>
                <c:ptCount val="1"/>
                <c:pt idx="0">
                  <c:v>YTO</c:v>
                </c:pt>
              </c:strCache>
            </c:strRef>
          </c:tx>
          <c:invertIfNegative val="0"/>
          <c:dLbls>
            <c:spPr>
              <a:noFill/>
              <a:ln>
                <a:noFill/>
              </a:ln>
              <a:effectLst/>
            </c:spPr>
            <c:txPr>
              <a:bodyPr/>
              <a:lstStyle/>
              <a:p>
                <a:pPr>
                  <a:defRPr sz="8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Taul3!$A$13:$A$19</c:f>
              <c:strCache>
                <c:ptCount val="7"/>
                <c:pt idx="0">
                  <c:v>2.3.1</c:v>
                </c:pt>
                <c:pt idx="1">
                  <c:v>2.3.2</c:v>
                </c:pt>
                <c:pt idx="2">
                  <c:v>2.3.3</c:v>
                </c:pt>
                <c:pt idx="3">
                  <c:v>2.3.4</c:v>
                </c:pt>
                <c:pt idx="4">
                  <c:v>2.3.5</c:v>
                </c:pt>
                <c:pt idx="5">
                  <c:v>2.3.6</c:v>
                </c:pt>
                <c:pt idx="6">
                  <c:v>2.3.7</c:v>
                </c:pt>
              </c:strCache>
            </c:strRef>
          </c:cat>
          <c:val>
            <c:numRef>
              <c:f>Taul3!$E$13:$E$19</c:f>
              <c:numCache>
                <c:formatCode>General</c:formatCode>
                <c:ptCount val="7"/>
                <c:pt idx="0">
                  <c:v>1</c:v>
                </c:pt>
              </c:numCache>
            </c:numRef>
          </c:val>
        </c:ser>
        <c:ser>
          <c:idx val="4"/>
          <c:order val="4"/>
          <c:tx>
            <c:strRef>
              <c:f>Taul3!$F$1</c:f>
              <c:strCache>
                <c:ptCount val="1"/>
                <c:pt idx="0">
                  <c:v>KITO, YTO&amp;VESI</c:v>
                </c:pt>
              </c:strCache>
            </c:strRef>
          </c:tx>
          <c:invertIfNegative val="0"/>
          <c:cat>
            <c:strRef>
              <c:f>Taul3!$A$13:$A$19</c:f>
              <c:strCache>
                <c:ptCount val="7"/>
                <c:pt idx="0">
                  <c:v>2.3.1</c:v>
                </c:pt>
                <c:pt idx="1">
                  <c:v>2.3.2</c:v>
                </c:pt>
                <c:pt idx="2">
                  <c:v>2.3.3</c:v>
                </c:pt>
                <c:pt idx="3">
                  <c:v>2.3.4</c:v>
                </c:pt>
                <c:pt idx="4">
                  <c:v>2.3.5</c:v>
                </c:pt>
                <c:pt idx="5">
                  <c:v>2.3.6</c:v>
                </c:pt>
                <c:pt idx="6">
                  <c:v>2.3.7</c:v>
                </c:pt>
              </c:strCache>
            </c:strRef>
          </c:cat>
          <c:val>
            <c:numRef>
              <c:f>Taul3!$F$13:$F$19</c:f>
              <c:numCache>
                <c:formatCode>General</c:formatCode>
                <c:ptCount val="7"/>
              </c:numCache>
            </c:numRef>
          </c:val>
        </c:ser>
        <c:ser>
          <c:idx val="5"/>
          <c:order val="5"/>
          <c:tx>
            <c:strRef>
              <c:f>Taul3!$G$1</c:f>
              <c:strCache>
                <c:ptCount val="1"/>
                <c:pt idx="0">
                  <c:v>VAPA</c:v>
                </c:pt>
              </c:strCache>
            </c:strRef>
          </c:tx>
          <c:spPr>
            <a:solidFill>
              <a:srgbClr val="0070C0"/>
            </a:solidFill>
          </c:spPr>
          <c:invertIfNegative val="0"/>
          <c:dLbls>
            <c:spPr>
              <a:noFill/>
              <a:ln>
                <a:noFill/>
              </a:ln>
              <a:effectLst/>
            </c:spPr>
            <c:txPr>
              <a:bodyPr/>
              <a:lstStyle/>
              <a:p>
                <a:pPr>
                  <a:defRPr sz="800">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Taul3!$A$13:$A$19</c:f>
              <c:strCache>
                <c:ptCount val="7"/>
                <c:pt idx="0">
                  <c:v>2.3.1</c:v>
                </c:pt>
                <c:pt idx="1">
                  <c:v>2.3.2</c:v>
                </c:pt>
                <c:pt idx="2">
                  <c:v>2.3.3</c:v>
                </c:pt>
                <c:pt idx="3">
                  <c:v>2.3.4</c:v>
                </c:pt>
                <c:pt idx="4">
                  <c:v>2.3.5</c:v>
                </c:pt>
                <c:pt idx="5">
                  <c:v>2.3.6</c:v>
                </c:pt>
                <c:pt idx="6">
                  <c:v>2.3.7</c:v>
                </c:pt>
              </c:strCache>
            </c:strRef>
          </c:cat>
          <c:val>
            <c:numRef>
              <c:f>Taul3!$G$13:$G$19</c:f>
              <c:numCache>
                <c:formatCode>General</c:formatCode>
                <c:ptCount val="7"/>
                <c:pt idx="0">
                  <c:v>10</c:v>
                </c:pt>
                <c:pt idx="1">
                  <c:v>1</c:v>
                </c:pt>
                <c:pt idx="2">
                  <c:v>2</c:v>
                </c:pt>
                <c:pt idx="6">
                  <c:v>10</c:v>
                </c:pt>
              </c:numCache>
            </c:numRef>
          </c:val>
        </c:ser>
        <c:ser>
          <c:idx val="6"/>
          <c:order val="6"/>
          <c:tx>
            <c:strRef>
              <c:f>Taul3!$H$1</c:f>
              <c:strCache>
                <c:ptCount val="1"/>
                <c:pt idx="0">
                  <c:v>SITO</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Taul3!$A$13:$A$19</c:f>
              <c:strCache>
                <c:ptCount val="7"/>
                <c:pt idx="0">
                  <c:v>2.3.1</c:v>
                </c:pt>
                <c:pt idx="1">
                  <c:v>2.3.2</c:v>
                </c:pt>
                <c:pt idx="2">
                  <c:v>2.3.3</c:v>
                </c:pt>
                <c:pt idx="3">
                  <c:v>2.3.4</c:v>
                </c:pt>
                <c:pt idx="4">
                  <c:v>2.3.5</c:v>
                </c:pt>
                <c:pt idx="5">
                  <c:v>2.3.6</c:v>
                </c:pt>
                <c:pt idx="6">
                  <c:v>2.3.7</c:v>
                </c:pt>
              </c:strCache>
            </c:strRef>
          </c:cat>
          <c:val>
            <c:numRef>
              <c:f>Taul3!$H$13:$H$19</c:f>
              <c:numCache>
                <c:formatCode>General</c:formatCode>
                <c:ptCount val="7"/>
              </c:numCache>
            </c:numRef>
          </c:val>
        </c:ser>
        <c:dLbls>
          <c:showLegendKey val="0"/>
          <c:showVal val="0"/>
          <c:showCatName val="0"/>
          <c:showSerName val="0"/>
          <c:showPercent val="0"/>
          <c:showBubbleSize val="0"/>
        </c:dLbls>
        <c:gapWidth val="55"/>
        <c:overlap val="100"/>
        <c:axId val="372246096"/>
        <c:axId val="372246656"/>
      </c:barChart>
      <c:catAx>
        <c:axId val="372246096"/>
        <c:scaling>
          <c:orientation val="minMax"/>
        </c:scaling>
        <c:delete val="0"/>
        <c:axPos val="b"/>
        <c:numFmt formatCode="General" sourceLinked="1"/>
        <c:majorTickMark val="none"/>
        <c:minorTickMark val="none"/>
        <c:tickLblPos val="nextTo"/>
        <c:txPr>
          <a:bodyPr/>
          <a:lstStyle/>
          <a:p>
            <a:pPr>
              <a:defRPr sz="800"/>
            </a:pPr>
            <a:endParaRPr lang="fi-FI"/>
          </a:p>
        </c:txPr>
        <c:crossAx val="372246656"/>
        <c:crosses val="autoZero"/>
        <c:auto val="1"/>
        <c:lblAlgn val="ctr"/>
        <c:lblOffset val="100"/>
        <c:noMultiLvlLbl val="0"/>
      </c:catAx>
      <c:valAx>
        <c:axId val="372246656"/>
        <c:scaling>
          <c:orientation val="minMax"/>
        </c:scaling>
        <c:delete val="0"/>
        <c:axPos val="l"/>
        <c:majorGridlines>
          <c:spPr>
            <a:ln>
              <a:prstDash val="dash"/>
            </a:ln>
          </c:spPr>
        </c:majorGridlines>
        <c:numFmt formatCode="General" sourceLinked="1"/>
        <c:majorTickMark val="none"/>
        <c:minorTickMark val="none"/>
        <c:tickLblPos val="nextTo"/>
        <c:txPr>
          <a:bodyPr/>
          <a:lstStyle/>
          <a:p>
            <a:pPr>
              <a:defRPr sz="800"/>
            </a:pPr>
            <a:endParaRPr lang="fi-FI"/>
          </a:p>
        </c:txPr>
        <c:crossAx val="372246096"/>
        <c:crosses val="autoZero"/>
        <c:crossBetween val="between"/>
        <c:majorUnit val="1"/>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fi-FI" sz="900" noProof="0" dirty="0" smtClean="0"/>
              <a:t>Yrittävä ja osaava kaupunki</a:t>
            </a:r>
            <a:endParaRPr lang="fi-FI" sz="900" noProof="0" dirty="0"/>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Taul3!$B$20:$B$25</c:f>
              <c:numCache>
                <c:formatCode>General</c:formatCode>
                <c:ptCount val="6"/>
                <c:pt idx="0">
                  <c:v>3</c:v>
                </c:pt>
                <c:pt idx="1">
                  <c:v>1</c:v>
                </c:pt>
                <c:pt idx="2">
                  <c:v>3</c:v>
                </c:pt>
                <c:pt idx="3">
                  <c:v>1</c:v>
                </c:pt>
                <c:pt idx="4">
                  <c:v>6</c:v>
                </c:pt>
                <c:pt idx="5">
                  <c:v>1</c:v>
                </c:pt>
              </c:numCache>
            </c:numRef>
          </c:val>
        </c:ser>
        <c:ser>
          <c:idx val="1"/>
          <c:order val="1"/>
          <c:tx>
            <c:strRef>
              <c:f>Taul3!$C$1</c:f>
              <c:strCache>
                <c:ptCount val="1"/>
                <c:pt idx="0">
                  <c:v>HYTO</c:v>
                </c:pt>
              </c:strCache>
            </c:strRef>
          </c:tx>
          <c:invertIfNegative val="0"/>
          <c:dLbls>
            <c:spPr>
              <a:noFill/>
              <a:ln>
                <a:noFill/>
              </a:ln>
              <a:effectLst/>
            </c:spPr>
            <c:txPr>
              <a:bodyPr/>
              <a:lstStyle/>
              <a:p>
                <a:pPr>
                  <a:defRPr sz="9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Taul3!$C$20:$C$25</c:f>
              <c:numCache>
                <c:formatCode>General</c:formatCode>
                <c:ptCount val="6"/>
                <c:pt idx="3">
                  <c:v>1</c:v>
                </c:pt>
              </c:numCache>
            </c:numRef>
          </c:val>
        </c:ser>
        <c:ser>
          <c:idx val="2"/>
          <c:order val="2"/>
          <c:tx>
            <c:strRef>
              <c:f>Taul3!$D$1</c:f>
              <c:strCache>
                <c:ptCount val="1"/>
                <c:pt idx="0">
                  <c:v>KITO</c:v>
                </c:pt>
              </c:strCache>
            </c:strRef>
          </c:tx>
          <c:invertIfNegative val="0"/>
          <c:cat>
            <c:strRef>
              <c:f>Taul3!$A$20:$A$25</c:f>
              <c:strCache>
                <c:ptCount val="6"/>
                <c:pt idx="0">
                  <c:v>3.1.1</c:v>
                </c:pt>
                <c:pt idx="1">
                  <c:v>3.1.2</c:v>
                </c:pt>
                <c:pt idx="2">
                  <c:v>3.1.3</c:v>
                </c:pt>
                <c:pt idx="3">
                  <c:v>3.1.4</c:v>
                </c:pt>
                <c:pt idx="4">
                  <c:v>3.1.5</c:v>
                </c:pt>
                <c:pt idx="5">
                  <c:v>3.1.6</c:v>
                </c:pt>
              </c:strCache>
            </c:strRef>
          </c:cat>
          <c:val>
            <c:numRef>
              <c:f>Taul3!$D$20:$D$25</c:f>
              <c:numCache>
                <c:formatCode>General</c:formatCode>
                <c:ptCount val="6"/>
              </c:numCache>
            </c:numRef>
          </c:val>
        </c:ser>
        <c:ser>
          <c:idx val="3"/>
          <c:order val="3"/>
          <c:tx>
            <c:strRef>
              <c:f>Taul3!$E$1</c:f>
              <c:strCache>
                <c:ptCount val="1"/>
                <c:pt idx="0">
                  <c:v>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Taul3!$E$20:$E$25</c:f>
              <c:numCache>
                <c:formatCode>General</c:formatCode>
                <c:ptCount val="6"/>
                <c:pt idx="2">
                  <c:v>1</c:v>
                </c:pt>
              </c:numCache>
            </c:numRef>
          </c:val>
        </c:ser>
        <c:ser>
          <c:idx val="4"/>
          <c:order val="4"/>
          <c:tx>
            <c:strRef>
              <c:f>Taul3!$F$1</c:f>
              <c:strCache>
                <c:ptCount val="1"/>
                <c:pt idx="0">
                  <c:v>KITO, YTO&amp;VESI</c:v>
                </c:pt>
              </c:strCache>
            </c:strRef>
          </c:tx>
          <c:spPr>
            <a:solidFill>
              <a:schemeClr val="accent3">
                <a:lumMod val="20000"/>
                <a:lumOff val="80000"/>
              </a:schemeClr>
            </a:solidFill>
          </c:spPr>
          <c:invertIfNegative val="0"/>
          <c:dLbls>
            <c:dLbl>
              <c:idx val="2"/>
              <c:layout>
                <c:manualLayout>
                  <c:x val="-7.5117348676988303E-3"/>
                  <c:y val="-4.1407867494824393E-3"/>
                </c:manualLayout>
              </c:layout>
              <c:tx>
                <c:rich>
                  <a:bodyPr/>
                  <a:lstStyle/>
                  <a:p>
                    <a:r>
                      <a:rPr lang="en-US" sz="800" dirty="0"/>
                      <a:t>KITO, YTO&amp;VESI</a:t>
                    </a:r>
                    <a:endParaRPr lang="en-US" sz="900" dirty="0"/>
                  </a:p>
                </c:rich>
              </c:tx>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8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Taul3!$F$20:$F$25</c:f>
              <c:numCache>
                <c:formatCode>General</c:formatCode>
                <c:ptCount val="6"/>
                <c:pt idx="2">
                  <c:v>2</c:v>
                </c:pt>
              </c:numCache>
            </c:numRef>
          </c:val>
        </c:ser>
        <c:ser>
          <c:idx val="5"/>
          <c:order val="5"/>
          <c:tx>
            <c:strRef>
              <c:f>Taul3!$G$1</c:f>
              <c:strCache>
                <c:ptCount val="1"/>
                <c:pt idx="0">
                  <c:v>VAPA</c:v>
                </c:pt>
              </c:strCache>
            </c:strRef>
          </c:tx>
          <c:spPr>
            <a:solidFill>
              <a:srgbClr val="0070C0"/>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Taul3!$G$20:$G$25</c:f>
              <c:numCache>
                <c:formatCode>General</c:formatCode>
                <c:ptCount val="6"/>
              </c:numCache>
            </c:numRef>
          </c:val>
        </c:ser>
        <c:ser>
          <c:idx val="6"/>
          <c:order val="6"/>
          <c:tx>
            <c:strRef>
              <c:f>Taul3!$H$1</c:f>
              <c:strCache>
                <c:ptCount val="1"/>
                <c:pt idx="0">
                  <c:v>SITO</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Taul3!$A$20:$A$25</c:f>
              <c:strCache>
                <c:ptCount val="6"/>
                <c:pt idx="0">
                  <c:v>3.1.1</c:v>
                </c:pt>
                <c:pt idx="1">
                  <c:v>3.1.2</c:v>
                </c:pt>
                <c:pt idx="2">
                  <c:v>3.1.3</c:v>
                </c:pt>
                <c:pt idx="3">
                  <c:v>3.1.4</c:v>
                </c:pt>
                <c:pt idx="4">
                  <c:v>3.1.5</c:v>
                </c:pt>
                <c:pt idx="5">
                  <c:v>3.1.6</c:v>
                </c:pt>
              </c:strCache>
            </c:strRef>
          </c:cat>
          <c:val>
            <c:numRef>
              <c:f>Taul3!$H$20:$H$25</c:f>
              <c:numCache>
                <c:formatCode>General</c:formatCode>
                <c:ptCount val="6"/>
              </c:numCache>
            </c:numRef>
          </c:val>
        </c:ser>
        <c:dLbls>
          <c:showLegendKey val="0"/>
          <c:showVal val="0"/>
          <c:showCatName val="0"/>
          <c:showSerName val="0"/>
          <c:showPercent val="0"/>
          <c:showBubbleSize val="0"/>
        </c:dLbls>
        <c:gapWidth val="55"/>
        <c:overlap val="100"/>
        <c:axId val="372966976"/>
        <c:axId val="372967536"/>
      </c:barChart>
      <c:catAx>
        <c:axId val="372966976"/>
        <c:scaling>
          <c:orientation val="minMax"/>
        </c:scaling>
        <c:delete val="0"/>
        <c:axPos val="b"/>
        <c:numFmt formatCode="General" sourceLinked="1"/>
        <c:majorTickMark val="none"/>
        <c:minorTickMark val="none"/>
        <c:tickLblPos val="nextTo"/>
        <c:txPr>
          <a:bodyPr/>
          <a:lstStyle/>
          <a:p>
            <a:pPr>
              <a:defRPr sz="800"/>
            </a:pPr>
            <a:endParaRPr lang="fi-FI"/>
          </a:p>
        </c:txPr>
        <c:crossAx val="372967536"/>
        <c:crosses val="autoZero"/>
        <c:auto val="1"/>
        <c:lblAlgn val="ctr"/>
        <c:lblOffset val="100"/>
        <c:noMultiLvlLbl val="0"/>
      </c:catAx>
      <c:valAx>
        <c:axId val="372967536"/>
        <c:scaling>
          <c:orientation val="minMax"/>
        </c:scaling>
        <c:delete val="0"/>
        <c:axPos val="l"/>
        <c:majorGridlines>
          <c:spPr>
            <a:ln>
              <a:prstDash val="dash"/>
            </a:ln>
          </c:spPr>
        </c:majorGridlines>
        <c:numFmt formatCode="General" sourceLinked="1"/>
        <c:majorTickMark val="none"/>
        <c:minorTickMark val="none"/>
        <c:tickLblPos val="nextTo"/>
        <c:txPr>
          <a:bodyPr/>
          <a:lstStyle/>
          <a:p>
            <a:pPr>
              <a:defRPr sz="800"/>
            </a:pPr>
            <a:endParaRPr lang="fi-FI"/>
          </a:p>
        </c:txPr>
        <c:crossAx val="372966976"/>
        <c:crosses val="autoZero"/>
        <c:crossBetween val="between"/>
        <c:majorUnit val="1"/>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fi-FI" sz="900" dirty="0"/>
              <a:t>Vaikuttava ja uudistuva kaupunki</a:t>
            </a:r>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Taul3!$B$26:$B$32</c:f>
              <c:numCache>
                <c:formatCode>General</c:formatCode>
                <c:ptCount val="7"/>
                <c:pt idx="0">
                  <c:v>4</c:v>
                </c:pt>
                <c:pt idx="1">
                  <c:v>9</c:v>
                </c:pt>
                <c:pt idx="2">
                  <c:v>2</c:v>
                </c:pt>
                <c:pt idx="3">
                  <c:v>4</c:v>
                </c:pt>
                <c:pt idx="4">
                  <c:v>3</c:v>
                </c:pt>
                <c:pt idx="5">
                  <c:v>4</c:v>
                </c:pt>
                <c:pt idx="6">
                  <c:v>2</c:v>
                </c:pt>
              </c:numCache>
            </c:numRef>
          </c:val>
        </c:ser>
        <c:ser>
          <c:idx val="1"/>
          <c:order val="1"/>
          <c:tx>
            <c:strRef>
              <c:f>Taul3!$C$1</c:f>
              <c:strCache>
                <c:ptCount val="1"/>
                <c:pt idx="0">
                  <c:v>HYTO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Taul3!$C$26:$C$32</c:f>
              <c:numCache>
                <c:formatCode>General</c:formatCode>
                <c:ptCount val="7"/>
                <c:pt idx="0">
                  <c:v>6</c:v>
                </c:pt>
                <c:pt idx="1">
                  <c:v>3</c:v>
                </c:pt>
                <c:pt idx="2">
                  <c:v>1</c:v>
                </c:pt>
                <c:pt idx="3">
                  <c:v>3</c:v>
                </c:pt>
                <c:pt idx="6">
                  <c:v>2</c:v>
                </c:pt>
              </c:numCache>
            </c:numRef>
          </c:val>
        </c:ser>
        <c:ser>
          <c:idx val="2"/>
          <c:order val="2"/>
          <c:tx>
            <c:strRef>
              <c:f>Taul3!$D$1</c:f>
              <c:strCache>
                <c:ptCount val="1"/>
                <c:pt idx="0">
                  <c:v>KITO</c:v>
                </c:pt>
              </c:strCache>
            </c:strRef>
          </c:tx>
          <c:spPr>
            <a:solidFill>
              <a:schemeClr val="accent3">
                <a:lumMod val="75000"/>
              </a:schemeClr>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Taul3!$D$26:$D$32</c:f>
              <c:numCache>
                <c:formatCode>General</c:formatCode>
                <c:ptCount val="7"/>
                <c:pt idx="0">
                  <c:v>3</c:v>
                </c:pt>
                <c:pt idx="1">
                  <c:v>1</c:v>
                </c:pt>
                <c:pt idx="2">
                  <c:v>1</c:v>
                </c:pt>
                <c:pt idx="3">
                  <c:v>2</c:v>
                </c:pt>
                <c:pt idx="6">
                  <c:v>3</c:v>
                </c:pt>
              </c:numCache>
            </c:numRef>
          </c:val>
        </c:ser>
        <c:ser>
          <c:idx val="3"/>
          <c:order val="3"/>
          <c:tx>
            <c:strRef>
              <c:f>Taul3!$E$1</c:f>
              <c:strCache>
                <c:ptCount val="1"/>
                <c:pt idx="0">
                  <c:v>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Taul3!$E$26:$E$32</c:f>
              <c:numCache>
                <c:formatCode>General</c:formatCode>
                <c:ptCount val="7"/>
                <c:pt idx="1">
                  <c:v>1</c:v>
                </c:pt>
                <c:pt idx="2">
                  <c:v>3</c:v>
                </c:pt>
              </c:numCache>
            </c:numRef>
          </c:val>
        </c:ser>
        <c:ser>
          <c:idx val="4"/>
          <c:order val="4"/>
          <c:tx>
            <c:strRef>
              <c:f>Taul3!$F$1</c:f>
              <c:strCache>
                <c:ptCount val="1"/>
                <c:pt idx="0">
                  <c:v>KITO, YTO&amp;VESI</c:v>
                </c:pt>
              </c:strCache>
            </c:strRef>
          </c:tx>
          <c:spPr>
            <a:solidFill>
              <a:schemeClr val="accent3">
                <a:lumMod val="20000"/>
                <a:lumOff val="80000"/>
              </a:schemeClr>
            </a:solidFill>
          </c:spPr>
          <c:invertIfNegative val="0"/>
          <c:dLbls>
            <c:dLbl>
              <c:idx val="2"/>
              <c:layout>
                <c:manualLayout>
                  <c:x val="-7.5117348676988303E-3"/>
                  <c:y val="-4.1407867494824393E-3"/>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Taul3!$F$26:$F$32</c:f>
              <c:numCache>
                <c:formatCode>General</c:formatCode>
                <c:ptCount val="7"/>
              </c:numCache>
            </c:numRef>
          </c:val>
        </c:ser>
        <c:ser>
          <c:idx val="5"/>
          <c:order val="5"/>
          <c:tx>
            <c:strRef>
              <c:f>Taul3!$G$1</c:f>
              <c:strCache>
                <c:ptCount val="1"/>
                <c:pt idx="0">
                  <c:v>VAPA</c:v>
                </c:pt>
              </c:strCache>
            </c:strRef>
          </c:tx>
          <c:spPr>
            <a:solidFill>
              <a:srgbClr val="0070C0"/>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Taul3!$G$26:$G$32</c:f>
              <c:numCache>
                <c:formatCode>General</c:formatCode>
                <c:ptCount val="7"/>
                <c:pt idx="0">
                  <c:v>5</c:v>
                </c:pt>
                <c:pt idx="1">
                  <c:v>2</c:v>
                </c:pt>
                <c:pt idx="2">
                  <c:v>1</c:v>
                </c:pt>
                <c:pt idx="5">
                  <c:v>1</c:v>
                </c:pt>
                <c:pt idx="6">
                  <c:v>2</c:v>
                </c:pt>
              </c:numCache>
            </c:numRef>
          </c:val>
        </c:ser>
        <c:ser>
          <c:idx val="6"/>
          <c:order val="6"/>
          <c:tx>
            <c:strRef>
              <c:f>Taul3!$H$1</c:f>
              <c:strCache>
                <c:ptCount val="1"/>
                <c:pt idx="0">
                  <c:v>SITO</c:v>
                </c:pt>
              </c:strCache>
            </c:strRef>
          </c:tx>
          <c:spPr>
            <a:solidFill>
              <a:schemeClr val="tx1">
                <a:lumMod val="50000"/>
                <a:lumOff val="50000"/>
              </a:scheme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Taul3!$A$26:$A$32</c:f>
              <c:strCache>
                <c:ptCount val="7"/>
                <c:pt idx="0">
                  <c:v>3.2.1</c:v>
                </c:pt>
                <c:pt idx="1">
                  <c:v>3.2.2</c:v>
                </c:pt>
                <c:pt idx="2">
                  <c:v>3.2.3</c:v>
                </c:pt>
                <c:pt idx="3">
                  <c:v>3.2.4</c:v>
                </c:pt>
                <c:pt idx="4">
                  <c:v>3.2.5</c:v>
                </c:pt>
                <c:pt idx="5">
                  <c:v>3.2.6</c:v>
                </c:pt>
                <c:pt idx="6">
                  <c:v>3.2.7</c:v>
                </c:pt>
              </c:strCache>
            </c:strRef>
          </c:cat>
          <c:val>
            <c:numRef>
              <c:f>Taul3!$H$26:$H$32</c:f>
              <c:numCache>
                <c:formatCode>General</c:formatCode>
                <c:ptCount val="7"/>
              </c:numCache>
            </c:numRef>
          </c:val>
        </c:ser>
        <c:dLbls>
          <c:showLegendKey val="0"/>
          <c:showVal val="0"/>
          <c:showCatName val="0"/>
          <c:showSerName val="0"/>
          <c:showPercent val="0"/>
          <c:showBubbleSize val="0"/>
        </c:dLbls>
        <c:gapWidth val="55"/>
        <c:overlap val="100"/>
        <c:axId val="373134448"/>
        <c:axId val="373135008"/>
      </c:barChart>
      <c:catAx>
        <c:axId val="373134448"/>
        <c:scaling>
          <c:orientation val="minMax"/>
        </c:scaling>
        <c:delete val="0"/>
        <c:axPos val="b"/>
        <c:numFmt formatCode="General" sourceLinked="1"/>
        <c:majorTickMark val="none"/>
        <c:minorTickMark val="none"/>
        <c:tickLblPos val="nextTo"/>
        <c:crossAx val="373135008"/>
        <c:crosses val="autoZero"/>
        <c:auto val="1"/>
        <c:lblAlgn val="ctr"/>
        <c:lblOffset val="100"/>
        <c:noMultiLvlLbl val="0"/>
      </c:catAx>
      <c:valAx>
        <c:axId val="373135008"/>
        <c:scaling>
          <c:orientation val="minMax"/>
        </c:scaling>
        <c:delete val="0"/>
        <c:axPos val="l"/>
        <c:majorGridlines>
          <c:spPr>
            <a:ln>
              <a:prstDash val="dash"/>
            </a:ln>
          </c:spPr>
        </c:majorGridlines>
        <c:numFmt formatCode="General" sourceLinked="1"/>
        <c:majorTickMark val="none"/>
        <c:minorTickMark val="none"/>
        <c:tickLblPos val="nextTo"/>
        <c:txPr>
          <a:bodyPr/>
          <a:lstStyle/>
          <a:p>
            <a:pPr>
              <a:defRPr sz="600"/>
            </a:pPr>
            <a:endParaRPr lang="fi-FI"/>
          </a:p>
        </c:txPr>
        <c:crossAx val="373134448"/>
        <c:crosses val="autoZero"/>
        <c:crossBetween val="between"/>
        <c:majorUnit val="2"/>
      </c:valAx>
    </c:plotArea>
    <c:plotVisOnly val="1"/>
    <c:dispBlanksAs val="gap"/>
    <c:showDLblsOverMax val="0"/>
  </c:chart>
  <c:txPr>
    <a:bodyPr/>
    <a:lstStyle/>
    <a:p>
      <a:pPr>
        <a:defRPr sz="800">
          <a:latin typeface="Calibri Light" panose="020F0302020204030204" pitchFamily="34" charset="0"/>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a:pPr>
            <a:r>
              <a:rPr lang="fi-FI" sz="900" noProof="0" dirty="0" smtClean="0"/>
              <a:t>Rakentuva kaupunki</a:t>
            </a:r>
            <a:r>
              <a:rPr lang="fi-FI" sz="900" baseline="0" noProof="0" dirty="0" smtClean="0"/>
              <a:t> ja ympäristö</a:t>
            </a:r>
            <a:endParaRPr lang="fi-FI" sz="900" noProof="0" dirty="0"/>
          </a:p>
        </c:rich>
      </c:tx>
      <c:overlay val="0"/>
    </c:title>
    <c:autoTitleDeleted val="0"/>
    <c:plotArea>
      <c:layout/>
      <c:barChart>
        <c:barDir val="col"/>
        <c:grouping val="stacked"/>
        <c:varyColors val="0"/>
        <c:ser>
          <c:idx val="0"/>
          <c:order val="0"/>
          <c:tx>
            <c:strRef>
              <c:f>Taul3!$B$1</c:f>
              <c:strCache>
                <c:ptCount val="1"/>
                <c:pt idx="0">
                  <c:v>KH</c:v>
                </c:pt>
              </c:strCache>
            </c:strRef>
          </c:tx>
          <c:spPr>
            <a:solidFill>
              <a:schemeClr val="accent1">
                <a:lumMod val="20000"/>
                <a:lumOff val="80000"/>
              </a:schemeClr>
            </a:solidFill>
          </c:spPr>
          <c:invertIfNegative val="0"/>
          <c:dLbls>
            <c:spPr>
              <a:noFill/>
              <a:ln>
                <a:noFill/>
              </a:ln>
              <a:effectLst/>
            </c:spPr>
            <c:txPr>
              <a:bodyPr/>
              <a:lstStyle/>
              <a:p>
                <a:pPr>
                  <a:defRPr sz="8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Taul3!$B$33:$B$42</c:f>
              <c:numCache>
                <c:formatCode>General</c:formatCode>
                <c:ptCount val="10"/>
                <c:pt idx="0">
                  <c:v>4</c:v>
                </c:pt>
                <c:pt idx="7">
                  <c:v>1</c:v>
                </c:pt>
                <c:pt idx="9">
                  <c:v>1</c:v>
                </c:pt>
              </c:numCache>
            </c:numRef>
          </c:val>
        </c:ser>
        <c:ser>
          <c:idx val="1"/>
          <c:order val="1"/>
          <c:tx>
            <c:strRef>
              <c:f>Taul3!$C$1</c:f>
              <c:strCache>
                <c:ptCount val="1"/>
                <c:pt idx="0">
                  <c:v>HYTO</c:v>
                </c:pt>
              </c:strCache>
            </c:strRef>
          </c:tx>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Taul3!$C$33:$C$42</c:f>
              <c:numCache>
                <c:formatCode>General</c:formatCode>
                <c:ptCount val="10"/>
              </c:numCache>
            </c:numRef>
          </c:val>
        </c:ser>
        <c:ser>
          <c:idx val="2"/>
          <c:order val="2"/>
          <c:tx>
            <c:strRef>
              <c:f>Taul3!$D$1</c:f>
              <c:strCache>
                <c:ptCount val="1"/>
                <c:pt idx="0">
                  <c:v>KITO</c:v>
                </c:pt>
              </c:strCache>
            </c:strRef>
          </c:tx>
          <c:spPr>
            <a:solidFill>
              <a:schemeClr val="accent3">
                <a:lumMod val="75000"/>
              </a:schemeClr>
            </a:solidFill>
          </c:spPr>
          <c:invertIfNegative val="0"/>
          <c:dLbls>
            <c:spPr>
              <a:noFill/>
              <a:ln>
                <a:noFill/>
              </a:ln>
              <a:effectLst/>
            </c:spPr>
            <c:txPr>
              <a:bodyPr/>
              <a:lstStyle/>
              <a:p>
                <a:pPr>
                  <a:defRPr sz="700">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Taul3!$D$33:$D$42</c:f>
              <c:numCache>
                <c:formatCode>General</c:formatCode>
                <c:ptCount val="10"/>
                <c:pt idx="2">
                  <c:v>2</c:v>
                </c:pt>
                <c:pt idx="3">
                  <c:v>2</c:v>
                </c:pt>
                <c:pt idx="9">
                  <c:v>1</c:v>
                </c:pt>
              </c:numCache>
            </c:numRef>
          </c:val>
        </c:ser>
        <c:ser>
          <c:idx val="3"/>
          <c:order val="3"/>
          <c:tx>
            <c:strRef>
              <c:f>Taul3!$E$1</c:f>
              <c:strCache>
                <c:ptCount val="1"/>
                <c:pt idx="0">
                  <c:v>YTO</c:v>
                </c:pt>
              </c:strCache>
            </c:strRef>
          </c:tx>
          <c:invertIfNegative val="0"/>
          <c:dLbls>
            <c:spPr>
              <a:noFill/>
              <a:ln>
                <a:noFill/>
              </a:ln>
              <a:effectLst/>
            </c:spPr>
            <c:txPr>
              <a:bodyPr/>
              <a:lstStyle/>
              <a:p>
                <a:pPr>
                  <a:defRPr sz="7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Taul3!$E$33:$E$42</c:f>
              <c:numCache>
                <c:formatCode>General</c:formatCode>
                <c:ptCount val="10"/>
                <c:pt idx="0">
                  <c:v>2</c:v>
                </c:pt>
                <c:pt idx="1">
                  <c:v>1</c:v>
                </c:pt>
                <c:pt idx="3">
                  <c:v>1</c:v>
                </c:pt>
                <c:pt idx="4">
                  <c:v>3</c:v>
                </c:pt>
                <c:pt idx="5">
                  <c:v>5</c:v>
                </c:pt>
                <c:pt idx="6">
                  <c:v>6</c:v>
                </c:pt>
                <c:pt idx="8">
                  <c:v>1</c:v>
                </c:pt>
              </c:numCache>
            </c:numRef>
          </c:val>
        </c:ser>
        <c:ser>
          <c:idx val="4"/>
          <c:order val="4"/>
          <c:tx>
            <c:strRef>
              <c:f>Taul3!$F$1</c:f>
              <c:strCache>
                <c:ptCount val="1"/>
                <c:pt idx="0">
                  <c:v>KITO, YTO&amp;VESI</c:v>
                </c:pt>
              </c:strCache>
            </c:strRef>
          </c:tx>
          <c:spPr>
            <a:solidFill>
              <a:schemeClr val="accent5"/>
            </a:solidFill>
          </c:spPr>
          <c:invertIfNegative val="0"/>
          <c:dLbls>
            <c:dLbl>
              <c:idx val="2"/>
              <c:layout>
                <c:manualLayout>
                  <c:x val="-7.5117348676988303E-3"/>
                  <c:y val="-4.1407867494824393E-3"/>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sz="600"/>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Taul3!$F$33:$F$42</c:f>
              <c:numCache>
                <c:formatCode>General</c:formatCode>
                <c:ptCount val="10"/>
                <c:pt idx="0">
                  <c:v>20</c:v>
                </c:pt>
                <c:pt idx="1">
                  <c:v>12</c:v>
                </c:pt>
                <c:pt idx="2">
                  <c:v>5</c:v>
                </c:pt>
                <c:pt idx="3">
                  <c:v>8</c:v>
                </c:pt>
                <c:pt idx="4">
                  <c:v>5</c:v>
                </c:pt>
                <c:pt idx="5">
                  <c:v>2</c:v>
                </c:pt>
                <c:pt idx="6">
                  <c:v>5</c:v>
                </c:pt>
                <c:pt idx="8">
                  <c:v>5</c:v>
                </c:pt>
              </c:numCache>
            </c:numRef>
          </c:val>
        </c:ser>
        <c:ser>
          <c:idx val="5"/>
          <c:order val="5"/>
          <c:tx>
            <c:strRef>
              <c:f>Taul3!$G$1</c:f>
              <c:strCache>
                <c:ptCount val="1"/>
                <c:pt idx="0">
                  <c:v>VAPA</c:v>
                </c:pt>
              </c:strCache>
            </c:strRef>
          </c:tx>
          <c:spPr>
            <a:solidFill>
              <a:srgbClr val="0070C0"/>
            </a:solidFill>
          </c:spPr>
          <c:invertIfNegative val="0"/>
          <c:dLbls>
            <c:spPr>
              <a:noFill/>
              <a:ln>
                <a:noFill/>
              </a:ln>
              <a:effectLst/>
            </c:spPr>
            <c:txPr>
              <a:bodyPr/>
              <a:lstStyle/>
              <a:p>
                <a:pPr>
                  <a:defRPr sz="700">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Taul3!$G$33:$G$42</c:f>
              <c:numCache>
                <c:formatCode>General</c:formatCode>
                <c:ptCount val="10"/>
                <c:pt idx="9">
                  <c:v>1</c:v>
                </c:pt>
              </c:numCache>
            </c:numRef>
          </c:val>
        </c:ser>
        <c:ser>
          <c:idx val="6"/>
          <c:order val="6"/>
          <c:tx>
            <c:strRef>
              <c:f>Taul3!$H$1</c:f>
              <c:strCache>
                <c:ptCount val="1"/>
                <c:pt idx="0">
                  <c:v>SITO</c:v>
                </c:pt>
              </c:strCache>
            </c:strRef>
          </c:tx>
          <c:spPr>
            <a:solidFill>
              <a:schemeClr val="tx1">
                <a:lumMod val="50000"/>
                <a:lumOff val="50000"/>
              </a:schemeClr>
            </a:solidFill>
          </c:spPr>
          <c:invertIfNegative val="0"/>
          <c:dLbls>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Taul3!$A$33:$A$42</c:f>
              <c:strCache>
                <c:ptCount val="10"/>
                <c:pt idx="0">
                  <c:v>3.3.1</c:v>
                </c:pt>
                <c:pt idx="1">
                  <c:v>3.3.2</c:v>
                </c:pt>
                <c:pt idx="2">
                  <c:v>3.3.3</c:v>
                </c:pt>
                <c:pt idx="3">
                  <c:v>3.3.4</c:v>
                </c:pt>
                <c:pt idx="4">
                  <c:v>3.3.5</c:v>
                </c:pt>
                <c:pt idx="5">
                  <c:v>3.3.6</c:v>
                </c:pt>
                <c:pt idx="6">
                  <c:v>3.3.7</c:v>
                </c:pt>
                <c:pt idx="7">
                  <c:v>3.3.8</c:v>
                </c:pt>
                <c:pt idx="8">
                  <c:v>3.3.9</c:v>
                </c:pt>
                <c:pt idx="9">
                  <c:v>3.3.10</c:v>
                </c:pt>
              </c:strCache>
            </c:strRef>
          </c:cat>
          <c:val>
            <c:numRef>
              <c:f>Taul3!$H$33:$H$42</c:f>
              <c:numCache>
                <c:formatCode>General</c:formatCode>
                <c:ptCount val="10"/>
              </c:numCache>
            </c:numRef>
          </c:val>
        </c:ser>
        <c:dLbls>
          <c:showLegendKey val="0"/>
          <c:showVal val="0"/>
          <c:showCatName val="0"/>
          <c:showSerName val="0"/>
          <c:showPercent val="0"/>
          <c:showBubbleSize val="0"/>
        </c:dLbls>
        <c:gapWidth val="55"/>
        <c:overlap val="100"/>
        <c:axId val="373140608"/>
        <c:axId val="373141168"/>
      </c:barChart>
      <c:catAx>
        <c:axId val="373140608"/>
        <c:scaling>
          <c:orientation val="minMax"/>
        </c:scaling>
        <c:delete val="0"/>
        <c:axPos val="b"/>
        <c:numFmt formatCode="General" sourceLinked="1"/>
        <c:majorTickMark val="none"/>
        <c:minorTickMark val="none"/>
        <c:tickLblPos val="nextTo"/>
        <c:txPr>
          <a:bodyPr/>
          <a:lstStyle/>
          <a:p>
            <a:pPr>
              <a:defRPr sz="600"/>
            </a:pPr>
            <a:endParaRPr lang="fi-FI"/>
          </a:p>
        </c:txPr>
        <c:crossAx val="373141168"/>
        <c:crosses val="autoZero"/>
        <c:auto val="1"/>
        <c:lblAlgn val="ctr"/>
        <c:lblOffset val="100"/>
        <c:noMultiLvlLbl val="0"/>
      </c:catAx>
      <c:valAx>
        <c:axId val="373141168"/>
        <c:scaling>
          <c:orientation val="minMax"/>
          <c:max val="26"/>
        </c:scaling>
        <c:delete val="0"/>
        <c:axPos val="l"/>
        <c:majorGridlines>
          <c:spPr>
            <a:ln>
              <a:prstDash val="dash"/>
            </a:ln>
          </c:spPr>
        </c:majorGridlines>
        <c:numFmt formatCode="General" sourceLinked="1"/>
        <c:majorTickMark val="none"/>
        <c:minorTickMark val="none"/>
        <c:tickLblPos val="nextTo"/>
        <c:txPr>
          <a:bodyPr/>
          <a:lstStyle/>
          <a:p>
            <a:pPr>
              <a:defRPr sz="800"/>
            </a:pPr>
            <a:endParaRPr lang="fi-FI"/>
          </a:p>
        </c:txPr>
        <c:crossAx val="373140608"/>
        <c:crosses val="autoZero"/>
        <c:crossBetween val="between"/>
        <c:majorUnit val="2"/>
      </c:valAx>
    </c:plotArea>
    <c:plotVisOnly val="1"/>
    <c:dispBlanksAs val="gap"/>
    <c:showDLblsOverMax val="0"/>
  </c:chart>
  <c:txPr>
    <a:bodyPr/>
    <a:lstStyle/>
    <a:p>
      <a:pPr>
        <a:defRPr>
          <a:latin typeface="Calibri Light" panose="020F03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fi-FI" sz="1100"/>
              <a:t>Yrittävä ja osaava kaupunki</a:t>
            </a:r>
          </a:p>
        </c:rich>
      </c:tx>
      <c:overlay val="0"/>
    </c:title>
    <c:autoTitleDeleted val="0"/>
    <c:plotArea>
      <c:layout>
        <c:manualLayout>
          <c:layoutTarget val="inner"/>
          <c:xMode val="edge"/>
          <c:yMode val="edge"/>
          <c:x val="0.10756509101319649"/>
          <c:y val="0.10987286580262101"/>
          <c:w val="0.84677879268495548"/>
          <c:h val="0.76797049098250258"/>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cat>
            <c:strRef>
              <c:f>'Ohjelmien linjaukset'!$A$21:$A$26</c:f>
              <c:strCache>
                <c:ptCount val="6"/>
                <c:pt idx="0">
                  <c:v>3.1.1</c:v>
                </c:pt>
                <c:pt idx="1">
                  <c:v>3.1.2</c:v>
                </c:pt>
                <c:pt idx="2">
                  <c:v>3.1.3</c:v>
                </c:pt>
                <c:pt idx="3">
                  <c:v>3.1.4</c:v>
                </c:pt>
                <c:pt idx="4">
                  <c:v>3.1.5</c:v>
                </c:pt>
                <c:pt idx="5">
                  <c:v>3.1.6</c:v>
                </c:pt>
              </c:strCache>
            </c:strRef>
          </c:cat>
          <c:val>
            <c:numRef>
              <c:f>'Ohjelmien linjaukset'!$C$21:$C$26</c:f>
              <c:numCache>
                <c:formatCode>General</c:formatCode>
                <c:ptCount val="6"/>
                <c:pt idx="0">
                  <c:v>0</c:v>
                </c:pt>
                <c:pt idx="1">
                  <c:v>0</c:v>
                </c:pt>
                <c:pt idx="2">
                  <c:v>0</c:v>
                </c:pt>
                <c:pt idx="3">
                  <c:v>0</c:v>
                </c:pt>
                <c:pt idx="4">
                  <c:v>0</c:v>
                </c:pt>
                <c:pt idx="5">
                  <c:v>0</c:v>
                </c:pt>
              </c:numCache>
            </c:numRef>
          </c:val>
        </c:ser>
        <c:ser>
          <c:idx val="1"/>
          <c:order val="1"/>
          <c:tx>
            <c:strRef>
              <c:f>'Ohjelmien linjaukset'!$D$2</c:f>
              <c:strCache>
                <c:ptCount val="1"/>
                <c:pt idx="0">
                  <c:v>Kito</c:v>
                </c:pt>
              </c:strCache>
            </c:strRef>
          </c:tx>
          <c:spPr>
            <a:solidFill>
              <a:srgbClr val="DC0A0A">
                <a:lumMod val="75000"/>
              </a:srgbClr>
            </a:solidFill>
          </c:spPr>
          <c:invertIfNegative val="0"/>
          <c:dLbls>
            <c:dLbl>
              <c:idx val="5"/>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linjaukset'!$A$21:$A$26</c:f>
              <c:strCache>
                <c:ptCount val="6"/>
                <c:pt idx="0">
                  <c:v>3.1.1</c:v>
                </c:pt>
                <c:pt idx="1">
                  <c:v>3.1.2</c:v>
                </c:pt>
                <c:pt idx="2">
                  <c:v>3.1.3</c:v>
                </c:pt>
                <c:pt idx="3">
                  <c:v>3.1.4</c:v>
                </c:pt>
                <c:pt idx="4">
                  <c:v>3.1.5</c:v>
                </c:pt>
                <c:pt idx="5">
                  <c:v>3.1.6</c:v>
                </c:pt>
              </c:strCache>
            </c:strRef>
          </c:cat>
          <c:val>
            <c:numRef>
              <c:f>'Ohjelmien linjaukset'!$D$21:$D$26</c:f>
              <c:numCache>
                <c:formatCode>General</c:formatCode>
                <c:ptCount val="6"/>
                <c:pt idx="0">
                  <c:v>0</c:v>
                </c:pt>
                <c:pt idx="1">
                  <c:v>0</c:v>
                </c:pt>
                <c:pt idx="2">
                  <c:v>0</c:v>
                </c:pt>
                <c:pt idx="3">
                  <c:v>0</c:v>
                </c:pt>
                <c:pt idx="4">
                  <c:v>0</c:v>
                </c:pt>
                <c:pt idx="5">
                  <c:v>1</c:v>
                </c:pt>
              </c:numCache>
            </c:numRef>
          </c:val>
        </c:ser>
        <c:ser>
          <c:idx val="2"/>
          <c:order val="2"/>
          <c:tx>
            <c:strRef>
              <c:f>'Ohjelmien linjaukset'!$E$2</c:f>
              <c:strCache>
                <c:ptCount val="1"/>
                <c:pt idx="0">
                  <c:v>Vapa</c:v>
                </c:pt>
              </c:strCache>
            </c:strRef>
          </c:tx>
          <c:invertIfNegative val="0"/>
          <c:cat>
            <c:strRef>
              <c:f>'Ohjelmien linjaukset'!$A$21:$A$26</c:f>
              <c:strCache>
                <c:ptCount val="6"/>
                <c:pt idx="0">
                  <c:v>3.1.1</c:v>
                </c:pt>
                <c:pt idx="1">
                  <c:v>3.1.2</c:v>
                </c:pt>
                <c:pt idx="2">
                  <c:v>3.1.3</c:v>
                </c:pt>
                <c:pt idx="3">
                  <c:v>3.1.4</c:v>
                </c:pt>
                <c:pt idx="4">
                  <c:v>3.1.5</c:v>
                </c:pt>
                <c:pt idx="5">
                  <c:v>3.1.6</c:v>
                </c:pt>
              </c:strCache>
            </c:strRef>
          </c:cat>
          <c:val>
            <c:numRef>
              <c:f>'Ohjelmien linjaukset'!$E$21:$E$26</c:f>
              <c:numCache>
                <c:formatCode>General</c:formatCode>
                <c:ptCount val="6"/>
                <c:pt idx="0">
                  <c:v>0</c:v>
                </c:pt>
                <c:pt idx="1">
                  <c:v>0</c:v>
                </c:pt>
                <c:pt idx="2">
                  <c:v>0</c:v>
                </c:pt>
                <c:pt idx="3">
                  <c:v>0</c:v>
                </c:pt>
                <c:pt idx="4">
                  <c:v>0</c:v>
                </c:pt>
                <c:pt idx="5">
                  <c:v>0</c:v>
                </c:pt>
              </c:numCache>
            </c:numRef>
          </c:val>
        </c:ser>
        <c:ser>
          <c:idx val="3"/>
          <c:order val="3"/>
          <c:tx>
            <c:strRef>
              <c:f>'Ohjelmien linjaukset'!$F$2</c:f>
              <c:strCache>
                <c:ptCount val="1"/>
                <c:pt idx="0">
                  <c:v>Yto</c:v>
                </c:pt>
              </c:strCache>
            </c:strRef>
          </c:tx>
          <c:spPr>
            <a:solidFill>
              <a:srgbClr val="339933">
                <a:lumMod val="20000"/>
                <a:lumOff val="80000"/>
              </a:srgbClr>
            </a:solidFill>
          </c:spPr>
          <c:invertIfNegative val="0"/>
          <c:dLbls>
            <c:dLbl>
              <c:idx val="0"/>
              <c:showLegendKey val="0"/>
              <c:showVal val="0"/>
              <c:showCatName val="0"/>
              <c:showSerName val="1"/>
              <c:showPercent val="0"/>
              <c:showBubbleSize val="0"/>
              <c:extLst>
                <c:ext xmlns:c15="http://schemas.microsoft.com/office/drawing/2012/chart" uri="{CE6537A1-D6FC-4f65-9D91-7224C49458BB}"/>
              </c:extLst>
            </c:dLbl>
            <c:dLbl>
              <c:idx val="2"/>
              <c:showLegendKey val="0"/>
              <c:showVal val="0"/>
              <c:showCatName val="0"/>
              <c:showSerName val="1"/>
              <c:showPercent val="0"/>
              <c:showBubbleSize val="0"/>
              <c:extLst>
                <c:ext xmlns:c15="http://schemas.microsoft.com/office/drawing/2012/chart" uri="{CE6537A1-D6FC-4f65-9D91-7224C49458BB}"/>
              </c:extLst>
            </c:dLbl>
            <c:dLbl>
              <c:idx val="4"/>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linjaukset'!$A$21:$A$26</c:f>
              <c:strCache>
                <c:ptCount val="6"/>
                <c:pt idx="0">
                  <c:v>3.1.1</c:v>
                </c:pt>
                <c:pt idx="1">
                  <c:v>3.1.2</c:v>
                </c:pt>
                <c:pt idx="2">
                  <c:v>3.1.3</c:v>
                </c:pt>
                <c:pt idx="3">
                  <c:v>3.1.4</c:v>
                </c:pt>
                <c:pt idx="4">
                  <c:v>3.1.5</c:v>
                </c:pt>
                <c:pt idx="5">
                  <c:v>3.1.6</c:v>
                </c:pt>
              </c:strCache>
            </c:strRef>
          </c:cat>
          <c:val>
            <c:numRef>
              <c:f>'Ohjelmien linjaukset'!$F$21:$F$26</c:f>
              <c:numCache>
                <c:formatCode>General</c:formatCode>
                <c:ptCount val="6"/>
                <c:pt idx="0">
                  <c:v>1</c:v>
                </c:pt>
                <c:pt idx="1">
                  <c:v>0</c:v>
                </c:pt>
                <c:pt idx="2">
                  <c:v>2</c:v>
                </c:pt>
                <c:pt idx="3">
                  <c:v>0</c:v>
                </c:pt>
                <c:pt idx="4">
                  <c:v>1</c:v>
                </c:pt>
                <c:pt idx="5">
                  <c:v>0</c:v>
                </c:pt>
              </c:numCache>
            </c:numRef>
          </c:val>
        </c:ser>
        <c:ser>
          <c:idx val="4"/>
          <c:order val="4"/>
          <c:tx>
            <c:strRef>
              <c:f>'Ohjelmien linjaukset'!$G$2</c:f>
              <c:strCache>
                <c:ptCount val="1"/>
                <c:pt idx="0">
                  <c:v>Sito</c:v>
                </c:pt>
              </c:strCache>
            </c:strRef>
          </c:tx>
          <c:invertIfNegative val="0"/>
          <c:cat>
            <c:strRef>
              <c:f>'Ohjelmien linjaukset'!$A$21:$A$26</c:f>
              <c:strCache>
                <c:ptCount val="6"/>
                <c:pt idx="0">
                  <c:v>3.1.1</c:v>
                </c:pt>
                <c:pt idx="1">
                  <c:v>3.1.2</c:v>
                </c:pt>
                <c:pt idx="2">
                  <c:v>3.1.3</c:v>
                </c:pt>
                <c:pt idx="3">
                  <c:v>3.1.4</c:v>
                </c:pt>
                <c:pt idx="4">
                  <c:v>3.1.5</c:v>
                </c:pt>
                <c:pt idx="5">
                  <c:v>3.1.6</c:v>
                </c:pt>
              </c:strCache>
            </c:strRef>
          </c:cat>
          <c:val>
            <c:numRef>
              <c:f>'Ohjelmien linjaukset'!$G$21:$G$26</c:f>
              <c:numCache>
                <c:formatCode>General</c:formatCode>
                <c:ptCount val="6"/>
                <c:pt idx="0">
                  <c:v>0</c:v>
                </c:pt>
                <c:pt idx="1">
                  <c:v>0</c:v>
                </c:pt>
                <c:pt idx="2">
                  <c:v>0</c:v>
                </c:pt>
                <c:pt idx="3">
                  <c:v>0</c:v>
                </c:pt>
                <c:pt idx="4">
                  <c:v>0</c:v>
                </c:pt>
                <c:pt idx="5">
                  <c:v>0</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linjaukset'!$A$21:$A$26</c:f>
              <c:strCache>
                <c:ptCount val="6"/>
                <c:pt idx="0">
                  <c:v>3.1.1</c:v>
                </c:pt>
                <c:pt idx="1">
                  <c:v>3.1.2</c:v>
                </c:pt>
                <c:pt idx="2">
                  <c:v>3.1.3</c:v>
                </c:pt>
                <c:pt idx="3">
                  <c:v>3.1.4</c:v>
                </c:pt>
                <c:pt idx="4">
                  <c:v>3.1.5</c:v>
                </c:pt>
                <c:pt idx="5">
                  <c:v>3.1.6</c:v>
                </c:pt>
              </c:strCache>
            </c:strRef>
          </c:cat>
          <c:val>
            <c:numRef>
              <c:f>'Ohjelmien linjaukset'!$H$21:$H$26</c:f>
              <c:numCache>
                <c:formatCode>General</c:formatCode>
                <c:ptCount val="6"/>
                <c:pt idx="0">
                  <c:v>7</c:v>
                </c:pt>
                <c:pt idx="1">
                  <c:v>5</c:v>
                </c:pt>
                <c:pt idx="2">
                  <c:v>3</c:v>
                </c:pt>
                <c:pt idx="3">
                  <c:v>4</c:v>
                </c:pt>
                <c:pt idx="4">
                  <c:v>8</c:v>
                </c:pt>
                <c:pt idx="5">
                  <c:v>4</c:v>
                </c:pt>
              </c:numCache>
            </c:numRef>
          </c:val>
        </c:ser>
        <c:dLbls>
          <c:showLegendKey val="0"/>
          <c:showVal val="0"/>
          <c:showCatName val="0"/>
          <c:showSerName val="0"/>
          <c:showPercent val="0"/>
          <c:showBubbleSize val="0"/>
        </c:dLbls>
        <c:gapWidth val="55"/>
        <c:overlap val="100"/>
        <c:axId val="373315264"/>
        <c:axId val="373315824"/>
      </c:barChart>
      <c:catAx>
        <c:axId val="373315264"/>
        <c:scaling>
          <c:orientation val="minMax"/>
        </c:scaling>
        <c:delete val="0"/>
        <c:axPos val="b"/>
        <c:numFmt formatCode="General" sourceLinked="0"/>
        <c:majorTickMark val="none"/>
        <c:minorTickMark val="none"/>
        <c:tickLblPos val="nextTo"/>
        <c:crossAx val="373315824"/>
        <c:crosses val="autoZero"/>
        <c:auto val="1"/>
        <c:lblAlgn val="ctr"/>
        <c:lblOffset val="100"/>
        <c:noMultiLvlLbl val="0"/>
      </c:catAx>
      <c:valAx>
        <c:axId val="373315824"/>
        <c:scaling>
          <c:orientation val="minMax"/>
        </c:scaling>
        <c:delete val="0"/>
        <c:axPos val="l"/>
        <c:majorGridlines>
          <c:spPr>
            <a:ln>
              <a:prstDash val="dash"/>
            </a:ln>
          </c:spPr>
        </c:majorGridlines>
        <c:numFmt formatCode="General" sourceLinked="1"/>
        <c:majorTickMark val="none"/>
        <c:minorTickMark val="none"/>
        <c:tickLblPos val="nextTo"/>
        <c:crossAx val="373315264"/>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fi-FI" sz="1100"/>
              <a:t>Vaikuttava ja uudistuva kaupunki</a:t>
            </a:r>
          </a:p>
        </c:rich>
      </c:tx>
      <c:overlay val="0"/>
    </c:title>
    <c:autoTitleDeleted val="0"/>
    <c:plotArea>
      <c:layout>
        <c:manualLayout>
          <c:layoutTarget val="inner"/>
          <c:xMode val="edge"/>
          <c:yMode val="edge"/>
          <c:x val="0.10882752445495474"/>
          <c:y val="0.10987286580262101"/>
          <c:w val="0.84498051803767837"/>
          <c:h val="0.76797049098250258"/>
        </c:manualLayout>
      </c:layout>
      <c:barChart>
        <c:barDir val="col"/>
        <c:grouping val="stacked"/>
        <c:varyColors val="0"/>
        <c:ser>
          <c:idx val="0"/>
          <c:order val="0"/>
          <c:tx>
            <c:strRef>
              <c:f>'Ohjelmien linjaukset'!$C$2</c:f>
              <c:strCache>
                <c:ptCount val="1"/>
                <c:pt idx="0">
                  <c:v>Hyto</c:v>
                </c:pt>
              </c:strCache>
            </c:strRef>
          </c:tx>
          <c:spPr>
            <a:solidFill>
              <a:srgbClr val="FFCC00">
                <a:lumMod val="75000"/>
              </a:srgbClr>
            </a:solidFill>
          </c:spPr>
          <c:invertIfNegative val="0"/>
          <c:cat>
            <c:strRef>
              <c:f>'Ohjelmien linjaukset'!$A$27:$A$33</c:f>
              <c:strCache>
                <c:ptCount val="7"/>
                <c:pt idx="0">
                  <c:v>3.2.1</c:v>
                </c:pt>
                <c:pt idx="1">
                  <c:v>3.2.2</c:v>
                </c:pt>
                <c:pt idx="2">
                  <c:v>3.2.3</c:v>
                </c:pt>
                <c:pt idx="3">
                  <c:v>3.2.4</c:v>
                </c:pt>
                <c:pt idx="4">
                  <c:v>3.2.5</c:v>
                </c:pt>
                <c:pt idx="5">
                  <c:v>3.2.6</c:v>
                </c:pt>
                <c:pt idx="6">
                  <c:v>3.2.7</c:v>
                </c:pt>
              </c:strCache>
            </c:strRef>
          </c:cat>
          <c:val>
            <c:numRef>
              <c:f>'Ohjelmien linjaukset'!$C$27:$C$33</c:f>
              <c:numCache>
                <c:formatCode>General</c:formatCode>
                <c:ptCount val="7"/>
                <c:pt idx="0">
                  <c:v>0</c:v>
                </c:pt>
                <c:pt idx="1">
                  <c:v>0</c:v>
                </c:pt>
                <c:pt idx="2">
                  <c:v>0</c:v>
                </c:pt>
                <c:pt idx="3">
                  <c:v>0</c:v>
                </c:pt>
                <c:pt idx="4">
                  <c:v>0</c:v>
                </c:pt>
                <c:pt idx="5">
                  <c:v>0</c:v>
                </c:pt>
                <c:pt idx="6">
                  <c:v>0</c:v>
                </c:pt>
              </c:numCache>
            </c:numRef>
          </c:val>
        </c:ser>
        <c:ser>
          <c:idx val="1"/>
          <c:order val="1"/>
          <c:tx>
            <c:strRef>
              <c:f>'Ohjelmien linjaukset'!$D$2</c:f>
              <c:strCache>
                <c:ptCount val="1"/>
                <c:pt idx="0">
                  <c:v>Kito</c:v>
                </c:pt>
              </c:strCache>
            </c:strRef>
          </c:tx>
          <c:spPr>
            <a:solidFill>
              <a:srgbClr val="DC0A0A">
                <a:lumMod val="75000"/>
              </a:srgbClr>
            </a:solidFill>
          </c:spPr>
          <c:invertIfNegative val="0"/>
          <c:dLbls>
            <c:dLbl>
              <c:idx val="1"/>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a:solidFill>
                      <a:schemeClr val="bg1"/>
                    </a:solidFill>
                  </a:defRPr>
                </a:pPr>
                <a:endParaRPr lang="fi-FI"/>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linjaukset'!$A$27:$A$33</c:f>
              <c:strCache>
                <c:ptCount val="7"/>
                <c:pt idx="0">
                  <c:v>3.2.1</c:v>
                </c:pt>
                <c:pt idx="1">
                  <c:v>3.2.2</c:v>
                </c:pt>
                <c:pt idx="2">
                  <c:v>3.2.3</c:v>
                </c:pt>
                <c:pt idx="3">
                  <c:v>3.2.4</c:v>
                </c:pt>
                <c:pt idx="4">
                  <c:v>3.2.5</c:v>
                </c:pt>
                <c:pt idx="5">
                  <c:v>3.2.6</c:v>
                </c:pt>
                <c:pt idx="6">
                  <c:v>3.2.7</c:v>
                </c:pt>
              </c:strCache>
            </c:strRef>
          </c:cat>
          <c:val>
            <c:numRef>
              <c:f>'Ohjelmien linjaukset'!$D$27:$D$33</c:f>
              <c:numCache>
                <c:formatCode>General</c:formatCode>
                <c:ptCount val="7"/>
                <c:pt idx="0">
                  <c:v>1</c:v>
                </c:pt>
                <c:pt idx="1">
                  <c:v>0</c:v>
                </c:pt>
                <c:pt idx="2">
                  <c:v>1</c:v>
                </c:pt>
                <c:pt idx="3">
                  <c:v>1</c:v>
                </c:pt>
                <c:pt idx="4">
                  <c:v>0</c:v>
                </c:pt>
                <c:pt idx="5">
                  <c:v>1</c:v>
                </c:pt>
                <c:pt idx="6">
                  <c:v>0</c:v>
                </c:pt>
              </c:numCache>
            </c:numRef>
          </c:val>
        </c:ser>
        <c:ser>
          <c:idx val="2"/>
          <c:order val="2"/>
          <c:tx>
            <c:strRef>
              <c:f>'Ohjelmien linjaukset'!$E$2</c:f>
              <c:strCache>
                <c:ptCount val="1"/>
                <c:pt idx="0">
                  <c:v>Vapa</c:v>
                </c:pt>
              </c:strCache>
            </c:strRef>
          </c:tx>
          <c:spPr>
            <a:solidFill>
              <a:srgbClr val="00468B"/>
            </a:solidFill>
          </c:spPr>
          <c:invertIfNegative val="0"/>
          <c:dLbls>
            <c:dLbl>
              <c:idx val="0"/>
              <c:spPr/>
              <c:txPr>
                <a:bodyPr/>
                <a:lstStyle/>
                <a:p>
                  <a:pPr>
                    <a:defRPr>
                      <a:solidFill>
                        <a:schemeClr val="bg1"/>
                      </a:solidFill>
                    </a:defRPr>
                  </a:pPr>
                  <a:endParaRPr lang="fi-FI"/>
                </a:p>
              </c:txPr>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linjaukset'!$A$27:$A$33</c:f>
              <c:strCache>
                <c:ptCount val="7"/>
                <c:pt idx="0">
                  <c:v>3.2.1</c:v>
                </c:pt>
                <c:pt idx="1">
                  <c:v>3.2.2</c:v>
                </c:pt>
                <c:pt idx="2">
                  <c:v>3.2.3</c:v>
                </c:pt>
                <c:pt idx="3">
                  <c:v>3.2.4</c:v>
                </c:pt>
                <c:pt idx="4">
                  <c:v>3.2.5</c:v>
                </c:pt>
                <c:pt idx="5">
                  <c:v>3.2.6</c:v>
                </c:pt>
                <c:pt idx="6">
                  <c:v>3.2.7</c:v>
                </c:pt>
              </c:strCache>
            </c:strRef>
          </c:cat>
          <c:val>
            <c:numRef>
              <c:f>'Ohjelmien linjaukset'!$E$27:$E$33</c:f>
              <c:numCache>
                <c:formatCode>General</c:formatCode>
                <c:ptCount val="7"/>
                <c:pt idx="0">
                  <c:v>1</c:v>
                </c:pt>
                <c:pt idx="1">
                  <c:v>0</c:v>
                </c:pt>
                <c:pt idx="2">
                  <c:v>0</c:v>
                </c:pt>
                <c:pt idx="3">
                  <c:v>0</c:v>
                </c:pt>
                <c:pt idx="4">
                  <c:v>0</c:v>
                </c:pt>
                <c:pt idx="5">
                  <c:v>0</c:v>
                </c:pt>
                <c:pt idx="6">
                  <c:v>0</c:v>
                </c:pt>
              </c:numCache>
            </c:numRef>
          </c:val>
        </c:ser>
        <c:ser>
          <c:idx val="3"/>
          <c:order val="3"/>
          <c:tx>
            <c:strRef>
              <c:f>'Ohjelmien linjaukset'!$F$2</c:f>
              <c:strCache>
                <c:ptCount val="1"/>
                <c:pt idx="0">
                  <c:v>Yto</c:v>
                </c:pt>
              </c:strCache>
            </c:strRef>
          </c:tx>
          <c:spPr>
            <a:solidFill>
              <a:srgbClr val="339933">
                <a:lumMod val="20000"/>
                <a:lumOff val="80000"/>
              </a:srgbClr>
            </a:solidFill>
          </c:spPr>
          <c:invertIfNegative val="0"/>
          <c:dLbls>
            <c:dLbl>
              <c:idx val="1"/>
              <c:showLegendKey val="0"/>
              <c:showVal val="0"/>
              <c:showCatName val="0"/>
              <c:showSerName val="1"/>
              <c:showPercent val="0"/>
              <c:showBubbleSize val="0"/>
              <c:extLst>
                <c:ext xmlns:c15="http://schemas.microsoft.com/office/drawing/2012/chart" uri="{CE6537A1-D6FC-4f65-9D91-7224C49458BB}"/>
              </c:extLst>
            </c:dLbl>
            <c:dLbl>
              <c:idx val="2"/>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linjaukset'!$A$27:$A$33</c:f>
              <c:strCache>
                <c:ptCount val="7"/>
                <c:pt idx="0">
                  <c:v>3.2.1</c:v>
                </c:pt>
                <c:pt idx="1">
                  <c:v>3.2.2</c:v>
                </c:pt>
                <c:pt idx="2">
                  <c:v>3.2.3</c:v>
                </c:pt>
                <c:pt idx="3">
                  <c:v>3.2.4</c:v>
                </c:pt>
                <c:pt idx="4">
                  <c:v>3.2.5</c:v>
                </c:pt>
                <c:pt idx="5">
                  <c:v>3.2.6</c:v>
                </c:pt>
                <c:pt idx="6">
                  <c:v>3.2.7</c:v>
                </c:pt>
              </c:strCache>
            </c:strRef>
          </c:cat>
          <c:val>
            <c:numRef>
              <c:f>'Ohjelmien linjaukset'!$F$27:$F$33</c:f>
              <c:numCache>
                <c:formatCode>General</c:formatCode>
                <c:ptCount val="7"/>
                <c:pt idx="0">
                  <c:v>0</c:v>
                </c:pt>
                <c:pt idx="1">
                  <c:v>3</c:v>
                </c:pt>
                <c:pt idx="2">
                  <c:v>4</c:v>
                </c:pt>
                <c:pt idx="3">
                  <c:v>0</c:v>
                </c:pt>
                <c:pt idx="4">
                  <c:v>0</c:v>
                </c:pt>
                <c:pt idx="5">
                  <c:v>0</c:v>
                </c:pt>
                <c:pt idx="6">
                  <c:v>0</c:v>
                </c:pt>
              </c:numCache>
            </c:numRef>
          </c:val>
        </c:ser>
        <c:ser>
          <c:idx val="4"/>
          <c:order val="4"/>
          <c:tx>
            <c:strRef>
              <c:f>'Ohjelmien linjaukset'!$G$2</c:f>
              <c:strCache>
                <c:ptCount val="1"/>
                <c:pt idx="0">
                  <c:v>Sito</c:v>
                </c:pt>
              </c:strCache>
            </c:strRef>
          </c:tx>
          <c:spPr>
            <a:solidFill>
              <a:sysClr val="window" lastClr="FFFFFF">
                <a:lumMod val="65000"/>
              </a:sysClr>
            </a:solidFill>
          </c:spPr>
          <c:invertIfNegative val="0"/>
          <c:dLbls>
            <c:dLbl>
              <c:idx val="2"/>
              <c:showLegendKey val="0"/>
              <c:showVal val="0"/>
              <c:showCatName val="0"/>
              <c:showSerName val="1"/>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'Ohjelmien linjaukset'!$A$27:$A$33</c:f>
              <c:strCache>
                <c:ptCount val="7"/>
                <c:pt idx="0">
                  <c:v>3.2.1</c:v>
                </c:pt>
                <c:pt idx="1">
                  <c:v>3.2.2</c:v>
                </c:pt>
                <c:pt idx="2">
                  <c:v>3.2.3</c:v>
                </c:pt>
                <c:pt idx="3">
                  <c:v>3.2.4</c:v>
                </c:pt>
                <c:pt idx="4">
                  <c:v>3.2.5</c:v>
                </c:pt>
                <c:pt idx="5">
                  <c:v>3.2.6</c:v>
                </c:pt>
                <c:pt idx="6">
                  <c:v>3.2.7</c:v>
                </c:pt>
              </c:strCache>
            </c:strRef>
          </c:cat>
          <c:val>
            <c:numRef>
              <c:f>'Ohjelmien linjaukset'!$G$27:$G$33</c:f>
              <c:numCache>
                <c:formatCode>General</c:formatCode>
                <c:ptCount val="7"/>
                <c:pt idx="0">
                  <c:v>0</c:v>
                </c:pt>
                <c:pt idx="1">
                  <c:v>0</c:v>
                </c:pt>
                <c:pt idx="2">
                  <c:v>1</c:v>
                </c:pt>
                <c:pt idx="3">
                  <c:v>0</c:v>
                </c:pt>
                <c:pt idx="4">
                  <c:v>0</c:v>
                </c:pt>
                <c:pt idx="5">
                  <c:v>0</c:v>
                </c:pt>
                <c:pt idx="6">
                  <c:v>0</c:v>
                </c:pt>
              </c:numCache>
            </c:numRef>
          </c:val>
        </c:ser>
        <c:ser>
          <c:idx val="5"/>
          <c:order val="5"/>
          <c:tx>
            <c:strRef>
              <c:f>'Ohjelmien linjaukset'!$H$2</c:f>
              <c:strCache>
                <c:ptCount val="1"/>
                <c:pt idx="0">
                  <c:v>KH</c:v>
                </c:pt>
              </c:strCache>
            </c:strRef>
          </c:tx>
          <c:spPr>
            <a:solidFill>
              <a:srgbClr val="2F9CC3">
                <a:lumMod val="40000"/>
                <a:lumOff val="60000"/>
              </a:srgbClr>
            </a:solidFill>
          </c:spPr>
          <c:invertIfNegative val="0"/>
          <c:dLbls>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'Ohjelmien linjaukset'!$A$27:$A$33</c:f>
              <c:strCache>
                <c:ptCount val="7"/>
                <c:pt idx="0">
                  <c:v>3.2.1</c:v>
                </c:pt>
                <c:pt idx="1">
                  <c:v>3.2.2</c:v>
                </c:pt>
                <c:pt idx="2">
                  <c:v>3.2.3</c:v>
                </c:pt>
                <c:pt idx="3">
                  <c:v>3.2.4</c:v>
                </c:pt>
                <c:pt idx="4">
                  <c:v>3.2.5</c:v>
                </c:pt>
                <c:pt idx="5">
                  <c:v>3.2.6</c:v>
                </c:pt>
                <c:pt idx="6">
                  <c:v>3.2.7</c:v>
                </c:pt>
              </c:strCache>
            </c:strRef>
          </c:cat>
          <c:val>
            <c:numRef>
              <c:f>'Ohjelmien linjaukset'!$H$27:$H$33</c:f>
              <c:numCache>
                <c:formatCode>General</c:formatCode>
                <c:ptCount val="7"/>
                <c:pt idx="0">
                  <c:v>5</c:v>
                </c:pt>
                <c:pt idx="1">
                  <c:v>5</c:v>
                </c:pt>
                <c:pt idx="2">
                  <c:v>4</c:v>
                </c:pt>
                <c:pt idx="3">
                  <c:v>6</c:v>
                </c:pt>
                <c:pt idx="4">
                  <c:v>2</c:v>
                </c:pt>
                <c:pt idx="5">
                  <c:v>3</c:v>
                </c:pt>
                <c:pt idx="6">
                  <c:v>3</c:v>
                </c:pt>
              </c:numCache>
            </c:numRef>
          </c:val>
        </c:ser>
        <c:dLbls>
          <c:showLegendKey val="0"/>
          <c:showVal val="0"/>
          <c:showCatName val="0"/>
          <c:showSerName val="0"/>
          <c:showPercent val="0"/>
          <c:showBubbleSize val="0"/>
        </c:dLbls>
        <c:gapWidth val="55"/>
        <c:overlap val="100"/>
        <c:axId val="373997328"/>
        <c:axId val="373997888"/>
      </c:barChart>
      <c:catAx>
        <c:axId val="373997328"/>
        <c:scaling>
          <c:orientation val="minMax"/>
        </c:scaling>
        <c:delete val="0"/>
        <c:axPos val="b"/>
        <c:numFmt formatCode="General" sourceLinked="0"/>
        <c:majorTickMark val="none"/>
        <c:minorTickMark val="none"/>
        <c:tickLblPos val="nextTo"/>
        <c:crossAx val="373997888"/>
        <c:crosses val="autoZero"/>
        <c:auto val="1"/>
        <c:lblAlgn val="ctr"/>
        <c:lblOffset val="100"/>
        <c:noMultiLvlLbl val="0"/>
      </c:catAx>
      <c:valAx>
        <c:axId val="373997888"/>
        <c:scaling>
          <c:orientation val="minMax"/>
        </c:scaling>
        <c:delete val="0"/>
        <c:axPos val="l"/>
        <c:majorGridlines>
          <c:spPr>
            <a:ln>
              <a:prstDash val="dash"/>
            </a:ln>
          </c:spPr>
        </c:majorGridlines>
        <c:numFmt formatCode="General" sourceLinked="1"/>
        <c:majorTickMark val="none"/>
        <c:minorTickMark val="none"/>
        <c:tickLblPos val="nextTo"/>
        <c:crossAx val="373997328"/>
        <c:crosses val="autoZero"/>
        <c:crossBetween val="between"/>
      </c:valAx>
    </c:plotArea>
    <c:plotVisOnly val="1"/>
    <c:dispBlanksAs val="gap"/>
    <c:showDLblsOverMax val="0"/>
  </c:chart>
  <c:txPr>
    <a:bodyPr/>
    <a:lstStyle/>
    <a:p>
      <a:pPr>
        <a:defRPr>
          <a:latin typeface="Calibri Light" panose="020F0302020204030204" pitchFamily="34" charset="0"/>
        </a:defRPr>
      </a:pPr>
      <a:endParaRPr lang="fi-FI"/>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0.12142</cdr:x>
      <cdr:y>0.14892</cdr:y>
    </cdr:from>
    <cdr:to>
      <cdr:x>0.55732</cdr:x>
      <cdr:y>0.29172</cdr:y>
    </cdr:to>
    <cdr:sp macro="" textlink="">
      <cdr:nvSpPr>
        <cdr:cNvPr id="2" name="Kuvaselitesuorakulmio 1"/>
        <cdr:cNvSpPr/>
      </cdr:nvSpPr>
      <cdr:spPr>
        <a:xfrm xmlns:a="http://schemas.openxmlformats.org/drawingml/2006/main">
          <a:off x="340983" y="378492"/>
          <a:ext cx="1224143" cy="362945"/>
        </a:xfrm>
        <a:prstGeom xmlns:a="http://schemas.openxmlformats.org/drawingml/2006/main" prst="wedgeRectCallout">
          <a:avLst>
            <a:gd name="adj1" fmla="val -3796"/>
            <a:gd name="adj2" fmla="val 141866"/>
          </a:avLst>
        </a:prstGeom>
        <a:solidFill xmlns:a="http://schemas.openxmlformats.org/drawingml/2006/main">
          <a:schemeClr val="accent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fi-FI" sz="800" dirty="0" smtClean="0"/>
            <a:t>Teemaa toteutetaan hyvinvointitoimialalla ja konsernihallinnossa.</a:t>
          </a:r>
          <a:endParaRPr lang="fi-FI"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0.05608</cdr:x>
      <cdr:y>0.03203</cdr:y>
    </cdr:from>
    <cdr:to>
      <cdr:x>0.60284</cdr:x>
      <cdr:y>0.18062</cdr:y>
    </cdr:to>
    <cdr:sp macro="" textlink="">
      <cdr:nvSpPr>
        <cdr:cNvPr id="2" name="Tekstiruutu 1"/>
        <cdr:cNvSpPr txBox="1"/>
      </cdr:nvSpPr>
      <cdr:spPr>
        <a:xfrm xmlns:a="http://schemas.openxmlformats.org/drawingml/2006/main">
          <a:off x="288032" y="76620"/>
          <a:ext cx="2808312" cy="3554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dirty="0"/>
        </a:p>
      </cdr:txBody>
    </cdr:sp>
  </cdr:relSizeAnchor>
  <cdr:relSizeAnchor xmlns:cdr="http://schemas.openxmlformats.org/drawingml/2006/chartDrawing">
    <cdr:from>
      <cdr:x>0.04206</cdr:x>
      <cdr:y>0.0301</cdr:y>
    </cdr:from>
    <cdr:to>
      <cdr:x>0.6449</cdr:x>
      <cdr:y>0.36124</cdr:y>
    </cdr:to>
    <cdr:sp macro="" textlink="">
      <cdr:nvSpPr>
        <cdr:cNvPr id="4" name="Tekstiruutu 3"/>
        <cdr:cNvSpPr txBox="1"/>
      </cdr:nvSpPr>
      <cdr:spPr>
        <a:xfrm xmlns:a="http://schemas.openxmlformats.org/drawingml/2006/main">
          <a:off x="216024" y="72008"/>
          <a:ext cx="3096344"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i-FI" b="1" dirty="0" smtClean="0"/>
            <a:t>Työvoiman käytön jakautuminen 2014</a:t>
          </a:r>
        </a:p>
        <a:p xmlns:a="http://schemas.openxmlformats.org/drawingml/2006/main">
          <a:pPr algn="ctr"/>
          <a:r>
            <a:rPr lang="fi-FI" sz="800" dirty="0" smtClean="0"/>
            <a:t>(htv, ilman työllistettyjä ja harjoittelijoita) </a:t>
          </a:r>
        </a:p>
        <a:p xmlns:a="http://schemas.openxmlformats.org/drawingml/2006/main">
          <a:endParaRPr lang="fi-FI"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0.56474</cdr:x>
      <cdr:y>0.01138</cdr:y>
    </cdr:from>
    <cdr:to>
      <cdr:x>1</cdr:x>
      <cdr:y>0.2389</cdr:y>
    </cdr:to>
    <cdr:sp macro="" textlink="">
      <cdr:nvSpPr>
        <cdr:cNvPr id="2" name="Tekstiruutu 7"/>
        <cdr:cNvSpPr txBox="1"/>
      </cdr:nvSpPr>
      <cdr:spPr>
        <a:xfrm xmlns:a="http://schemas.openxmlformats.org/drawingml/2006/main">
          <a:off x="4391199" y="50800"/>
          <a:ext cx="3384376" cy="1015663"/>
        </a:xfrm>
        <a:prstGeom xmlns:a="http://schemas.openxmlformats.org/drawingml/2006/main" prst="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fi-FI" sz="1200" b="1" dirty="0" smtClean="0"/>
            <a:t>Sivistystoimiala: </a:t>
          </a:r>
          <a:r>
            <a:rPr lang="fi-FI" sz="1200" dirty="0" smtClean="0"/>
            <a:t>prosentuaalinen sijoittuminen Turun kaupungin Kunta10-työyksiköiden joukossa 1-100</a:t>
          </a:r>
        </a:p>
        <a:p xmlns:a="http://schemas.openxmlformats.org/drawingml/2006/main">
          <a:r>
            <a:rPr lang="fi-FI" sz="1200" b="1" dirty="0" smtClean="0"/>
            <a:t>Turun kaupunki: </a:t>
          </a:r>
          <a:r>
            <a:rPr lang="fi-FI" sz="1200" dirty="0" smtClean="0"/>
            <a:t>prosentuaalinen sijoittuminen Kunta10-työyksiköiden joukossa</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1.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6734175" cy="4057915"/>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506413"/>
            <a:ext cx="7412952" cy="998538"/>
          </a:xfrm>
          <a:prstGeom prst="rect">
            <a:avLst/>
          </a:prstGeom>
        </p:spPr>
        <p:txBody>
          <a:bodyPr vert="horz" lIns="0" tIns="0" rIns="9144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6896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sion alku valk 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sp>
        <p:nvSpPr>
          <p:cNvPr id="11"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13"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rgbClr val="00ACEF"/>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6"/>
            <a:ext cx="1241463" cy="650418"/>
          </a:xfrm>
          <a:prstGeom prst="rect">
            <a:avLst/>
          </a:prstGeom>
        </p:spPr>
      </p:pic>
    </p:spTree>
    <p:extLst>
      <p:ext uri="{BB962C8B-B14F-4D97-AF65-F5344CB8AC3E}">
        <p14:creationId xmlns:p14="http://schemas.microsoft.com/office/powerpoint/2010/main" val="939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sion alku valk kaksi 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417285"/>
            <a:ext cx="4140000" cy="2880000"/>
          </a:xfrm>
          <a:blipFill rotWithShape="1">
            <a:blip r:embed="rId2"/>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13"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rgbClr val="00ACEF"/>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3531248"/>
            <a:ext cx="4140000" cy="2880000"/>
          </a:xfrm>
          <a:blipFill rotWithShape="1">
            <a:blip r:embed="rId3"/>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8176"/>
            <a:ext cx="1241463" cy="650418"/>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68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5958174"/>
            <a:ext cx="6626252" cy="899825"/>
          </a:xfrm>
          <a:noFill/>
        </p:spPr>
        <p:txBody>
          <a:bodyPr lIns="0" tIns="0" rIns="0" bIns="0">
            <a:noAutofit/>
          </a:bodyPr>
          <a:lstStyle>
            <a:lvl1pPr marL="12700" indent="0">
              <a:lnSpc>
                <a:spcPct val="100000"/>
              </a:lnSpc>
              <a:spcAft>
                <a:spcPts val="0"/>
              </a:spcAft>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6" name="Picture 5"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84910" y="5190776"/>
            <a:ext cx="5902175"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0" y="2402542"/>
            <a:ext cx="7733725" cy="1847183"/>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1166438"/>
            <a:ext cx="1370090" cy="717808"/>
          </a:xfrm>
          <a:prstGeom prst="rect">
            <a:avLst/>
          </a:prstGeom>
        </p:spPr>
      </p:pic>
    </p:spTree>
    <p:extLst>
      <p:ext uri="{BB962C8B-B14F-4D97-AF65-F5344CB8AC3E}">
        <p14:creationId xmlns:p14="http://schemas.microsoft.com/office/powerpoint/2010/main" val="1524207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lysluettelo_1-palst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8" y="1835150"/>
            <a:ext cx="6734175"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luettelo_2-palstaa">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8" y="1835150"/>
            <a:ext cx="330672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835150"/>
            <a:ext cx="3187392"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828016"/>
            <a:ext cx="6031310" cy="2206707"/>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09" y="2828016"/>
            <a:ext cx="1773017" cy="1449556"/>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7104061" cy="4057915"/>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0" y="506413"/>
            <a:ext cx="7782839" cy="998538"/>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3" name="Title 1"/>
          <p:cNvSpPr>
            <a:spLocks noGrp="1"/>
          </p:cNvSpPr>
          <p:nvPr>
            <p:ph type="ctrTitle"/>
          </p:nvPr>
        </p:nvSpPr>
        <p:spPr>
          <a:xfrm>
            <a:off x="527422" y="2402542"/>
            <a:ext cx="8091213" cy="3211546"/>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2" y="3008304"/>
            <a:ext cx="8091213" cy="1847183"/>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4" name="Picture 3"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4419" y="1721664"/>
            <a:ext cx="720679" cy="1001744"/>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4"/>
            <a:ext cx="3829050" cy="156791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p:nvPr>
        </p:nvSpPr>
        <p:spPr>
          <a:xfrm>
            <a:off x="884911" y="506413"/>
            <a:ext cx="3463327" cy="998538"/>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01800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nna">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578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_IS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11613" y="1781175"/>
            <a:ext cx="12001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780593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sas">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l="1845" t="1030" r="833" b="7034"/>
          <a:stretch>
            <a:fillRect/>
          </a:stretch>
        </p:blipFill>
        <p:spPr bwMode="auto">
          <a:xfrm>
            <a:off x="0" y="1588"/>
            <a:ext cx="91440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017963"/>
            <a:ext cx="2646362"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617622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rajoki">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t="30051" b="6973"/>
          <a:stretch>
            <a:fillRect/>
          </a:stretch>
        </p:blipFill>
        <p:spPr bwMode="auto">
          <a:xfrm>
            <a:off x="0" y="1588"/>
            <a:ext cx="91440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6013" y="1565275"/>
            <a:ext cx="1919287"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Tree>
    <p:extLst>
      <p:ext uri="{BB962C8B-B14F-4D97-AF65-F5344CB8AC3E}">
        <p14:creationId xmlns:p14="http://schemas.microsoft.com/office/powerpoint/2010/main" val="540021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4"/>
          <p:cNvSpPr>
            <a:spLocks noGrp="1"/>
          </p:cNvSpPr>
          <p:nvPr>
            <p:ph type="pic" sz="quarter" idx="10"/>
          </p:nvPr>
        </p:nvSpPr>
        <p:spPr>
          <a:xfrm>
            <a:off x="0" y="0"/>
            <a:ext cx="9144000" cy="3420000"/>
          </a:xfrm>
          <a:blipFill rotWithShape="1">
            <a:blip r:embed="rId3"/>
            <a:srcRect/>
            <a:stretch>
              <a:fillRect t="-48344" b="-30062"/>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smtClean="0"/>
              <a:t>Drag picture to placeholder or click icon to add</a:t>
            </a:r>
            <a:endParaRPr lang="en-US" noProof="0" dirty="0"/>
          </a:p>
        </p:txBody>
      </p:sp>
      <p:sp>
        <p:nvSpPr>
          <p:cNvPr id="5" name="Title 1"/>
          <p:cNvSpPr>
            <a:spLocks noGrp="1"/>
          </p:cNvSpPr>
          <p:nvPr>
            <p:ph type="ctrTitle"/>
          </p:nvPr>
        </p:nvSpPr>
        <p:spPr>
          <a:xfrm>
            <a:off x="2463403" y="4332005"/>
            <a:ext cx="6031310" cy="1225758"/>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6" name="Text Placeholder 10"/>
          <p:cNvSpPr>
            <a:spLocks noGrp="1"/>
          </p:cNvSpPr>
          <p:nvPr>
            <p:ph type="body" sz="quarter" idx="11" hasCustomPrompt="1"/>
          </p:nvPr>
        </p:nvSpPr>
        <p:spPr>
          <a:xfrm>
            <a:off x="519909" y="4332003"/>
            <a:ext cx="1773017" cy="1225759"/>
          </a:xfrm>
          <a:prstGeom prst="rect">
            <a:avLst/>
          </a:prstGeom>
        </p:spPr>
        <p:txBody>
          <a:bodyPr>
            <a:noAutofit/>
          </a:bodyPr>
          <a:lstStyle>
            <a:lvl1pPr marL="0" indent="0" algn="r">
              <a:lnSpc>
                <a:spcPts val="8500"/>
              </a:lnSpc>
              <a:spcAft>
                <a:spcPts val="0"/>
              </a:spcAft>
              <a:buNone/>
              <a:defRPr sz="8500" b="1">
                <a:solidFill>
                  <a:schemeClr val="bg1"/>
                </a:solidFill>
              </a:defRPr>
            </a:lvl1pPr>
          </a:lstStyle>
          <a:p>
            <a:pPr lvl="0"/>
            <a:r>
              <a:rPr lang="fi-FI" dirty="0" smtClean="0"/>
              <a:t>00</a:t>
            </a:r>
          </a:p>
        </p:txBody>
      </p:sp>
    </p:spTree>
    <p:extLst>
      <p:ext uri="{BB962C8B-B14F-4D97-AF65-F5344CB8AC3E}">
        <p14:creationId xmlns:p14="http://schemas.microsoft.com/office/powerpoint/2010/main" val="2019662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7"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29" name="Picture Placeholder 4"/>
          <p:cNvSpPr>
            <a:spLocks noGrp="1"/>
          </p:cNvSpPr>
          <p:nvPr>
            <p:ph type="pic" sz="quarter" idx="10"/>
          </p:nvPr>
        </p:nvSpPr>
        <p:spPr>
          <a:xfrm>
            <a:off x="0" y="0"/>
            <a:ext cx="9144000" cy="3420000"/>
          </a:xfrm>
          <a:blipFill rotWithShape="1">
            <a:blip r:embed="rId3"/>
            <a:srcRect/>
            <a:stretch>
              <a:fillRect t="-72205" b="-4091"/>
            </a:stretch>
          </a:blipFill>
        </p:spPr>
        <p:txBody>
          <a:bodyPr tIns="360000" bIns="0" rtlCol="0">
            <a:normAutofit/>
          </a:bodyPr>
          <a:lstStyle>
            <a:lvl1pPr marL="0" indent="0" algn="ctr">
              <a:buNone/>
              <a:defRPr sz="1600" baseline="0">
                <a:ln>
                  <a:noFill/>
                </a:ln>
                <a:solidFill>
                  <a:schemeClr val="bg1"/>
                </a:solidFill>
              </a:defRPr>
            </a:lvl1pPr>
          </a:lstStyle>
          <a:p>
            <a:pPr lvl="0"/>
            <a:r>
              <a:rPr lang="fi-FI" noProof="0" smtClean="0"/>
              <a:t>Drag picture to placeholder or click icon to add</a:t>
            </a:r>
            <a:endParaRPr lang="en-US" noProof="0" dirty="0"/>
          </a:p>
        </p:txBody>
      </p:sp>
    </p:spTree>
    <p:extLst>
      <p:ext uri="{BB962C8B-B14F-4D97-AF65-F5344CB8AC3E}">
        <p14:creationId xmlns:p14="http://schemas.microsoft.com/office/powerpoint/2010/main" val="515087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sion_alku_valk_vaakakuva">
    <p:bg>
      <p:bgPr>
        <a:solidFill>
          <a:schemeClr val="bg1"/>
        </a:solidFill>
        <a:effectLst/>
      </p:bgPr>
    </p:bg>
    <p:spTree>
      <p:nvGrpSpPr>
        <p:cNvPr id="1" name=""/>
        <p:cNvGrpSpPr/>
        <p:nvPr/>
      </p:nvGrpSpPr>
      <p:grpSpPr>
        <a:xfrm>
          <a:off x="0" y="0"/>
          <a:ext cx="0" cy="0"/>
          <a:chOff x="0" y="0"/>
          <a:chExt cx="0" cy="0"/>
        </a:xfrm>
      </p:grpSpPr>
      <p:pic>
        <p:nvPicPr>
          <p:cNvPr id="6" name="Picture 9" descr="TURKUABO_VAAKA-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4"/>
          <p:cNvSpPr>
            <a:spLocks noGrp="1"/>
          </p:cNvSpPr>
          <p:nvPr>
            <p:ph type="pic" sz="quarter" idx="10" hasCustomPrompt="1"/>
          </p:nvPr>
        </p:nvSpPr>
        <p:spPr>
          <a:xfrm>
            <a:off x="0" y="0"/>
            <a:ext cx="9144000" cy="3420000"/>
          </a:xfrm>
          <a:blipFill rotWithShape="1">
            <a:blip r:embed="rId3"/>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11"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12"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42124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pic>
        <p:nvPicPr>
          <p:cNvPr id="7" name="Picture 3"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3"/>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spTree>
    <p:extLst>
      <p:ext uri="{BB962C8B-B14F-4D97-AF65-F5344CB8AC3E}">
        <p14:creationId xmlns:p14="http://schemas.microsoft.com/office/powerpoint/2010/main" val="16686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pic>
        <p:nvPicPr>
          <p:cNvPr id="6" name="Picture 9" descr="TURKUABO_VAAKA-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717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9"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lvl1pPr>
              <a:defRPr>
                <a:solidFill>
                  <a:schemeClr val="tx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9" descr="TURKUABO_VAAKA-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9475"/>
            <a:ext cx="12414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4"/>
          <p:cNvSpPr>
            <a:spLocks noGrp="1"/>
          </p:cNvSpPr>
          <p:nvPr>
            <p:ph type="pic" sz="quarter" idx="10" hasCustomPrompt="1"/>
          </p:nvPr>
        </p:nvSpPr>
        <p:spPr>
          <a:xfrm>
            <a:off x="4570412" y="417285"/>
            <a:ext cx="4140000" cy="2880000"/>
          </a:xfrm>
          <a:blipFill rotWithShape="1">
            <a:blip r:embed="rId3"/>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Picture Placeholder 4"/>
          <p:cNvSpPr>
            <a:spLocks noGrp="1"/>
          </p:cNvSpPr>
          <p:nvPr>
            <p:ph type="pic" sz="quarter" idx="14" hasCustomPrompt="1"/>
          </p:nvPr>
        </p:nvSpPr>
        <p:spPr>
          <a:xfrm>
            <a:off x="4570412" y="3531248"/>
            <a:ext cx="4140000" cy="2880000"/>
          </a:xfrm>
          <a:blipFill rotWithShape="1">
            <a:blip r:embed="rId4"/>
            <a:stretch>
              <a:fillRect/>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Tree>
    <p:extLst>
      <p:ext uri="{BB962C8B-B14F-4D97-AF65-F5344CB8AC3E}">
        <p14:creationId xmlns:p14="http://schemas.microsoft.com/office/powerpoint/2010/main" val="453683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pic>
        <p:nvPicPr>
          <p:cNvPr id="4" name="Picture 3"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hasCustomPrompt="1"/>
          </p:nvPr>
        </p:nvSpPr>
        <p:spPr>
          <a:xfrm>
            <a:off x="1" y="0"/>
            <a:ext cx="9144000" cy="5688000"/>
          </a:xfrm>
          <a:blipFill rotWithShape="1">
            <a:blip r:embed="rId3"/>
            <a:srcRect/>
            <a:stretch>
              <a:fillRect b="-420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8" name="Text Placeholder 9"/>
          <p:cNvSpPr>
            <a:spLocks noGrp="1"/>
          </p:cNvSpPr>
          <p:nvPr>
            <p:ph type="body" sz="quarter" idx="12" hasCustomPrompt="1"/>
          </p:nvPr>
        </p:nvSpPr>
        <p:spPr>
          <a:xfrm>
            <a:off x="2105662" y="5958174"/>
            <a:ext cx="6626252" cy="899825"/>
          </a:xfrm>
          <a:noFill/>
        </p:spPr>
        <p:txBody>
          <a:bodyPr lIns="0" tIns="0" rIns="0" bIns="0">
            <a:noAutofit/>
          </a:bodyPr>
          <a:lstStyle>
            <a:lvl1pPr marL="12700" indent="0">
              <a:lnSpc>
                <a:spcPct val="100000"/>
              </a:lnSpc>
              <a:spcAft>
                <a:spcPts val="0"/>
              </a:spcAft>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spTree>
    <p:extLst>
      <p:ext uri="{BB962C8B-B14F-4D97-AF65-F5344CB8AC3E}">
        <p14:creationId xmlns:p14="http://schemas.microsoft.com/office/powerpoint/2010/main" val="93814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descr="linna_s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60720"/>
          </a:xfrm>
          <a:prstGeom prst="rect">
            <a:avLst/>
          </a:prstGeom>
        </p:spPr>
      </p:pic>
      <p:sp>
        <p:nvSpPr>
          <p:cNvPr id="2"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pic>
        <p:nvPicPr>
          <p:cNvPr id="3" name="Picture 2"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1329" y="2229222"/>
            <a:ext cx="1200668" cy="2063850"/>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6858000"/>
          </a:xfrm>
          <a:blipFill rotWithShape="1">
            <a:blip r:embed="rId2"/>
            <a:srcRect/>
            <a:stretch>
              <a:fillRect/>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4" name="Picture 3" descr="TURKUABO_WHITE-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0213" y="5957888"/>
            <a:ext cx="1241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123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84910" y="5190776"/>
            <a:ext cx="5902175"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0" y="2402542"/>
            <a:ext cx="7733725" cy="1847183"/>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662" y="1166438"/>
            <a:ext cx="1370090" cy="717808"/>
          </a:xfrm>
          <a:prstGeom prst="rect">
            <a:avLst/>
          </a:prstGeom>
        </p:spPr>
      </p:pic>
    </p:spTree>
    <p:extLst>
      <p:ext uri="{BB962C8B-B14F-4D97-AF65-F5344CB8AC3E}">
        <p14:creationId xmlns:p14="http://schemas.microsoft.com/office/powerpoint/2010/main" val="2750694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8" y="1835150"/>
            <a:ext cx="6734175"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1463631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506413"/>
            <a:ext cx="7412952" cy="998538"/>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8" y="1835150"/>
            <a:ext cx="330672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835150"/>
            <a:ext cx="3187392"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3555174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828016"/>
            <a:ext cx="6031310" cy="2206707"/>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09" y="2828016"/>
            <a:ext cx="1773017" cy="1449556"/>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1914395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7104061" cy="4057915"/>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0" y="506413"/>
            <a:ext cx="7782839" cy="998538"/>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593757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2" y="2402542"/>
            <a:ext cx="8091213" cy="3211546"/>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513835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2" y="3008304"/>
            <a:ext cx="8091213" cy="1847183"/>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4" name="Picture 3" descr="LILJA_VALKOINE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419" y="1721664"/>
            <a:ext cx="720679" cy="1001744"/>
          </a:xfrm>
          <a:prstGeom prst="rect">
            <a:avLst/>
          </a:prstGeom>
        </p:spPr>
      </p:pic>
    </p:spTree>
    <p:extLst>
      <p:ext uri="{BB962C8B-B14F-4D97-AF65-F5344CB8AC3E}">
        <p14:creationId xmlns:p14="http://schemas.microsoft.com/office/powerpoint/2010/main" val="2497207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58176663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168029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uomenjoutsen">
    <p:bg>
      <p:bgPr>
        <a:solidFill>
          <a:schemeClr val="tx1"/>
        </a:solidFill>
        <a:effectLst/>
      </p:bgPr>
    </p:bg>
    <p:spTree>
      <p:nvGrpSpPr>
        <p:cNvPr id="1" name=""/>
        <p:cNvGrpSpPr/>
        <p:nvPr/>
      </p:nvGrpSpPr>
      <p:grpSpPr>
        <a:xfrm>
          <a:off x="0" y="0"/>
          <a:ext cx="0" cy="0"/>
          <a:chOff x="0" y="0"/>
          <a:chExt cx="0" cy="0"/>
        </a:xfrm>
      </p:grpSpPr>
      <p:pic>
        <p:nvPicPr>
          <p:cNvPr id="4" name="Picture 3" descr="Suomen_Joutsen.jpg"/>
          <p:cNvPicPr>
            <a:picLocks noChangeAspect="1"/>
          </p:cNvPicPr>
          <p:nvPr userDrawn="1"/>
        </p:nvPicPr>
        <p:blipFill rotWithShape="1">
          <a:blip r:embed="rId2">
            <a:extLst>
              <a:ext uri="{28A0092B-C50C-407E-A947-70E740481C1C}">
                <a14:useLocalDpi xmlns:a14="http://schemas.microsoft.com/office/drawing/2010/main" val="0"/>
              </a:ext>
            </a:extLst>
          </a:blip>
          <a:srcRect l="7069" r="13486"/>
          <a:stretch/>
        </p:blipFill>
        <p:spPr>
          <a:xfrm>
            <a:off x="0" y="0"/>
            <a:ext cx="9144000" cy="5760721"/>
          </a:xfrm>
          <a:prstGeom prst="rect">
            <a:avLst/>
          </a:prstGeom>
        </p:spPr>
      </p:pic>
      <p:sp>
        <p:nvSpPr>
          <p:cNvPr id="2"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pic>
        <p:nvPicPr>
          <p:cNvPr id="6" name="Picture 5"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413345"/>
            <a:ext cx="2026580" cy="1061752"/>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6734175" cy="4057915"/>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506413"/>
            <a:ext cx="7412952" cy="998538"/>
          </a:xfrm>
          <a:prstGeom prst="rect">
            <a:avLst/>
          </a:prstGeom>
        </p:spPr>
        <p:txBody>
          <a:bodyPr vert="horz" lIns="0" tIns="0" rIns="9144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1548126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506414"/>
            <a:ext cx="3829050" cy="156791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506413"/>
            <a:ext cx="3463327" cy="998538"/>
          </a:xfrm>
          <a:prstGeom prst="rect">
            <a:avLst/>
          </a:prstGeom>
        </p:spPr>
        <p:txBody>
          <a:bodyPr vert="horz" lIns="0" tIns="0" rIns="0" bIns="0" rtlCol="0" anchor="b">
            <a:noAutofit/>
          </a:bodyPr>
          <a:lstStyle>
            <a:lvl1pPr>
              <a:defRPr>
                <a:solidFill>
                  <a:srgbClr val="000000"/>
                </a:solidFill>
              </a:defRPr>
            </a:lvl1pPr>
          </a:lstStyle>
          <a:p>
            <a:r>
              <a:rPr lang="fi-FI" smtClean="0"/>
              <a:t>Muokkaa perustyyl. napsautt.</a:t>
            </a:r>
            <a:endParaRPr lang="en-US" dirty="0"/>
          </a:p>
        </p:txBody>
      </p:sp>
    </p:spTree>
    <p:extLst>
      <p:ext uri="{BB962C8B-B14F-4D97-AF65-F5344CB8AC3E}">
        <p14:creationId xmlns:p14="http://schemas.microsoft.com/office/powerpoint/2010/main" val="1036233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Valkoinen pohja">
    <p:spTree>
      <p:nvGrpSpPr>
        <p:cNvPr id="1" name=""/>
        <p:cNvGrpSpPr/>
        <p:nvPr/>
      </p:nvGrpSpPr>
      <p:grpSpPr>
        <a:xfrm>
          <a:off x="0" y="0"/>
          <a:ext cx="0" cy="0"/>
          <a:chOff x="0" y="0"/>
          <a:chExt cx="0" cy="0"/>
        </a:xfrm>
      </p:grpSpPr>
      <p:grpSp>
        <p:nvGrpSpPr>
          <p:cNvPr id="4" name="Ryhmitä 8"/>
          <p:cNvGrpSpPr>
            <a:grpSpLocks/>
          </p:cNvGrpSpPr>
          <p:nvPr/>
        </p:nvGrpSpPr>
        <p:grpSpPr bwMode="auto">
          <a:xfrm>
            <a:off x="0" y="6300788"/>
            <a:ext cx="9144000" cy="557212"/>
            <a:chOff x="0" y="6300000"/>
            <a:chExt cx="9144000" cy="558000"/>
          </a:xfrm>
        </p:grpSpPr>
        <p:sp>
          <p:nvSpPr>
            <p:cNvPr id="5" name="Suorakulmio 4"/>
            <p:cNvSpPr/>
            <p:nvPr userDrawn="1"/>
          </p:nvSpPr>
          <p:spPr>
            <a:xfrm>
              <a:off x="0" y="6309538"/>
              <a:ext cx="9144000" cy="548462"/>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a:solidFill>
                  <a:prstClr val="white"/>
                </a:solidFill>
              </a:endParaRPr>
            </a:p>
          </p:txBody>
        </p:sp>
        <p:cxnSp>
          <p:nvCxnSpPr>
            <p:cNvPr id="6" name="Suora yhdysviiva 5"/>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pic>
        <p:nvPicPr>
          <p:cNvPr id="7" name="Kuva 19" descr="Turku_vaakuna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150" y="184150"/>
            <a:ext cx="13319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Ryhmitä 13"/>
          <p:cNvGrpSpPr>
            <a:grpSpLocks/>
          </p:cNvGrpSpPr>
          <p:nvPr/>
        </p:nvGrpSpPr>
        <p:grpSpPr bwMode="auto">
          <a:xfrm>
            <a:off x="0" y="6300788"/>
            <a:ext cx="9144000" cy="557212"/>
            <a:chOff x="0" y="6300000"/>
            <a:chExt cx="9144000" cy="558000"/>
          </a:xfrm>
        </p:grpSpPr>
        <p:sp>
          <p:nvSpPr>
            <p:cNvPr id="9" name="Suorakulmio 8"/>
            <p:cNvSpPr/>
            <p:nvPr userDrawn="1"/>
          </p:nvSpPr>
          <p:spPr>
            <a:xfrm>
              <a:off x="0" y="6309538"/>
              <a:ext cx="9144000" cy="548462"/>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a:solidFill>
                  <a:prstClr val="white"/>
                </a:solidFill>
              </a:endParaRPr>
            </a:p>
          </p:txBody>
        </p:sp>
        <p:cxnSp>
          <p:nvCxnSpPr>
            <p:cNvPr id="10" name="Suora yhdysviiva 9"/>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grpSp>
        <p:nvGrpSpPr>
          <p:cNvPr id="11" name="Ryhmitä 17"/>
          <p:cNvGrpSpPr>
            <a:grpSpLocks/>
          </p:cNvGrpSpPr>
          <p:nvPr userDrawn="1"/>
        </p:nvGrpSpPr>
        <p:grpSpPr bwMode="auto">
          <a:xfrm>
            <a:off x="0" y="6300788"/>
            <a:ext cx="9144000" cy="557212"/>
            <a:chOff x="0" y="6300000"/>
            <a:chExt cx="9144000" cy="558000"/>
          </a:xfrm>
        </p:grpSpPr>
        <p:sp>
          <p:nvSpPr>
            <p:cNvPr id="14" name="Suorakulmio 13"/>
            <p:cNvSpPr/>
            <p:nvPr userDrawn="1"/>
          </p:nvSpPr>
          <p:spPr>
            <a:xfrm>
              <a:off x="0" y="6309538"/>
              <a:ext cx="9144000" cy="548462"/>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i-FI">
                <a:solidFill>
                  <a:prstClr val="white"/>
                </a:solidFill>
              </a:endParaRPr>
            </a:p>
          </p:txBody>
        </p:sp>
        <p:cxnSp>
          <p:nvCxnSpPr>
            <p:cNvPr id="15" name="Suora yhdysviiva 14"/>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12" name="Otsikko 14"/>
          <p:cNvSpPr>
            <a:spLocks noGrp="1"/>
          </p:cNvSpPr>
          <p:nvPr>
            <p:ph type="title"/>
          </p:nvPr>
        </p:nvSpPr>
        <p:spPr>
          <a:xfrm>
            <a:off x="684000" y="620688"/>
            <a:ext cx="7776000" cy="796950"/>
          </a:xfrm>
        </p:spPr>
        <p:txBody>
          <a:bodyPr/>
          <a:lstStyle/>
          <a:p>
            <a:r>
              <a:rPr lang="fi-FI" smtClean="0"/>
              <a:t>Muokkaa perustyylejä naps.</a:t>
            </a:r>
            <a:endParaRPr lang="fi-FI" dirty="0"/>
          </a:p>
        </p:txBody>
      </p:sp>
      <p:sp>
        <p:nvSpPr>
          <p:cNvPr id="1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6" name="Päivämäärän paikkamerkki 4"/>
          <p:cNvSpPr>
            <a:spLocks noGrp="1"/>
          </p:cNvSpPr>
          <p:nvPr>
            <p:ph type="dt" sz="half" idx="14"/>
          </p:nvPr>
        </p:nvSpPr>
        <p:spPr>
          <a:xfrm>
            <a:off x="457200" y="6356350"/>
            <a:ext cx="2133600" cy="365125"/>
          </a:xfrm>
          <a:prstGeom prst="rect">
            <a:avLst/>
          </a:prstGeom>
        </p:spPr>
        <p:txBody>
          <a:bodyPr/>
          <a:lstStyle>
            <a:lvl1pPr fontAlgn="base">
              <a:spcBef>
                <a:spcPct val="0"/>
              </a:spcBef>
              <a:spcAft>
                <a:spcPct val="0"/>
              </a:spcAft>
              <a:defRPr>
                <a:latin typeface="Arial" charset="0"/>
              </a:defRPr>
            </a:lvl1pPr>
          </a:lstStyle>
          <a:p>
            <a:pPr>
              <a:defRPr/>
            </a:pPr>
            <a:fld id="{E03A5A92-4A21-41AB-A903-6F49F7C6D271}" type="datetime1">
              <a:rPr lang="fi-FI" sz="2400" smtClean="0">
                <a:solidFill>
                  <a:srgbClr val="3399FF"/>
                </a:solidFill>
              </a:rPr>
              <a:pPr>
                <a:defRPr/>
              </a:pPr>
              <a:t>20.8.2015</a:t>
            </a:fld>
            <a:endParaRPr lang="fi-FI" sz="2400" dirty="0">
              <a:solidFill>
                <a:srgbClr val="3399FF"/>
              </a:solidFill>
            </a:endParaRPr>
          </a:p>
        </p:txBody>
      </p:sp>
      <p:sp>
        <p:nvSpPr>
          <p:cNvPr id="17" name="Alatunnisteen paikkamerkki 5"/>
          <p:cNvSpPr>
            <a:spLocks noGrp="1"/>
          </p:cNvSpPr>
          <p:nvPr>
            <p:ph type="ftr" sz="quarter" idx="15"/>
          </p:nvPr>
        </p:nvSpPr>
        <p:spPr>
          <a:xfrm>
            <a:off x="3124200" y="6356350"/>
            <a:ext cx="2895600" cy="365125"/>
          </a:xfrm>
          <a:prstGeom prst="rect">
            <a:avLst/>
          </a:prstGeom>
        </p:spPr>
        <p:txBody>
          <a:bodyPr/>
          <a:lstStyle>
            <a:lvl1pPr fontAlgn="base">
              <a:spcBef>
                <a:spcPct val="0"/>
              </a:spcBef>
              <a:spcAft>
                <a:spcPct val="0"/>
              </a:spcAft>
              <a:defRPr>
                <a:latin typeface="Arial" charset="0"/>
              </a:defRPr>
            </a:lvl1pPr>
          </a:lstStyle>
          <a:p>
            <a:pPr>
              <a:defRPr/>
            </a:pPr>
            <a:r>
              <a:rPr lang="fi-FI">
                <a:solidFill>
                  <a:prstClr val="black"/>
                </a:solidFill>
              </a:rPr>
              <a:t>Esittäjän nimi</a:t>
            </a:r>
          </a:p>
        </p:txBody>
      </p:sp>
      <p:sp>
        <p:nvSpPr>
          <p:cNvPr id="18" name="Dian numeron paikkamerkki 6"/>
          <p:cNvSpPr>
            <a:spLocks noGrp="1"/>
          </p:cNvSpPr>
          <p:nvPr>
            <p:ph type="sldNum" sz="quarter" idx="16"/>
          </p:nvPr>
        </p:nvSpPr>
        <p:spPr>
          <a:xfrm>
            <a:off x="6553200" y="6356350"/>
            <a:ext cx="2133600" cy="365125"/>
          </a:xfrm>
          <a:prstGeom prst="rect">
            <a:avLst/>
          </a:prstGeom>
        </p:spPr>
        <p:txBody>
          <a:bodyPr/>
          <a:lstStyle>
            <a:lvl1pPr fontAlgn="base">
              <a:spcBef>
                <a:spcPct val="0"/>
              </a:spcBef>
              <a:spcAft>
                <a:spcPct val="0"/>
              </a:spcAft>
              <a:defRPr>
                <a:latin typeface="Arial" charset="0"/>
              </a:defRPr>
            </a:lvl1pPr>
          </a:lstStyle>
          <a:p>
            <a:pPr>
              <a:defRPr/>
            </a:pPr>
            <a:fld id="{B410C58B-8CC0-41AD-9F68-1891501E6B1C}" type="slidenum">
              <a:rPr lang="fi-FI">
                <a:solidFill>
                  <a:prstClr val="black"/>
                </a:solidFill>
              </a:rPr>
              <a:pPr>
                <a:defRPr/>
              </a:pPr>
              <a:t>‹#›</a:t>
            </a:fld>
            <a:endParaRPr lang="fi-FI">
              <a:solidFill>
                <a:prstClr val="black"/>
              </a:solidFill>
            </a:endParaRPr>
          </a:p>
        </p:txBody>
      </p:sp>
    </p:spTree>
    <p:extLst>
      <p:ext uri="{BB962C8B-B14F-4D97-AF65-F5344CB8AC3E}">
        <p14:creationId xmlns:p14="http://schemas.microsoft.com/office/powerpoint/2010/main" val="3774870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perustyylejä naps.</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a:xfrm>
            <a:off x="457200" y="6356350"/>
            <a:ext cx="2133600" cy="365125"/>
          </a:xfrm>
          <a:prstGeom prst="rect">
            <a:avLst/>
          </a:prstGeom>
        </p:spPr>
        <p:txBody>
          <a:bodyPr/>
          <a:lstStyle/>
          <a:p>
            <a:pPr fontAlgn="base">
              <a:spcBef>
                <a:spcPct val="0"/>
              </a:spcBef>
              <a:spcAft>
                <a:spcPct val="0"/>
              </a:spcAft>
            </a:pPr>
            <a:fld id="{7987FA63-7778-4A28-B27C-D91D2D8FD1CC}" type="datetime1">
              <a:rPr lang="fi-FI" smtClean="0">
                <a:solidFill>
                  <a:prstClr val="black"/>
                </a:solidFill>
                <a:latin typeface="Calibri" charset="0"/>
              </a:rPr>
              <a:pPr fontAlgn="base">
                <a:spcBef>
                  <a:spcPct val="0"/>
                </a:spcBef>
                <a:spcAft>
                  <a:spcPct val="0"/>
                </a:spcAft>
              </a:pPr>
              <a:t>20.8.2015</a:t>
            </a:fld>
            <a:endParaRPr lang="fi-FI" dirty="0">
              <a:solidFill>
                <a:prstClr val="black"/>
              </a:solidFill>
              <a:latin typeface="Calibri" charset="0"/>
            </a:endParaRPr>
          </a:p>
        </p:txBody>
      </p:sp>
      <p:sp>
        <p:nvSpPr>
          <p:cNvPr id="6" name="Alatunnisteen paikkamerkki 5"/>
          <p:cNvSpPr>
            <a:spLocks noGrp="1"/>
          </p:cNvSpPr>
          <p:nvPr>
            <p:ph type="ftr" sz="quarter" idx="15"/>
          </p:nvPr>
        </p:nvSpPr>
        <p:spPr>
          <a:xfrm>
            <a:off x="3124200" y="6356350"/>
            <a:ext cx="2895600" cy="365125"/>
          </a:xfrm>
          <a:prstGeom prst="rect">
            <a:avLst/>
          </a:prstGeom>
        </p:spPr>
        <p:txBody>
          <a:bodyPr/>
          <a:lstStyle/>
          <a:p>
            <a:pPr fontAlgn="base">
              <a:spcBef>
                <a:spcPct val="0"/>
              </a:spcBef>
              <a:spcAft>
                <a:spcPct val="0"/>
              </a:spcAft>
            </a:pPr>
            <a:r>
              <a:rPr lang="fi-FI" smtClean="0">
                <a:solidFill>
                  <a:prstClr val="black"/>
                </a:solidFill>
                <a:latin typeface="Calibri" charset="0"/>
              </a:rPr>
              <a:t>Sari Forsman</a:t>
            </a:r>
            <a:endParaRPr lang="fi-FI">
              <a:solidFill>
                <a:prstClr val="black"/>
              </a:solidFill>
              <a:latin typeface="Calibri" charset="0"/>
            </a:endParaRPr>
          </a:p>
        </p:txBody>
      </p:sp>
      <p:sp>
        <p:nvSpPr>
          <p:cNvPr id="7" name="Dian numeron paikkamerkki 6"/>
          <p:cNvSpPr>
            <a:spLocks noGrp="1"/>
          </p:cNvSpPr>
          <p:nvPr>
            <p:ph type="sldNum" sz="quarter" idx="16"/>
          </p:nvPr>
        </p:nvSpPr>
        <p:spPr>
          <a:xfrm>
            <a:off x="6553200" y="6356350"/>
            <a:ext cx="2133600" cy="365125"/>
          </a:xfrm>
          <a:prstGeom prst="rect">
            <a:avLst/>
          </a:prstGeom>
        </p:spPr>
        <p:txBody>
          <a:bodyPr/>
          <a:lstStyle/>
          <a:p>
            <a:pPr fontAlgn="base">
              <a:spcBef>
                <a:spcPct val="0"/>
              </a:spcBef>
              <a:spcAft>
                <a:spcPct val="0"/>
              </a:spcAft>
            </a:pPr>
            <a:fld id="{5313BD74-EA17-574A-98E7-0901538991B3}" type="slidenum">
              <a:rPr lang="fi-FI" smtClean="0">
                <a:solidFill>
                  <a:prstClr val="black"/>
                </a:solidFill>
                <a:latin typeface="Calibri" charset="0"/>
              </a:rPr>
              <a:pPr fontAlgn="base">
                <a:spcBef>
                  <a:spcPct val="0"/>
                </a:spcBef>
                <a:spcAft>
                  <a:spcPct val="0"/>
                </a:spcAft>
              </a:pPr>
              <a:t>‹#›</a:t>
            </a:fld>
            <a:endParaRPr lang="fi-FI">
              <a:solidFill>
                <a:prstClr val="black"/>
              </a:solidFill>
              <a:latin typeface="Calibri" charset="0"/>
            </a:endParaRPr>
          </a:p>
        </p:txBody>
      </p:sp>
    </p:spTree>
    <p:extLst>
      <p:ext uri="{BB962C8B-B14F-4D97-AF65-F5344CB8AC3E}">
        <p14:creationId xmlns:p14="http://schemas.microsoft.com/office/powerpoint/2010/main" val="3607349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Väliotsikko+teksti_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8" y="1835150"/>
            <a:ext cx="6734175" cy="4057915"/>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506413"/>
            <a:ext cx="7412952" cy="998538"/>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62934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0316" b="6684"/>
          <a:stretch/>
        </p:blipFill>
        <p:spPr>
          <a:xfrm>
            <a:off x="0" y="0"/>
            <a:ext cx="9144000" cy="5760720"/>
          </a:xfrm>
          <a:prstGeom prst="rect">
            <a:avLst/>
          </a:prstGeom>
        </p:spPr>
      </p:pic>
      <p:sp>
        <p:nvSpPr>
          <p:cNvPr id="2" name="Title 1"/>
          <p:cNvSpPr>
            <a:spLocks noGrp="1"/>
          </p:cNvSpPr>
          <p:nvPr>
            <p:ph type="title"/>
          </p:nvPr>
        </p:nvSpPr>
        <p:spPr>
          <a:xfrm>
            <a:off x="347459" y="6062717"/>
            <a:ext cx="8524715" cy="256108"/>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5533" y="1564826"/>
            <a:ext cx="1919260" cy="3299048"/>
          </a:xfrm>
          <a:prstGeom prst="rect">
            <a:avLst/>
          </a:prstGeom>
        </p:spPr>
      </p:pic>
      <p:sp>
        <p:nvSpPr>
          <p:cNvPr id="3" name="TextBox 2"/>
          <p:cNvSpPr txBox="1"/>
          <p:nvPr userDrawn="1"/>
        </p:nvSpPr>
        <p:spPr>
          <a:xfrm>
            <a:off x="9240740" y="28113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429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3420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4332005"/>
            <a:ext cx="6031310" cy="1225758"/>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09" y="4332003"/>
            <a:ext cx="1773017" cy="122575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pic>
        <p:nvPicPr>
          <p:cNvPr id="8" name="Picture 7"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347957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 alku sin vaaka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3420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11"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13"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203707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sion alku valk 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3420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4408597"/>
            <a:ext cx="7632950" cy="1941403"/>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54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3760614"/>
            <a:ext cx="7632950" cy="647983"/>
          </a:xfrm>
          <a:prstGeom prst="rect">
            <a:avLst/>
          </a:prstGeom>
        </p:spPr>
        <p:txBody>
          <a:bodyPr vert="horz" lIns="0" tIns="0" rIns="0" bIns="0" rtlCol="0" anchor="t">
            <a:noAutofit/>
          </a:bodyPr>
          <a:lstStyle>
            <a:lvl1pPr>
              <a:defRPr>
                <a:solidFill>
                  <a:schemeClr val="accent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6"/>
            <a:ext cx="1241463" cy="650418"/>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 alku sin pysty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3" y="0"/>
            <a:ext cx="4573587" cy="6858000"/>
          </a:xfrm>
          <a:blipFill rotWithShape="1">
            <a:blip r:embed="rId2"/>
            <a:stretch>
              <a:fillRect/>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12,7 x 19,05 cm</a:t>
            </a:r>
          </a:p>
        </p:txBody>
      </p:sp>
      <p:sp>
        <p:nvSpPr>
          <p:cNvPr id="11" name="Text Placeholder 9"/>
          <p:cNvSpPr>
            <a:spLocks noGrp="1"/>
          </p:cNvSpPr>
          <p:nvPr>
            <p:ph type="body" sz="quarter" idx="12"/>
          </p:nvPr>
        </p:nvSpPr>
        <p:spPr>
          <a:xfrm>
            <a:off x="667197" y="3746208"/>
            <a:ext cx="3511708" cy="1942281"/>
          </a:xfrm>
          <a:noFill/>
        </p:spPr>
        <p:txBody>
          <a:bodyPr lIns="0" tIns="0" rIns="0" bIns="0">
            <a:noAutofit/>
          </a:bodyPr>
          <a:lstStyle>
            <a:lvl1pPr marL="12700" indent="0">
              <a:lnSpc>
                <a:spcPts val="2200"/>
              </a:lnSpc>
              <a:buFontTx/>
              <a:buNone/>
              <a:defRPr sz="18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a:t>Click to edit Master text styles</a:t>
            </a:r>
          </a:p>
          <a:p>
            <a:pPr lvl="1"/>
            <a:r>
              <a:rPr lang="fi-FI"/>
              <a:t>Second level</a:t>
            </a:r>
          </a:p>
        </p:txBody>
      </p:sp>
      <p:sp>
        <p:nvSpPr>
          <p:cNvPr id="13" name="Title Placeholder 1"/>
          <p:cNvSpPr>
            <a:spLocks noGrp="1"/>
          </p:cNvSpPr>
          <p:nvPr>
            <p:ph type="title"/>
          </p:nvPr>
        </p:nvSpPr>
        <p:spPr>
          <a:xfrm>
            <a:off x="667197" y="1835143"/>
            <a:ext cx="3511708" cy="1700387"/>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5.pn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8.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6.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5" name="Picture 4" descr="TURKUABO-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8176"/>
            <a:ext cx="1241463" cy="650418"/>
          </a:xfrm>
          <a:prstGeom prst="rect">
            <a:avLst/>
          </a:prstGeom>
        </p:spPr>
      </p:pic>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accent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8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79" r:id="rId5"/>
    <p:sldLayoutId id="2147483680" r:id="rId6"/>
    <p:sldLayoutId id="2147483681" r:id="rId7"/>
    <p:sldLayoutId id="2147483683" r:id="rId8"/>
    <p:sldLayoutId id="2147483682" r:id="rId9"/>
    <p:sldLayoutId id="2147483685" r:id="rId10"/>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8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506414"/>
            <a:ext cx="7412952" cy="998536"/>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7" name="Picture 6"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8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spTree>
    <p:extLst>
      <p:ext uri="{BB962C8B-B14F-4D97-AF65-F5344CB8AC3E}">
        <p14:creationId xmlns:p14="http://schemas.microsoft.com/office/powerpoint/2010/main" val="306656009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1563688" y="1839913"/>
            <a:ext cx="67341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2051" name="Title Placeholder 1"/>
          <p:cNvSpPr>
            <a:spLocks noGrp="1"/>
          </p:cNvSpPr>
          <p:nvPr>
            <p:ph type="title"/>
          </p:nvPr>
        </p:nvSpPr>
        <p:spPr bwMode="auto">
          <a:xfrm>
            <a:off x="884238" y="515938"/>
            <a:ext cx="7413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i-FI"/>
              <a:t>Click to edit Master title style</a:t>
            </a:r>
            <a:endParaRPr lang="en-US"/>
          </a:p>
        </p:txBody>
      </p:sp>
      <p:pic>
        <p:nvPicPr>
          <p:cNvPr id="5" name="Picture 4" descr="TURKUABO_WHITE-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9906" y="5958174"/>
            <a:ext cx="1241463" cy="650419"/>
          </a:xfrm>
          <a:prstGeom prst="rect">
            <a:avLst/>
          </a:prstGeom>
        </p:spPr>
      </p:pic>
    </p:spTree>
    <p:extLst>
      <p:ext uri="{BB962C8B-B14F-4D97-AF65-F5344CB8AC3E}">
        <p14:creationId xmlns:p14="http://schemas.microsoft.com/office/powerpoint/2010/main" val="228675114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xStyles>
    <p:titleStyle>
      <a:lvl1pPr algn="l" defTabSz="457200" rtl="0" fontAlgn="base">
        <a:spcBef>
          <a:spcPct val="0"/>
        </a:spcBef>
        <a:spcAft>
          <a:spcPct val="0"/>
        </a:spcAft>
        <a:defRPr sz="3200" b="1" kern="1200">
          <a:solidFill>
            <a:schemeClr val="bg1"/>
          </a:solidFill>
          <a:latin typeface="Arial"/>
          <a:ea typeface="ヒラギノ角ゴ Pro W3" charset="0"/>
          <a:cs typeface="Arial"/>
        </a:defRPr>
      </a:lvl1pPr>
      <a:lvl2pPr algn="l" defTabSz="457200" rtl="0" fontAlgn="base">
        <a:spcBef>
          <a:spcPct val="0"/>
        </a:spcBef>
        <a:spcAft>
          <a:spcPct val="0"/>
        </a:spcAft>
        <a:defRPr sz="3200" b="1">
          <a:solidFill>
            <a:schemeClr val="bg1"/>
          </a:solidFill>
          <a:latin typeface="Arial" charset="0"/>
          <a:ea typeface="ヒラギノ角ゴ Pro W3" charset="0"/>
        </a:defRPr>
      </a:lvl2pPr>
      <a:lvl3pPr algn="l" defTabSz="457200" rtl="0" fontAlgn="base">
        <a:spcBef>
          <a:spcPct val="0"/>
        </a:spcBef>
        <a:spcAft>
          <a:spcPct val="0"/>
        </a:spcAft>
        <a:defRPr sz="3200" b="1">
          <a:solidFill>
            <a:schemeClr val="bg1"/>
          </a:solidFill>
          <a:latin typeface="Arial" charset="0"/>
          <a:ea typeface="ヒラギノ角ゴ Pro W3" charset="0"/>
        </a:defRPr>
      </a:lvl3pPr>
      <a:lvl4pPr algn="l" defTabSz="457200" rtl="0" fontAlgn="base">
        <a:spcBef>
          <a:spcPct val="0"/>
        </a:spcBef>
        <a:spcAft>
          <a:spcPct val="0"/>
        </a:spcAft>
        <a:defRPr sz="3200" b="1">
          <a:solidFill>
            <a:schemeClr val="bg1"/>
          </a:solidFill>
          <a:latin typeface="Arial" charset="0"/>
          <a:ea typeface="ヒラギノ角ゴ Pro W3" charset="0"/>
        </a:defRPr>
      </a:lvl4pPr>
      <a:lvl5pPr algn="l" defTabSz="457200" rtl="0" fontAlgn="base">
        <a:spcBef>
          <a:spcPct val="0"/>
        </a:spcBef>
        <a:spcAft>
          <a:spcPct val="0"/>
        </a:spcAft>
        <a:defRPr sz="3200" b="1">
          <a:solidFill>
            <a:schemeClr val="bg1"/>
          </a:solidFill>
          <a:latin typeface="Arial" charset="0"/>
          <a:ea typeface="ヒラギノ角ゴ Pro W3" charset="0"/>
        </a:defRPr>
      </a:lvl5pPr>
      <a:lvl6pPr marL="457200" algn="l" defTabSz="457200" rtl="0" fontAlgn="base">
        <a:spcBef>
          <a:spcPct val="0"/>
        </a:spcBef>
        <a:spcAft>
          <a:spcPct val="0"/>
        </a:spcAft>
        <a:defRPr sz="3200" b="1">
          <a:solidFill>
            <a:schemeClr val="bg1"/>
          </a:solidFill>
          <a:latin typeface="Arial" charset="0"/>
          <a:ea typeface="ヒラギノ角ゴ Pro W3" charset="0"/>
        </a:defRPr>
      </a:lvl6pPr>
      <a:lvl7pPr marL="914400" algn="l" defTabSz="457200" rtl="0" fontAlgn="base">
        <a:spcBef>
          <a:spcPct val="0"/>
        </a:spcBef>
        <a:spcAft>
          <a:spcPct val="0"/>
        </a:spcAft>
        <a:defRPr sz="3200" b="1">
          <a:solidFill>
            <a:schemeClr val="bg1"/>
          </a:solidFill>
          <a:latin typeface="Arial" charset="0"/>
          <a:ea typeface="ヒラギノ角ゴ Pro W3" charset="0"/>
        </a:defRPr>
      </a:lvl7pPr>
      <a:lvl8pPr marL="1371600" algn="l" defTabSz="457200" rtl="0" fontAlgn="base">
        <a:spcBef>
          <a:spcPct val="0"/>
        </a:spcBef>
        <a:spcAft>
          <a:spcPct val="0"/>
        </a:spcAft>
        <a:defRPr sz="3200" b="1">
          <a:solidFill>
            <a:schemeClr val="bg1"/>
          </a:solidFill>
          <a:latin typeface="Arial" charset="0"/>
          <a:ea typeface="ヒラギノ角ゴ Pro W3" charset="0"/>
        </a:defRPr>
      </a:lvl8pPr>
      <a:lvl9pPr marL="1828800" algn="l" defTabSz="457200" rtl="0" fontAlgn="base">
        <a:spcBef>
          <a:spcPct val="0"/>
        </a:spcBef>
        <a:spcAft>
          <a:spcPct val="0"/>
        </a:spcAft>
        <a:defRPr sz="3200" b="1">
          <a:solidFill>
            <a:schemeClr val="bg1"/>
          </a:solidFill>
          <a:latin typeface="Arial" charset="0"/>
          <a:ea typeface="ヒラギノ角ゴ Pro W3" charset="0"/>
        </a:defRPr>
      </a:lvl9pPr>
    </p:titleStyle>
    <p:bodyStyle>
      <a:lvl1pPr marL="179388" indent="-179388" algn="l" defTabSz="457200" rtl="0" fontAlgn="base">
        <a:lnSpc>
          <a:spcPts val="2100"/>
        </a:lnSpc>
        <a:spcBef>
          <a:spcPct val="0"/>
        </a:spcBef>
        <a:spcAft>
          <a:spcPts val="1200"/>
        </a:spcAft>
        <a:buFont typeface="Arial" charset="0"/>
        <a:buChar char="•"/>
        <a:defRPr kern="1200">
          <a:solidFill>
            <a:schemeClr val="tx1"/>
          </a:solidFill>
          <a:latin typeface="Arial"/>
          <a:ea typeface="ヒラギノ角ゴ Pro W3" charset="0"/>
          <a:cs typeface="Arial"/>
        </a:defRPr>
      </a:lvl1pPr>
      <a:lvl2pPr marL="574675"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2pPr>
      <a:lvl3pPr marL="935038" indent="-179388" algn="l" defTabSz="457200" rtl="0" fontAlgn="base">
        <a:lnSpc>
          <a:spcPts val="2100"/>
        </a:lnSpc>
        <a:spcBef>
          <a:spcPct val="0"/>
        </a:spcBef>
        <a:spcAft>
          <a:spcPts val="1200"/>
        </a:spcAft>
        <a:buSzPct val="60000"/>
        <a:buFont typeface="Courier New" charset="0"/>
        <a:buChar char="o"/>
        <a:defRPr kern="1200">
          <a:solidFill>
            <a:schemeClr val="tx1"/>
          </a:solidFill>
          <a:latin typeface="Arial"/>
          <a:ea typeface="ヒラギノ角ゴ Pro W3" charset="0"/>
          <a:cs typeface="Arial"/>
        </a:defRPr>
      </a:lvl3pPr>
      <a:lvl4pPr marL="1295400" indent="-179388" algn="l" defTabSz="457200" rtl="0" fontAlgn="base">
        <a:lnSpc>
          <a:spcPts val="2100"/>
        </a:lnSpc>
        <a:spcBef>
          <a:spcPct val="0"/>
        </a:spcBef>
        <a:spcAft>
          <a:spcPts val="1200"/>
        </a:spcAft>
        <a:buFont typeface="Lucida Grande"/>
        <a:buChar char="-"/>
        <a:defRPr kern="1200">
          <a:solidFill>
            <a:schemeClr val="tx1"/>
          </a:solidFill>
          <a:latin typeface="Arial"/>
          <a:ea typeface="ヒラギノ角ゴ Pro W3" charset="0"/>
          <a:cs typeface="Arial"/>
        </a:defRPr>
      </a:lvl4pPr>
      <a:lvl5pPr marL="1655763" indent="-179388" algn="l" defTabSz="457200" rtl="0" fontAlgn="base">
        <a:lnSpc>
          <a:spcPts val="2100"/>
        </a:lnSpc>
        <a:spcBef>
          <a:spcPct val="0"/>
        </a:spcBef>
        <a:spcAft>
          <a:spcPts val="1200"/>
        </a:spcAft>
        <a:buFont typeface="Lucida Grande" charset="0"/>
        <a:buChar char="–"/>
        <a:defRPr kern="1200">
          <a:solidFill>
            <a:schemeClr val="tx1"/>
          </a:solidFill>
          <a:latin typeface="Arial"/>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URKUABO_VAAKA-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sp>
        <p:nvSpPr>
          <p:cNvPr id="3" name="Text Placeholder 2"/>
          <p:cNvSpPr>
            <a:spLocks noGrp="1"/>
          </p:cNvSpPr>
          <p:nvPr>
            <p:ph type="body" idx="1"/>
          </p:nvPr>
        </p:nvSpPr>
        <p:spPr>
          <a:xfrm>
            <a:off x="1563688" y="1839184"/>
            <a:ext cx="6733382" cy="405579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515211"/>
            <a:ext cx="7412159" cy="988756"/>
          </a:xfrm>
          <a:prstGeom prst="rect">
            <a:avLst/>
          </a:prstGeom>
        </p:spPr>
        <p:txBody>
          <a:bodyPr vert="horz" wrap="square"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3531609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7" r:id="rId5"/>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8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8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8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Lucida Grande"/>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hyperlink" Target="http://www.turku.fi/sites/default/files/atoms/files/kaupunkistrategia2029_web.pdf"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hyperlink" Target="http://www.turku.fi/sites/default/files/atoms/files/strategiset_ohjelmat.pdf" TargetMode="Externa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4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4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package" Target="../embeddings/Microsoft_Excel_-laskentataulukko2.xlsx"/></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Toimialajohtaja Timo Jalonen</a:t>
            </a:r>
            <a:endParaRPr lang="fi-FI" noProof="0" dirty="0"/>
          </a:p>
        </p:txBody>
      </p:sp>
      <p:sp>
        <p:nvSpPr>
          <p:cNvPr id="3" name="Title 2"/>
          <p:cNvSpPr>
            <a:spLocks noGrp="1"/>
          </p:cNvSpPr>
          <p:nvPr>
            <p:ph type="ctrTitle"/>
          </p:nvPr>
        </p:nvSpPr>
        <p:spPr/>
        <p:txBody>
          <a:bodyPr/>
          <a:lstStyle/>
          <a:p>
            <a:r>
              <a:rPr lang="fi-FI" dirty="0" smtClean="0"/>
              <a:t>Sivistystoimialan syyskausi</a:t>
            </a:r>
            <a:endParaRPr lang="fi-FI"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6593" y="1835150"/>
            <a:ext cx="7520683" cy="4057915"/>
          </a:xfrm>
        </p:spPr>
        <p:txBody>
          <a:bodyPr/>
          <a:lstStyle/>
          <a:p>
            <a:r>
              <a:rPr lang="fi-FI" b="1" dirty="0" smtClean="0"/>
              <a:t>Hallitus</a:t>
            </a:r>
            <a:r>
              <a:rPr lang="fi-FI" dirty="0" smtClean="0"/>
              <a:t> vienee läpi suurimmat leikkaukset perusopetukseen (erityis-rahoituksen väheneminen) ja ammatilliseen koulutukseen</a:t>
            </a:r>
          </a:p>
          <a:p>
            <a:r>
              <a:rPr lang="fi-FI" b="1" dirty="0" smtClean="0"/>
              <a:t>Hallituksen</a:t>
            </a:r>
            <a:r>
              <a:rPr lang="fi-FI" dirty="0" smtClean="0"/>
              <a:t> toimesta varhaiskasvatukseen odotettavissa suurimmat toiminnalliset muutokset, joiden toteuttamistapa ja aikataulu vielä suurimmaksi osaksi epäselvä (subjektiivisen päivähoito-oikeuden rajaus, esiopetusta täydentävän päivähoidon uusi muoto ja uusi asiakasmaksujärjestelmä).</a:t>
            </a:r>
          </a:p>
          <a:p>
            <a:r>
              <a:rPr lang="fi-FI" b="1" dirty="0" smtClean="0"/>
              <a:t>Hallitusohjelmass</a:t>
            </a:r>
            <a:r>
              <a:rPr lang="fi-FI" dirty="0" smtClean="0"/>
              <a:t>a mainittu oppimisympäristöjen digitalisointi odottaa vielä </a:t>
            </a:r>
            <a:r>
              <a:rPr lang="fi-FI" dirty="0" err="1" smtClean="0"/>
              <a:t>konkretiaa</a:t>
            </a:r>
            <a:r>
              <a:rPr lang="fi-FI" dirty="0" smtClean="0"/>
              <a:t>.</a:t>
            </a:r>
          </a:p>
          <a:p>
            <a:r>
              <a:rPr lang="fi-FI" dirty="0" smtClean="0"/>
              <a:t>Hallitusohjelmatavoitteet eivät ole koskaan täysin toteutuneet.</a:t>
            </a:r>
          </a:p>
          <a:p>
            <a:pPr marL="0" indent="0">
              <a:buNone/>
            </a:pPr>
            <a:endParaRPr lang="fi-FI" noProof="0" dirty="0"/>
          </a:p>
        </p:txBody>
      </p:sp>
      <p:sp>
        <p:nvSpPr>
          <p:cNvPr id="3" name="Title Placeholder 2"/>
          <p:cNvSpPr>
            <a:spLocks noGrp="1"/>
          </p:cNvSpPr>
          <p:nvPr>
            <p:ph type="title"/>
          </p:nvPr>
        </p:nvSpPr>
        <p:spPr/>
        <p:txBody>
          <a:bodyPr/>
          <a:lstStyle/>
          <a:p>
            <a:r>
              <a:rPr lang="fi-FI" dirty="0"/>
              <a:t>T</a:t>
            </a:r>
            <a:r>
              <a:rPr lang="fi-FI" noProof="0" dirty="0" err="1" smtClean="0"/>
              <a:t>oimintakausi</a:t>
            </a:r>
            <a:r>
              <a:rPr lang="fi-FI" noProof="0" dirty="0" smtClean="0"/>
              <a:t> 2015-2016</a:t>
            </a:r>
            <a:endParaRPr lang="fi-FI" noProof="0" dirty="0"/>
          </a:p>
        </p:txBody>
      </p:sp>
    </p:spTree>
    <p:extLst>
      <p:ext uri="{BB962C8B-B14F-4D97-AF65-F5344CB8AC3E}">
        <p14:creationId xmlns:p14="http://schemas.microsoft.com/office/powerpoint/2010/main" val="326446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6593" y="1835150"/>
            <a:ext cx="7520683" cy="4057915"/>
          </a:xfrm>
        </p:spPr>
        <p:txBody>
          <a:bodyPr/>
          <a:lstStyle/>
          <a:p>
            <a:r>
              <a:rPr lang="fi-FI" noProof="0" dirty="0" smtClean="0"/>
              <a:t>Kaikkien palvelumuotojen palvelutarve jatkaa kasvuaan lukio-koulutusta lukuun ottamatta. Palvelutarpeen kasvu perustuu edelleen kaupungin asukasluvun kasvuun ja väestörakenteen muutokseen.</a:t>
            </a:r>
          </a:p>
          <a:p>
            <a:r>
              <a:rPr lang="fi-FI" dirty="0" smtClean="0"/>
              <a:t>Vaikka talousarvio kasvaa vuodelle 2016 nimellisesti lähes miljoonan, on yksikkökohtainen kustannus kuitenkin pienempi, koska jakajia lienee noin 250-350 aiempaa enemmän.</a:t>
            </a:r>
            <a:endParaRPr lang="fi-FI" noProof="0" dirty="0" smtClean="0"/>
          </a:p>
          <a:p>
            <a:endParaRPr lang="fi-FI" noProof="0" dirty="0"/>
          </a:p>
        </p:txBody>
      </p:sp>
      <p:sp>
        <p:nvSpPr>
          <p:cNvPr id="3" name="Title Placeholder 2"/>
          <p:cNvSpPr>
            <a:spLocks noGrp="1"/>
          </p:cNvSpPr>
          <p:nvPr>
            <p:ph type="title"/>
          </p:nvPr>
        </p:nvSpPr>
        <p:spPr/>
        <p:txBody>
          <a:bodyPr/>
          <a:lstStyle/>
          <a:p>
            <a:r>
              <a:rPr lang="fi-FI" dirty="0"/>
              <a:t>T</a:t>
            </a:r>
            <a:r>
              <a:rPr lang="fi-FI" noProof="0" dirty="0" err="1" smtClean="0"/>
              <a:t>oimintakausi</a:t>
            </a:r>
            <a:r>
              <a:rPr lang="fi-FI" noProof="0" dirty="0" smtClean="0"/>
              <a:t> 2015-2016</a:t>
            </a:r>
            <a:endParaRPr lang="fi-FI" noProof="0" dirty="0"/>
          </a:p>
        </p:txBody>
      </p:sp>
    </p:spTree>
    <p:extLst>
      <p:ext uri="{BB962C8B-B14F-4D97-AF65-F5344CB8AC3E}">
        <p14:creationId xmlns:p14="http://schemas.microsoft.com/office/powerpoint/2010/main" val="581607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Toimialajohtaja Timo Jalonen</a:t>
            </a:r>
            <a:endParaRPr lang="fi-FI" noProof="0" dirty="0"/>
          </a:p>
        </p:txBody>
      </p:sp>
      <p:sp>
        <p:nvSpPr>
          <p:cNvPr id="3" name="Title 2"/>
          <p:cNvSpPr>
            <a:spLocks noGrp="1"/>
          </p:cNvSpPr>
          <p:nvPr>
            <p:ph type="ctrTitle"/>
          </p:nvPr>
        </p:nvSpPr>
        <p:spPr/>
        <p:txBody>
          <a:bodyPr/>
          <a:lstStyle/>
          <a:p>
            <a:r>
              <a:rPr lang="fi-FI" dirty="0" smtClean="0"/>
              <a:t>Sivistystoimialan talousseminaari syksy 2015</a:t>
            </a:r>
            <a:endParaRPr lang="fi-FI" noProof="0" dirty="0"/>
          </a:p>
        </p:txBody>
      </p:sp>
    </p:spTree>
    <p:extLst>
      <p:ext uri="{BB962C8B-B14F-4D97-AF65-F5344CB8AC3E}">
        <p14:creationId xmlns:p14="http://schemas.microsoft.com/office/powerpoint/2010/main" val="8976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Budjetin muutokset 2004-2018</a:t>
            </a:r>
            <a:endParaRPr lang="fi-FI"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704975"/>
            <a:ext cx="690721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iruutu 3"/>
          <p:cNvSpPr txBox="1"/>
          <p:nvPr/>
        </p:nvSpPr>
        <p:spPr>
          <a:xfrm>
            <a:off x="2198670" y="5465852"/>
            <a:ext cx="5907640" cy="1200329"/>
          </a:xfrm>
          <a:prstGeom prst="rect">
            <a:avLst/>
          </a:prstGeom>
          <a:noFill/>
        </p:spPr>
        <p:txBody>
          <a:bodyPr wrap="square" rtlCol="0">
            <a:spAutoFit/>
          </a:bodyPr>
          <a:lstStyle/>
          <a:p>
            <a:r>
              <a:rPr lang="fi-FI" dirty="0" smtClean="0"/>
              <a:t>Vuosina 2004-2009 mukana opetuslautakunta ja ammattiopetuslautakunta, vuoden 2010 hyppäystä selittää varhaiskasvatuksen siirto, vuodesta 2011 tiedot varsin vertailukelpoisia.</a:t>
            </a:r>
            <a:endParaRPr lang="fi-FI" dirty="0"/>
          </a:p>
        </p:txBody>
      </p:sp>
    </p:spTree>
    <p:extLst>
      <p:ext uri="{BB962C8B-B14F-4D97-AF65-F5344CB8AC3E}">
        <p14:creationId xmlns:p14="http://schemas.microsoft.com/office/powerpoint/2010/main" val="1468508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65" y="1068512"/>
            <a:ext cx="7501535" cy="443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84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Väestönkasvu 0-14 –</a:t>
            </a:r>
            <a:r>
              <a:rPr lang="fi-FI" dirty="0" err="1" smtClean="0"/>
              <a:t>vuotiaiden</a:t>
            </a:r>
            <a:r>
              <a:rPr lang="fi-FI" dirty="0" smtClean="0"/>
              <a:t> osalta</a:t>
            </a:r>
            <a:endParaRPr lang="fi-FI"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12" y="1607682"/>
            <a:ext cx="5558318" cy="426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926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Henkilötyövuosien määrän kehitys 2010-2015</a:t>
            </a:r>
            <a:endParaRPr lang="fi-FI"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64" y="1582220"/>
            <a:ext cx="8771158" cy="416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0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Kaupunginjohtaja Aleksi Randell</a:t>
            </a:r>
            <a:br>
              <a:rPr lang="fi-FI" dirty="0" smtClean="0"/>
            </a:br>
            <a:r>
              <a:rPr lang="fi-FI" dirty="0" smtClean="0">
                <a:solidFill>
                  <a:srgbClr val="00ACEF"/>
                </a:solidFill>
              </a:rPr>
              <a:t> </a:t>
            </a:r>
            <a:r>
              <a:rPr lang="fi-FI" dirty="0" smtClean="0"/>
              <a:t> 6.8.2015</a:t>
            </a:r>
            <a:endParaRPr lang="fi-FI" dirty="0"/>
          </a:p>
        </p:txBody>
      </p:sp>
    </p:spTree>
    <p:extLst>
      <p:ext uri="{BB962C8B-B14F-4D97-AF65-F5344CB8AC3E}">
        <p14:creationId xmlns:p14="http://schemas.microsoft.com/office/powerpoint/2010/main" val="3843757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3600" dirty="0"/>
              <a:t>Sivistystoimialaa koskevat linjaukset kaupungin strategiassa</a:t>
            </a:r>
            <a:endParaRPr lang="fi-FI" dirty="0"/>
          </a:p>
        </p:txBody>
      </p:sp>
    </p:spTree>
    <p:extLst>
      <p:ext uri="{BB962C8B-B14F-4D97-AF65-F5344CB8AC3E}">
        <p14:creationId xmlns:p14="http://schemas.microsoft.com/office/powerpoint/2010/main" val="309385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buFont typeface="Arial" panose="020B0604020202020204" pitchFamily="34" charset="0"/>
              <a:buChar char="•"/>
            </a:pPr>
            <a:r>
              <a:rPr lang="fi-FI" dirty="0" smtClean="0"/>
              <a:t>Kaupunki </a:t>
            </a:r>
            <a:r>
              <a:rPr lang="fi-FI" dirty="0"/>
              <a:t>tarjoaa jatkossakin laadukasta perusopetusta ja toisen asteen koulutusta</a:t>
            </a:r>
            <a:r>
              <a:rPr lang="fi-FI" dirty="0" smtClean="0"/>
              <a:t>.</a:t>
            </a:r>
          </a:p>
          <a:p>
            <a:pPr marL="285750" indent="-285750">
              <a:buFont typeface="Arial" panose="020B0604020202020204" pitchFamily="34" charset="0"/>
              <a:buChar char="•"/>
            </a:pPr>
            <a:r>
              <a:rPr lang="fi-FI" dirty="0" smtClean="0"/>
              <a:t>Aktiivisella </a:t>
            </a:r>
            <a:r>
              <a:rPr lang="fi-FI" dirty="0"/>
              <a:t>nuorisotakuun toimeenpanolla pyritään tehokkaasti ehkäisemään syrjäytymistä ja varmistetaan, että nuoret pääsevät koulutukseen ja vastavalmistuneet </a:t>
            </a:r>
            <a:r>
              <a:rPr lang="fi-FI" dirty="0" smtClean="0"/>
              <a:t>työelämään </a:t>
            </a:r>
            <a:r>
              <a:rPr lang="fi-FI" dirty="0"/>
              <a:t>mahdollisimman </a:t>
            </a:r>
            <a:r>
              <a:rPr lang="fi-FI" dirty="0" smtClean="0"/>
              <a:t>nopeasti.</a:t>
            </a:r>
          </a:p>
          <a:p>
            <a:pPr marL="285750" indent="-285750">
              <a:buFont typeface="Arial" panose="020B0604020202020204" pitchFamily="34" charset="0"/>
              <a:buChar char="•"/>
            </a:pPr>
            <a:r>
              <a:rPr lang="fi-FI" dirty="0" smtClean="0"/>
              <a:t>Monikulttuurisuutta </a:t>
            </a:r>
            <a:r>
              <a:rPr lang="fi-FI" dirty="0"/>
              <a:t>hyödynnetään osana kaupungin kilpailukyvyn lisäämistä ja maahanmuuttajien elinkeinoelämänyhteyksiä </a:t>
            </a:r>
            <a:r>
              <a:rPr lang="fi-FI" dirty="0" smtClean="0"/>
              <a:t>lisätään.</a:t>
            </a:r>
          </a:p>
          <a:p>
            <a:pPr marL="285750" indent="-285750">
              <a:buFont typeface="Arial" panose="020B0604020202020204" pitchFamily="34" charset="0"/>
              <a:buChar char="•"/>
            </a:pPr>
            <a:r>
              <a:rPr lang="fi-FI" dirty="0" smtClean="0"/>
              <a:t>Turussa </a:t>
            </a:r>
            <a:r>
              <a:rPr lang="fi-FI" dirty="0"/>
              <a:t>panostetaan tulokselliseen maahanmuuttajien suomen kielen oppimiseen, tuetaan työllistymisen edellytyksiä ja helpotetaan koulutukseen pääsyä</a:t>
            </a:r>
            <a:r>
              <a:rPr lang="fi-FI" dirty="0" smtClean="0"/>
              <a:t>.</a:t>
            </a:r>
            <a:endParaRPr lang="fi-FI" dirty="0"/>
          </a:p>
          <a:p>
            <a:pPr marL="0" indent="0">
              <a:buNone/>
            </a:pPr>
            <a:r>
              <a:rPr lang="fi-FI" dirty="0" smtClean="0">
                <a:hlinkClick r:id="rId2"/>
              </a:rPr>
              <a:t>Linkki kaupunkistrategiaan</a:t>
            </a:r>
            <a:endParaRPr lang="fi-FI" dirty="0"/>
          </a:p>
        </p:txBody>
      </p:sp>
      <p:sp>
        <p:nvSpPr>
          <p:cNvPr id="3" name="Title Placeholder 2"/>
          <p:cNvSpPr>
            <a:spLocks noGrp="1"/>
          </p:cNvSpPr>
          <p:nvPr>
            <p:ph type="title"/>
          </p:nvPr>
        </p:nvSpPr>
        <p:spPr/>
        <p:txBody>
          <a:bodyPr/>
          <a:lstStyle/>
          <a:p>
            <a:r>
              <a:rPr lang="fi-FI" dirty="0" smtClean="0"/>
              <a:t>Kaupunkistrategia</a:t>
            </a:r>
            <a:endParaRPr lang="fi-FI" dirty="0"/>
          </a:p>
        </p:txBody>
      </p:sp>
    </p:spTree>
    <p:extLst>
      <p:ext uri="{BB962C8B-B14F-4D97-AF65-F5344CB8AC3E}">
        <p14:creationId xmlns:p14="http://schemas.microsoft.com/office/powerpoint/2010/main" val="4057518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Toimialan ajankohtaiskatsaus</a:t>
            </a:r>
            <a:endParaRPr lang="fi-FI" noProof="0" dirty="0"/>
          </a:p>
        </p:txBody>
      </p:sp>
    </p:spTree>
    <p:extLst>
      <p:ext uri="{BB962C8B-B14F-4D97-AF65-F5344CB8AC3E}">
        <p14:creationId xmlns:p14="http://schemas.microsoft.com/office/powerpoint/2010/main" val="1711846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85750" indent="-285750">
              <a:buFont typeface="Arial" panose="020B0604020202020204" pitchFamily="34" charset="0"/>
              <a:buChar char="•"/>
            </a:pPr>
            <a:r>
              <a:rPr lang="fi-FI" dirty="0" smtClean="0"/>
              <a:t>Varhaiskasvatuksen </a:t>
            </a:r>
            <a:r>
              <a:rPr lang="fi-FI" dirty="0"/>
              <a:t>ja koulutuksen toteuttaminen ovat kaupungin perustehtäviä sekä kilpailukyvyn edellytys. Koulutuksen vastaaminen yksilöiden erilaisiin henkilökohtaisiin tarpeisiin, globaalin talouden murrokseen liittyviin työelämän muutoksiin, teknologiseen murrokseen ja elinikäiseen oppimiseen kuuluvat asiat ovat esimerkkejä toimintaympäristöön liittyvistä haasteista. Haasteisiin vastaaminen edellyttää kykyä jatkuvaan uudistumiseen, jonka perustana ovat erilaiset yhteistyöverkostot ja uuden teknologian tuomat uudet toimintamahdollisuudet. Maahanmuuttajien koulutukselliset tarpeet tulee ottaa vahvasti huomioon kotoutumisen tukemisessa</a:t>
            </a:r>
            <a:r>
              <a:rPr lang="fi-FI" dirty="0" smtClean="0"/>
              <a:t>.</a:t>
            </a:r>
          </a:p>
          <a:p>
            <a:pPr marL="0" indent="0">
              <a:buNone/>
            </a:pPr>
            <a:r>
              <a:rPr lang="fi-FI" dirty="0" smtClean="0">
                <a:hlinkClick r:id="rId2"/>
              </a:rPr>
              <a:t>Linkki strategiset ohjelmat -dokumenttiin</a:t>
            </a:r>
            <a:endParaRPr lang="fi-FI" dirty="0"/>
          </a:p>
        </p:txBody>
      </p:sp>
      <p:sp>
        <p:nvSpPr>
          <p:cNvPr id="3" name="Title Placeholder 2"/>
          <p:cNvSpPr>
            <a:spLocks noGrp="1"/>
          </p:cNvSpPr>
          <p:nvPr>
            <p:ph type="title"/>
          </p:nvPr>
        </p:nvSpPr>
        <p:spPr/>
        <p:txBody>
          <a:bodyPr/>
          <a:lstStyle/>
          <a:p>
            <a:r>
              <a:rPr lang="fi-FI" dirty="0" smtClean="0"/>
              <a:t>Strategiset ohjelmat – Osaava ja oppiva kaupunkilainen</a:t>
            </a:r>
            <a:endParaRPr lang="fi-FI" dirty="0"/>
          </a:p>
        </p:txBody>
      </p:sp>
    </p:spTree>
    <p:extLst>
      <p:ext uri="{BB962C8B-B14F-4D97-AF65-F5344CB8AC3E}">
        <p14:creationId xmlns:p14="http://schemas.microsoft.com/office/powerpoint/2010/main" val="193907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63688" y="1759994"/>
            <a:ext cx="6734175" cy="4057915"/>
          </a:xfrm>
        </p:spPr>
        <p:txBody>
          <a:bodyPr/>
          <a:lstStyle/>
          <a:p>
            <a:pPr marL="0" indent="0">
              <a:buNone/>
            </a:pPr>
            <a:r>
              <a:rPr lang="fi-FI" b="1" dirty="0" smtClean="0"/>
              <a:t>Linjaukset</a:t>
            </a:r>
          </a:p>
          <a:p>
            <a:pPr marL="285750" indent="-285750">
              <a:buFont typeface="Arial" panose="020B0604020202020204" pitchFamily="34" charset="0"/>
              <a:buChar char="•"/>
            </a:pPr>
            <a:r>
              <a:rPr lang="fi-FI" dirty="0" smtClean="0"/>
              <a:t>Henkilöstön </a:t>
            </a:r>
            <a:r>
              <a:rPr lang="fi-FI" dirty="0"/>
              <a:t>osaaminen pidetään kehityksen kärjessä systemaattisella osaamisen johtamisella ja laajaan </a:t>
            </a:r>
            <a:r>
              <a:rPr lang="fi-FI" dirty="0" smtClean="0"/>
              <a:t>verkostoitumiseen kannustamalla</a:t>
            </a:r>
          </a:p>
          <a:p>
            <a:pPr marL="285750" indent="-285750">
              <a:buFont typeface="Arial" panose="020B0604020202020204" pitchFamily="34" charset="0"/>
              <a:buChar char="•"/>
            </a:pPr>
            <a:r>
              <a:rPr lang="fi-FI" dirty="0"/>
              <a:t>Turun seudulla monipuoliset sivistyspalvelut saadaan esteettömästi kaikkien ulottuville hyödyntämällä uuden teknologian tarjoamia mahdollisuuksia ja alueellista </a:t>
            </a:r>
            <a:r>
              <a:rPr lang="fi-FI" dirty="0" smtClean="0"/>
              <a:t>yhteistyötä</a:t>
            </a:r>
          </a:p>
          <a:p>
            <a:pPr marL="285750" indent="-285750">
              <a:buFont typeface="Arial" panose="020B0604020202020204" pitchFamily="34" charset="0"/>
              <a:buChar char="•"/>
            </a:pPr>
            <a:r>
              <a:rPr lang="fi-FI" dirty="0"/>
              <a:t>Vieraskielisen väestön suomen ja ruotsin kielen taidon kehittymistä ja suomalaisen yhteiskunnan tuntemusta tuetaan riittävällä </a:t>
            </a:r>
            <a:r>
              <a:rPr lang="fi-FI" dirty="0" smtClean="0"/>
              <a:t>koulutustarjonnalla</a:t>
            </a:r>
          </a:p>
          <a:p>
            <a:pPr marL="285750" indent="-285750">
              <a:buFont typeface="Arial" panose="020B0604020202020204" pitchFamily="34" charset="0"/>
              <a:buChar char="•"/>
            </a:pPr>
            <a:r>
              <a:rPr lang="fi-FI" dirty="0"/>
              <a:t>Kansainvälisyyden edellytykset turvataan tukemalla asukkaiden ja henkilöstön valmiuksia toimia kulttuurien välisessä </a:t>
            </a:r>
            <a:r>
              <a:rPr lang="fi-FI" dirty="0" smtClean="0"/>
              <a:t>vuorovaikutuksessa</a:t>
            </a:r>
          </a:p>
        </p:txBody>
      </p:sp>
      <p:sp>
        <p:nvSpPr>
          <p:cNvPr id="3" name="Title Placeholder 2"/>
          <p:cNvSpPr>
            <a:spLocks noGrp="1"/>
          </p:cNvSpPr>
          <p:nvPr>
            <p:ph type="title"/>
          </p:nvPr>
        </p:nvSpPr>
        <p:spPr/>
        <p:txBody>
          <a:bodyPr/>
          <a:lstStyle/>
          <a:p>
            <a:r>
              <a:rPr lang="fi-FI" dirty="0"/>
              <a:t>Strategiset ohjelmat – Osaava ja oppiva </a:t>
            </a:r>
            <a:r>
              <a:rPr lang="fi-FI" dirty="0" smtClean="0"/>
              <a:t>kaupunkilainen</a:t>
            </a:r>
            <a:endParaRPr lang="fi-FI" dirty="0"/>
          </a:p>
        </p:txBody>
      </p:sp>
    </p:spTree>
    <p:extLst>
      <p:ext uri="{BB962C8B-B14F-4D97-AF65-F5344CB8AC3E}">
        <p14:creationId xmlns:p14="http://schemas.microsoft.com/office/powerpoint/2010/main" val="4170302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fi-FI" b="1" dirty="0" smtClean="0"/>
              <a:t>Linjaukset</a:t>
            </a:r>
          </a:p>
          <a:p>
            <a:pPr marL="285750" indent="-285750">
              <a:buFont typeface="Arial" panose="020B0604020202020204" pitchFamily="34" charset="0"/>
              <a:buChar char="•"/>
            </a:pPr>
            <a:r>
              <a:rPr lang="fi-FI" dirty="0" smtClean="0"/>
              <a:t>Varhaiskasvatuksen </a:t>
            </a:r>
            <a:r>
              <a:rPr lang="fi-FI" dirty="0"/>
              <a:t>palvelujen asiakaslähtöisyyttä kasvatetaan laajentamalla yhteistyötä muiden toimijoiden </a:t>
            </a:r>
            <a:r>
              <a:rPr lang="fi-FI" dirty="0" smtClean="0"/>
              <a:t>kanssa</a:t>
            </a:r>
          </a:p>
          <a:p>
            <a:pPr marL="285750" indent="-285750">
              <a:buFont typeface="Arial" panose="020B0604020202020204" pitchFamily="34" charset="0"/>
              <a:buChar char="•"/>
            </a:pPr>
            <a:r>
              <a:rPr lang="fi-FI" dirty="0"/>
              <a:t>Kasvatuksen ja opetuksen palveluverkkoa uudistetaan sivistystoimialan ja </a:t>
            </a:r>
            <a:r>
              <a:rPr lang="fi-FI" dirty="0" smtClean="0"/>
              <a:t>Ammattikorkeakoulun toimipisteverkkoja tiivistämällä</a:t>
            </a:r>
          </a:p>
          <a:p>
            <a:pPr marL="285750" indent="-285750">
              <a:buFont typeface="Arial" panose="020B0604020202020204" pitchFamily="34" charset="0"/>
              <a:buChar char="•"/>
            </a:pPr>
            <a:r>
              <a:rPr lang="fi-FI" dirty="0"/>
              <a:t>Vuonna 2017 nuorisotakuu toteutuu laajan poikkihallinnollisen yhteistyön </a:t>
            </a:r>
            <a:r>
              <a:rPr lang="fi-FI" dirty="0" smtClean="0"/>
              <a:t>tuloksena</a:t>
            </a:r>
          </a:p>
          <a:p>
            <a:pPr marL="285750" indent="-285750">
              <a:buFont typeface="Arial" panose="020B0604020202020204" pitchFamily="34" charset="0"/>
              <a:buChar char="•"/>
            </a:pPr>
            <a:r>
              <a:rPr lang="fi-FI" dirty="0"/>
              <a:t>Tulevaisuuden osaamispääoma turvataan järjestämällä jatkossakin korkeatasoista yleissivistävää koulutusta</a:t>
            </a:r>
          </a:p>
          <a:p>
            <a:pPr marL="285750" indent="-285750">
              <a:buFont typeface="Arial" panose="020B0604020202020204" pitchFamily="34" charset="0"/>
              <a:buChar char="•"/>
            </a:pPr>
            <a:endParaRPr lang="fi-FI" dirty="0"/>
          </a:p>
        </p:txBody>
      </p:sp>
      <p:sp>
        <p:nvSpPr>
          <p:cNvPr id="3" name="Title Placeholder 2"/>
          <p:cNvSpPr>
            <a:spLocks noGrp="1"/>
          </p:cNvSpPr>
          <p:nvPr>
            <p:ph type="title"/>
          </p:nvPr>
        </p:nvSpPr>
        <p:spPr/>
        <p:txBody>
          <a:bodyPr/>
          <a:lstStyle/>
          <a:p>
            <a:r>
              <a:rPr lang="fi-FI" dirty="0"/>
              <a:t>Strategiset ohjelmat – Osaava ja oppiva </a:t>
            </a:r>
            <a:r>
              <a:rPr lang="fi-FI" dirty="0" smtClean="0"/>
              <a:t>kaupunkilainen</a:t>
            </a:r>
            <a:endParaRPr lang="fi-FI" dirty="0"/>
          </a:p>
        </p:txBody>
      </p:sp>
    </p:spTree>
    <p:extLst>
      <p:ext uri="{BB962C8B-B14F-4D97-AF65-F5344CB8AC3E}">
        <p14:creationId xmlns:p14="http://schemas.microsoft.com/office/powerpoint/2010/main" val="2875328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p:cNvSpPr/>
          <p:nvPr/>
        </p:nvSpPr>
        <p:spPr>
          <a:xfrm>
            <a:off x="35496" y="620688"/>
            <a:ext cx="9073008" cy="2736304"/>
          </a:xfrm>
          <a:prstGeom prst="rect">
            <a:avLst/>
          </a:prstGeom>
          <a:solidFill>
            <a:srgbClr val="F4F3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tabLst>
                <a:tab pos="3406775" algn="l"/>
              </a:tabLst>
            </a:pPr>
            <a:endParaRPr lang="fi-FI" dirty="0">
              <a:solidFill>
                <a:prstClr val="white"/>
              </a:solidFill>
            </a:endParaRPr>
          </a:p>
        </p:txBody>
      </p:sp>
      <p:graphicFrame>
        <p:nvGraphicFramePr>
          <p:cNvPr id="7" name="Kaavio 6"/>
          <p:cNvGraphicFramePr>
            <a:graphicFrameLocks/>
          </p:cNvGraphicFramePr>
          <p:nvPr>
            <p:extLst>
              <p:ext uri="{D42A27DB-BD31-4B8C-83A1-F6EECF244321}">
                <p14:modId xmlns:p14="http://schemas.microsoft.com/office/powerpoint/2010/main" val="2006529006"/>
              </p:ext>
            </p:extLst>
          </p:nvPr>
        </p:nvGraphicFramePr>
        <p:xfrm>
          <a:off x="35496" y="815355"/>
          <a:ext cx="2808312" cy="2541637"/>
        </p:xfrm>
        <a:graphic>
          <a:graphicData uri="http://schemas.openxmlformats.org/drawingml/2006/chart">
            <c:chart xmlns:c="http://schemas.openxmlformats.org/drawingml/2006/chart" xmlns:r="http://schemas.openxmlformats.org/officeDocument/2006/relationships" r:id="rId2"/>
          </a:graphicData>
        </a:graphic>
      </p:graphicFrame>
      <p:sp>
        <p:nvSpPr>
          <p:cNvPr id="19" name="Suorakulmio 18"/>
          <p:cNvSpPr/>
          <p:nvPr/>
        </p:nvSpPr>
        <p:spPr>
          <a:xfrm>
            <a:off x="35496" y="3284985"/>
            <a:ext cx="9073008" cy="2638144"/>
          </a:xfrm>
          <a:prstGeom prst="rect">
            <a:avLst/>
          </a:prstGeom>
          <a:solidFill>
            <a:srgbClr val="E7F3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dirty="0">
              <a:solidFill>
                <a:prstClr val="white"/>
              </a:solidFill>
            </a:endParaRPr>
          </a:p>
        </p:txBody>
      </p:sp>
      <p:graphicFrame>
        <p:nvGraphicFramePr>
          <p:cNvPr id="9" name="Kaavio 8"/>
          <p:cNvGraphicFramePr>
            <a:graphicFrameLocks/>
          </p:cNvGraphicFramePr>
          <p:nvPr>
            <p:extLst>
              <p:ext uri="{D42A27DB-BD31-4B8C-83A1-F6EECF244321}">
                <p14:modId xmlns:p14="http://schemas.microsoft.com/office/powerpoint/2010/main" val="3057812003"/>
              </p:ext>
            </p:extLst>
          </p:nvPr>
        </p:nvGraphicFramePr>
        <p:xfrm>
          <a:off x="3059832" y="815355"/>
          <a:ext cx="2808000" cy="2541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Kaavio 10"/>
          <p:cNvGraphicFramePr>
            <a:graphicFrameLocks/>
          </p:cNvGraphicFramePr>
          <p:nvPr>
            <p:extLst>
              <p:ext uri="{D42A27DB-BD31-4B8C-83A1-F6EECF244321}">
                <p14:modId xmlns:p14="http://schemas.microsoft.com/office/powerpoint/2010/main" val="1047987146"/>
              </p:ext>
            </p:extLst>
          </p:nvPr>
        </p:nvGraphicFramePr>
        <p:xfrm>
          <a:off x="6012160" y="815355"/>
          <a:ext cx="2952016" cy="2541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Kaavio 13"/>
          <p:cNvGraphicFramePr>
            <a:graphicFrameLocks/>
          </p:cNvGraphicFramePr>
          <p:nvPr>
            <p:extLst>
              <p:ext uri="{D42A27DB-BD31-4B8C-83A1-F6EECF244321}">
                <p14:modId xmlns:p14="http://schemas.microsoft.com/office/powerpoint/2010/main" val="4075391028"/>
              </p:ext>
            </p:extLst>
          </p:nvPr>
        </p:nvGraphicFramePr>
        <p:xfrm>
          <a:off x="35496" y="3429000"/>
          <a:ext cx="2808000" cy="254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Kaavio 15"/>
          <p:cNvGraphicFramePr>
            <a:graphicFrameLocks/>
          </p:cNvGraphicFramePr>
          <p:nvPr>
            <p:extLst>
              <p:ext uri="{D42A27DB-BD31-4B8C-83A1-F6EECF244321}">
                <p14:modId xmlns:p14="http://schemas.microsoft.com/office/powerpoint/2010/main" val="1659338435"/>
              </p:ext>
            </p:extLst>
          </p:nvPr>
        </p:nvGraphicFramePr>
        <p:xfrm>
          <a:off x="3059832" y="3429000"/>
          <a:ext cx="2808000" cy="254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Kaavio 16"/>
          <p:cNvGraphicFramePr>
            <a:graphicFrameLocks/>
          </p:cNvGraphicFramePr>
          <p:nvPr>
            <p:extLst>
              <p:ext uri="{D42A27DB-BD31-4B8C-83A1-F6EECF244321}">
                <p14:modId xmlns:p14="http://schemas.microsoft.com/office/powerpoint/2010/main" val="3849641470"/>
              </p:ext>
            </p:extLst>
          </p:nvPr>
        </p:nvGraphicFramePr>
        <p:xfrm>
          <a:off x="6012160" y="3429000"/>
          <a:ext cx="2952016" cy="2541600"/>
        </p:xfrm>
        <a:graphic>
          <a:graphicData uri="http://schemas.openxmlformats.org/drawingml/2006/chart">
            <c:chart xmlns:c="http://schemas.openxmlformats.org/drawingml/2006/chart" xmlns:r="http://schemas.openxmlformats.org/officeDocument/2006/relationships" r:id="rId7"/>
          </a:graphicData>
        </a:graphic>
      </p:graphicFrame>
      <p:sp>
        <p:nvSpPr>
          <p:cNvPr id="21" name="Tekstiruutu 20"/>
          <p:cNvSpPr txBox="1"/>
          <p:nvPr/>
        </p:nvSpPr>
        <p:spPr>
          <a:xfrm>
            <a:off x="35496" y="620688"/>
            <a:ext cx="9073008" cy="246221"/>
          </a:xfrm>
          <a:prstGeom prst="rect">
            <a:avLst/>
          </a:prstGeom>
          <a:solidFill>
            <a:schemeClr val="bg2">
              <a:lumMod val="75000"/>
            </a:schemeClr>
          </a:solidFill>
        </p:spPr>
        <p:txBody>
          <a:bodyPr wrap="square" rtlCol="0">
            <a:spAutoFit/>
          </a:bodyPr>
          <a:lstStyle/>
          <a:p>
            <a:pPr algn="ctr" fontAlgn="base">
              <a:spcBef>
                <a:spcPct val="0"/>
              </a:spcBef>
              <a:spcAft>
                <a:spcPct val="0"/>
              </a:spcAft>
            </a:pPr>
            <a:r>
              <a:rPr lang="fi-FI" sz="1000" b="1" dirty="0">
                <a:solidFill>
                  <a:prstClr val="black"/>
                </a:solidFill>
                <a:latin typeface="Calibri Light" panose="020F0302020204030204" pitchFamily="34" charset="0"/>
              </a:rPr>
              <a:t>HYVINVOINTI JA AKTIIVISUUS -OHJELMA</a:t>
            </a:r>
          </a:p>
        </p:txBody>
      </p:sp>
      <p:sp>
        <p:nvSpPr>
          <p:cNvPr id="22" name="Tekstiruutu 21"/>
          <p:cNvSpPr txBox="1"/>
          <p:nvPr/>
        </p:nvSpPr>
        <p:spPr>
          <a:xfrm>
            <a:off x="35496" y="3284984"/>
            <a:ext cx="9073008" cy="246221"/>
          </a:xfrm>
          <a:prstGeom prst="rect">
            <a:avLst/>
          </a:prstGeom>
          <a:solidFill>
            <a:schemeClr val="accent1">
              <a:lumMod val="40000"/>
              <a:lumOff val="60000"/>
            </a:schemeClr>
          </a:solidFill>
        </p:spPr>
        <p:txBody>
          <a:bodyPr wrap="square" rtlCol="0">
            <a:spAutoFit/>
          </a:bodyPr>
          <a:lstStyle/>
          <a:p>
            <a:pPr algn="ctr" fontAlgn="base">
              <a:spcBef>
                <a:spcPct val="0"/>
              </a:spcBef>
              <a:spcAft>
                <a:spcPct val="0"/>
              </a:spcAft>
            </a:pPr>
            <a:r>
              <a:rPr lang="fi-FI" sz="1000" b="1" dirty="0">
                <a:solidFill>
                  <a:prstClr val="black"/>
                </a:solidFill>
                <a:latin typeface="Calibri Light" panose="020F0302020204030204" pitchFamily="34" charset="0"/>
              </a:rPr>
              <a:t>KILPAILUKYKY JA KESTÄVÄ KASVU -OHJELMA</a:t>
            </a:r>
          </a:p>
        </p:txBody>
      </p:sp>
      <p:sp>
        <p:nvSpPr>
          <p:cNvPr id="4" name="Kuvaselitesuorakulmio 3"/>
          <p:cNvSpPr/>
          <p:nvPr/>
        </p:nvSpPr>
        <p:spPr>
          <a:xfrm>
            <a:off x="4324722" y="1196752"/>
            <a:ext cx="1111374" cy="360040"/>
          </a:xfrm>
          <a:prstGeom prst="wedgeRectCallout">
            <a:avLst>
              <a:gd name="adj1" fmla="val -24631"/>
              <a:gd name="adj2" fmla="val 1753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800" dirty="0">
                <a:solidFill>
                  <a:prstClr val="white"/>
                </a:solidFill>
              </a:rPr>
              <a:t>Teemaa toteutetaan sivistystoimialalla.</a:t>
            </a:r>
          </a:p>
        </p:txBody>
      </p:sp>
      <p:sp>
        <p:nvSpPr>
          <p:cNvPr id="15" name="Kuvaselitesuorakulmio 14"/>
          <p:cNvSpPr/>
          <p:nvPr/>
        </p:nvSpPr>
        <p:spPr>
          <a:xfrm>
            <a:off x="7020272" y="1196752"/>
            <a:ext cx="1728192" cy="504056"/>
          </a:xfrm>
          <a:prstGeom prst="wedgeRectCallout">
            <a:avLst>
              <a:gd name="adj1" fmla="val -19486"/>
              <a:gd name="adj2" fmla="val 11616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800" dirty="0">
                <a:solidFill>
                  <a:prstClr val="white"/>
                </a:solidFill>
              </a:rPr>
              <a:t>Teemaa toteutetaan lähinnä vapaa-aikatoimialalla. Vuonna 2015 yksi linjaus ilman toimenpiteitä.</a:t>
            </a:r>
          </a:p>
        </p:txBody>
      </p:sp>
      <p:sp>
        <p:nvSpPr>
          <p:cNvPr id="20" name="Kuvaselitesuorakulmio 19"/>
          <p:cNvSpPr/>
          <p:nvPr/>
        </p:nvSpPr>
        <p:spPr>
          <a:xfrm>
            <a:off x="1600622" y="3965426"/>
            <a:ext cx="1152128" cy="360040"/>
          </a:xfrm>
          <a:prstGeom prst="wedgeRectCallout">
            <a:avLst>
              <a:gd name="adj1" fmla="val -24631"/>
              <a:gd name="adj2" fmla="val 1753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800" dirty="0">
                <a:solidFill>
                  <a:prstClr val="white"/>
                </a:solidFill>
              </a:rPr>
              <a:t>Teemaa toteutetaan pääosin konsernihallinnossa.</a:t>
            </a:r>
          </a:p>
        </p:txBody>
      </p:sp>
      <p:sp>
        <p:nvSpPr>
          <p:cNvPr id="23" name="Kuvaselitesuorakulmio 22"/>
          <p:cNvSpPr/>
          <p:nvPr/>
        </p:nvSpPr>
        <p:spPr>
          <a:xfrm>
            <a:off x="4467746" y="3977444"/>
            <a:ext cx="1184374" cy="387660"/>
          </a:xfrm>
          <a:prstGeom prst="wedgeRectCallout">
            <a:avLst>
              <a:gd name="adj1" fmla="val -24631"/>
              <a:gd name="adj2" fmla="val 1753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800" dirty="0">
                <a:solidFill>
                  <a:prstClr val="white"/>
                </a:solidFill>
              </a:rPr>
              <a:t>Teemaa toteutetaan laajasti, paitsi sivistystoimialalla.</a:t>
            </a:r>
          </a:p>
        </p:txBody>
      </p:sp>
      <p:sp>
        <p:nvSpPr>
          <p:cNvPr id="24" name="Kuvaselitesuorakulmio 23"/>
          <p:cNvSpPr/>
          <p:nvPr/>
        </p:nvSpPr>
        <p:spPr>
          <a:xfrm>
            <a:off x="7380312" y="3953284"/>
            <a:ext cx="1465238" cy="555836"/>
          </a:xfrm>
          <a:prstGeom prst="wedgeRectCallout">
            <a:avLst>
              <a:gd name="adj1" fmla="val -30387"/>
              <a:gd name="adj2" fmla="val 11368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800" dirty="0">
                <a:solidFill>
                  <a:prstClr val="white"/>
                </a:solidFill>
              </a:rPr>
              <a:t>Teemaa toteutetaan laajasti pääosin kiton, yton ja vesiliikelaitoksen yhteisillä maankäytön hankkeilla.</a:t>
            </a:r>
          </a:p>
        </p:txBody>
      </p:sp>
      <p:sp>
        <p:nvSpPr>
          <p:cNvPr id="3" name="Otsikko 2"/>
          <p:cNvSpPr>
            <a:spLocks noGrp="1"/>
          </p:cNvSpPr>
          <p:nvPr>
            <p:ph type="title"/>
          </p:nvPr>
        </p:nvSpPr>
        <p:spPr>
          <a:xfrm>
            <a:off x="334832" y="134049"/>
            <a:ext cx="8424624" cy="432048"/>
          </a:xfrm>
        </p:spPr>
        <p:txBody>
          <a:bodyPr>
            <a:noAutofit/>
          </a:bodyPr>
          <a:lstStyle/>
          <a:p>
            <a:r>
              <a:rPr lang="fi-FI" sz="2000" dirty="0" smtClean="0"/>
              <a:t>Strategiset linjaukset vuoden 2015 </a:t>
            </a:r>
            <a:r>
              <a:rPr lang="fi-FI" sz="2000" smtClean="0"/>
              <a:t>strategisissa sopimuksissa</a:t>
            </a:r>
            <a:endParaRPr lang="fi-FI" sz="2000" dirty="0"/>
          </a:p>
        </p:txBody>
      </p:sp>
    </p:spTree>
    <p:extLst>
      <p:ext uri="{BB962C8B-B14F-4D97-AF65-F5344CB8AC3E}">
        <p14:creationId xmlns:p14="http://schemas.microsoft.com/office/powerpoint/2010/main" val="3308737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p:cNvSpPr/>
          <p:nvPr/>
        </p:nvSpPr>
        <p:spPr>
          <a:xfrm>
            <a:off x="0" y="3317472"/>
            <a:ext cx="9144000" cy="26044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sp>
        <p:nvSpPr>
          <p:cNvPr id="17" name="Suorakulmio 16"/>
          <p:cNvSpPr/>
          <p:nvPr/>
        </p:nvSpPr>
        <p:spPr>
          <a:xfrm>
            <a:off x="0" y="581168"/>
            <a:ext cx="9144000" cy="266429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graphicFrame>
        <p:nvGraphicFramePr>
          <p:cNvPr id="19" name="Kaavio 18"/>
          <p:cNvGraphicFramePr>
            <a:graphicFrameLocks/>
          </p:cNvGraphicFramePr>
          <p:nvPr>
            <p:extLst>
              <p:ext uri="{D42A27DB-BD31-4B8C-83A1-F6EECF244321}">
                <p14:modId xmlns:p14="http://schemas.microsoft.com/office/powerpoint/2010/main" val="2311776398"/>
              </p:ext>
            </p:extLst>
          </p:nvPr>
        </p:nvGraphicFramePr>
        <p:xfrm>
          <a:off x="1" y="3317472"/>
          <a:ext cx="3059831" cy="26044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Kaavio 19"/>
          <p:cNvGraphicFramePr>
            <a:graphicFrameLocks/>
          </p:cNvGraphicFramePr>
          <p:nvPr>
            <p:extLst>
              <p:ext uri="{D42A27DB-BD31-4B8C-83A1-F6EECF244321}">
                <p14:modId xmlns:p14="http://schemas.microsoft.com/office/powerpoint/2010/main" val="3743156938"/>
              </p:ext>
            </p:extLst>
          </p:nvPr>
        </p:nvGraphicFramePr>
        <p:xfrm>
          <a:off x="2987824" y="3317472"/>
          <a:ext cx="3024336" cy="2604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Kaavio 20"/>
          <p:cNvGraphicFramePr>
            <a:graphicFrameLocks/>
          </p:cNvGraphicFramePr>
          <p:nvPr>
            <p:extLst>
              <p:ext uri="{D42A27DB-BD31-4B8C-83A1-F6EECF244321}">
                <p14:modId xmlns:p14="http://schemas.microsoft.com/office/powerpoint/2010/main" val="4260624624"/>
              </p:ext>
            </p:extLst>
          </p:nvPr>
        </p:nvGraphicFramePr>
        <p:xfrm>
          <a:off x="6012160" y="3317472"/>
          <a:ext cx="3131840" cy="2604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Kaavio 21"/>
          <p:cNvGraphicFramePr>
            <a:graphicFrameLocks/>
          </p:cNvGraphicFramePr>
          <p:nvPr>
            <p:extLst>
              <p:ext uri="{D42A27DB-BD31-4B8C-83A1-F6EECF244321}">
                <p14:modId xmlns:p14="http://schemas.microsoft.com/office/powerpoint/2010/main" val="3595748603"/>
              </p:ext>
            </p:extLst>
          </p:nvPr>
        </p:nvGraphicFramePr>
        <p:xfrm>
          <a:off x="1" y="581168"/>
          <a:ext cx="2987823" cy="2664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Kaavio 22"/>
          <p:cNvGraphicFramePr>
            <a:graphicFrameLocks/>
          </p:cNvGraphicFramePr>
          <p:nvPr>
            <p:extLst>
              <p:ext uri="{D42A27DB-BD31-4B8C-83A1-F6EECF244321}">
                <p14:modId xmlns:p14="http://schemas.microsoft.com/office/powerpoint/2010/main" val="3533489800"/>
              </p:ext>
            </p:extLst>
          </p:nvPr>
        </p:nvGraphicFramePr>
        <p:xfrm>
          <a:off x="3131840" y="581168"/>
          <a:ext cx="3024336" cy="26642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Kaavio 23"/>
          <p:cNvGraphicFramePr>
            <a:graphicFrameLocks/>
          </p:cNvGraphicFramePr>
          <p:nvPr>
            <p:extLst>
              <p:ext uri="{D42A27DB-BD31-4B8C-83A1-F6EECF244321}">
                <p14:modId xmlns:p14="http://schemas.microsoft.com/office/powerpoint/2010/main" val="1928322363"/>
              </p:ext>
            </p:extLst>
          </p:nvPr>
        </p:nvGraphicFramePr>
        <p:xfrm>
          <a:off x="6156176" y="581168"/>
          <a:ext cx="2987824" cy="2664296"/>
        </p:xfrm>
        <a:graphic>
          <a:graphicData uri="http://schemas.openxmlformats.org/drawingml/2006/chart">
            <c:chart xmlns:c="http://schemas.openxmlformats.org/drawingml/2006/chart" xmlns:r="http://schemas.openxmlformats.org/officeDocument/2006/relationships" r:id="rId7"/>
          </a:graphicData>
        </a:graphic>
      </p:graphicFrame>
      <p:sp>
        <p:nvSpPr>
          <p:cNvPr id="4" name="Tekstiruutu 3"/>
          <p:cNvSpPr txBox="1"/>
          <p:nvPr/>
        </p:nvSpPr>
        <p:spPr>
          <a:xfrm>
            <a:off x="7192374" y="6359857"/>
            <a:ext cx="1244251"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latin typeface="Calibri" charset="0"/>
              </a:rPr>
              <a:t>*Tilanne 6.5.2015.</a:t>
            </a:r>
            <a:endParaRPr lang="fi-FI" sz="1100" dirty="0">
              <a:solidFill>
                <a:prstClr val="black"/>
              </a:solidFill>
              <a:latin typeface="Calibri" charset="0"/>
            </a:endParaRPr>
          </a:p>
        </p:txBody>
      </p:sp>
      <p:sp>
        <p:nvSpPr>
          <p:cNvPr id="14" name="Otsikko 2"/>
          <p:cNvSpPr>
            <a:spLocks noGrp="1"/>
          </p:cNvSpPr>
          <p:nvPr>
            <p:ph type="title"/>
          </p:nvPr>
        </p:nvSpPr>
        <p:spPr>
          <a:xfrm>
            <a:off x="334832" y="134049"/>
            <a:ext cx="8424624" cy="432048"/>
          </a:xfrm>
        </p:spPr>
        <p:txBody>
          <a:bodyPr>
            <a:noAutofit/>
          </a:bodyPr>
          <a:lstStyle/>
          <a:p>
            <a:r>
              <a:rPr lang="fi-FI" sz="2000" dirty="0" smtClean="0"/>
              <a:t>Strategiset linjaukset vuoden 2016 strategisissa sopimuksissa</a:t>
            </a:r>
            <a:endParaRPr lang="fi-FI" sz="2000" dirty="0"/>
          </a:p>
        </p:txBody>
      </p:sp>
    </p:spTree>
    <p:extLst>
      <p:ext uri="{BB962C8B-B14F-4D97-AF65-F5344CB8AC3E}">
        <p14:creationId xmlns:p14="http://schemas.microsoft.com/office/powerpoint/2010/main" val="3620597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Talouskehitys suunnittelukaudella</a:t>
            </a:r>
            <a:endParaRPr lang="fi-FI" dirty="0"/>
          </a:p>
        </p:txBody>
      </p:sp>
    </p:spTree>
    <p:extLst>
      <p:ext uri="{BB962C8B-B14F-4D97-AF65-F5344CB8AC3E}">
        <p14:creationId xmlns:p14="http://schemas.microsoft.com/office/powerpoint/2010/main" val="3388583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16" y="1491379"/>
            <a:ext cx="7601803" cy="500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tsikko 2"/>
          <p:cNvSpPr>
            <a:spLocks noGrp="1"/>
          </p:cNvSpPr>
          <p:nvPr>
            <p:ph type="title"/>
          </p:nvPr>
        </p:nvSpPr>
        <p:spPr>
          <a:xfrm>
            <a:off x="884911" y="506413"/>
            <a:ext cx="7836008" cy="998538"/>
          </a:xfrm>
        </p:spPr>
        <p:txBody>
          <a:bodyPr/>
          <a:lstStyle/>
          <a:p>
            <a:r>
              <a:rPr lang="fi-FI" dirty="0" smtClean="0"/>
              <a:t>BKT:n kasvuennusteet </a:t>
            </a:r>
            <a:r>
              <a:rPr lang="fi-FI" dirty="0"/>
              <a:t>vuodelle </a:t>
            </a:r>
            <a:r>
              <a:rPr lang="fi-FI" dirty="0" smtClean="0"/>
              <a:t>2016 (</a:t>
            </a:r>
            <a:r>
              <a:rPr lang="fi-FI" sz="2400" dirty="0" smtClean="0"/>
              <a:t>muutos-% edellisestä vuodesta)</a:t>
            </a:r>
            <a:endParaRPr lang="fi-FI" dirty="0"/>
          </a:p>
        </p:txBody>
      </p:sp>
    </p:spTree>
    <p:extLst>
      <p:ext uri="{BB962C8B-B14F-4D97-AF65-F5344CB8AC3E}">
        <p14:creationId xmlns:p14="http://schemas.microsoft.com/office/powerpoint/2010/main" val="4104048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Kansantalouden ennustelukuja vuodelle 2016</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11" y="1504951"/>
            <a:ext cx="7316052" cy="461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6831677" y="6398778"/>
            <a:ext cx="1369286" cy="276999"/>
          </a:xfrm>
          <a:prstGeom prst="rect">
            <a:avLst/>
          </a:prstGeom>
          <a:noFill/>
        </p:spPr>
        <p:txBody>
          <a:bodyPr wrap="none" rtlCol="0">
            <a:spAutoFit/>
          </a:bodyPr>
          <a:lstStyle/>
          <a:p>
            <a:pPr fontAlgn="base">
              <a:spcBef>
                <a:spcPct val="0"/>
              </a:spcBef>
              <a:spcAft>
                <a:spcPct val="0"/>
              </a:spcAft>
            </a:pPr>
            <a:r>
              <a:rPr lang="fi-FI" sz="1200" dirty="0" smtClean="0">
                <a:solidFill>
                  <a:prstClr val="black"/>
                </a:solidFill>
                <a:latin typeface="Calibri" charset="0"/>
              </a:rPr>
              <a:t>Lähde: Kuntaliitto</a:t>
            </a:r>
            <a:endParaRPr lang="fi-FI" sz="1200" dirty="0">
              <a:solidFill>
                <a:prstClr val="black"/>
              </a:solidFill>
              <a:latin typeface="Calibri" charset="0"/>
            </a:endParaRPr>
          </a:p>
        </p:txBody>
      </p:sp>
    </p:spTree>
    <p:extLst>
      <p:ext uri="{BB962C8B-B14F-4D97-AF65-F5344CB8AC3E}">
        <p14:creationId xmlns:p14="http://schemas.microsoft.com/office/powerpoint/2010/main" val="3834997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0" y="506413"/>
            <a:ext cx="8067703" cy="998538"/>
          </a:xfrm>
        </p:spPr>
        <p:txBody>
          <a:bodyPr/>
          <a:lstStyle/>
          <a:p>
            <a:r>
              <a:rPr lang="fi-FI" dirty="0"/>
              <a:t>Vuosien 2012-2017 leikkaukset kuntien peruspalvelujen* valtionosuuteen, milj. </a:t>
            </a:r>
            <a:r>
              <a:rPr lang="fi-FI" dirty="0" smtClean="0"/>
              <a:t>€</a:t>
            </a:r>
            <a:br>
              <a:rPr lang="fi-FI" dirty="0" smtClean="0"/>
            </a:br>
            <a:r>
              <a:rPr lang="fi-FI" dirty="0" smtClean="0"/>
              <a:t>- </a:t>
            </a:r>
            <a:r>
              <a:rPr lang="fi-FI" sz="2400" dirty="0" smtClean="0"/>
              <a:t>ilman uuden hallitusohjelman vaikutuksia</a:t>
            </a:r>
            <a:endParaRPr lang="fi-FI" sz="2400" dirty="0"/>
          </a:p>
        </p:txBody>
      </p:sp>
      <p:sp>
        <p:nvSpPr>
          <p:cNvPr id="5" name="Tekstiruutu 4"/>
          <p:cNvSpPr txBox="1"/>
          <p:nvPr/>
        </p:nvSpPr>
        <p:spPr>
          <a:xfrm>
            <a:off x="6831677" y="6398778"/>
            <a:ext cx="1369286" cy="276999"/>
          </a:xfrm>
          <a:prstGeom prst="rect">
            <a:avLst/>
          </a:prstGeom>
          <a:noFill/>
        </p:spPr>
        <p:txBody>
          <a:bodyPr wrap="none" rtlCol="0">
            <a:spAutoFit/>
          </a:bodyPr>
          <a:lstStyle/>
          <a:p>
            <a:pPr fontAlgn="base">
              <a:spcBef>
                <a:spcPct val="0"/>
              </a:spcBef>
              <a:spcAft>
                <a:spcPct val="0"/>
              </a:spcAft>
            </a:pPr>
            <a:r>
              <a:rPr lang="fi-FI" sz="1200" dirty="0" smtClean="0">
                <a:solidFill>
                  <a:prstClr val="black"/>
                </a:solidFill>
                <a:latin typeface="Calibri" charset="0"/>
              </a:rPr>
              <a:t>Lähde: Kuntaliitto</a:t>
            </a:r>
            <a:endParaRPr lang="fi-FI" sz="1200" dirty="0">
              <a:solidFill>
                <a:prstClr val="black"/>
              </a:solidFill>
              <a:latin typeface="Calibri"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53" y="1504951"/>
            <a:ext cx="7792558" cy="485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065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0" y="506413"/>
            <a:ext cx="8025173" cy="998538"/>
          </a:xfrm>
        </p:spPr>
        <p:txBody>
          <a:bodyPr/>
          <a:lstStyle/>
          <a:p>
            <a:r>
              <a:rPr lang="fi-FI" dirty="0"/>
              <a:t>Vuosien 2012-2017 </a:t>
            </a:r>
            <a:r>
              <a:rPr lang="fi-FI" dirty="0" err="1" smtClean="0"/>
              <a:t>VOS-leikkausten</a:t>
            </a:r>
            <a:r>
              <a:rPr lang="fi-FI" dirty="0" smtClean="0"/>
              <a:t> </a:t>
            </a:r>
            <a:r>
              <a:rPr lang="fi-FI" dirty="0"/>
              <a:t>vaikutus kuntasektorin </a:t>
            </a:r>
            <a:r>
              <a:rPr lang="fi-FI" dirty="0" smtClean="0"/>
              <a:t>vuosikatteeseen</a:t>
            </a:r>
            <a:br>
              <a:rPr lang="fi-FI" dirty="0" smtClean="0"/>
            </a:br>
            <a:endParaRPr lang="fi-FI"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69" y="1023271"/>
            <a:ext cx="8882063"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26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Sivistystoimiala </a:t>
            </a:r>
            <a:r>
              <a:rPr lang="fi-FI" smtClean="0"/>
              <a:t>saavutti viime </a:t>
            </a:r>
            <a:r>
              <a:rPr lang="fi-FI" dirty="0" smtClean="0"/>
              <a:t>toimintakaudella hyvin sille asetetut toiminnalliset ja taloudelliset tavoitteet.</a:t>
            </a:r>
          </a:p>
          <a:p>
            <a:r>
              <a:rPr lang="fi-FI" noProof="0" dirty="0" smtClean="0"/>
              <a:t>Kaikkien palvelumuotojen palvelutarve kasvoi lukiokoulutusta lukuun ottamatta. Määrällisesti kasvu oli suurinta varhaiskasvatuksessa. Palvelutarpeen kasvu perustuu kaupungin asukasluvun kasvuun ja väestörakenteen muutokseen.</a:t>
            </a:r>
          </a:p>
          <a:p>
            <a:r>
              <a:rPr lang="fi-FI" dirty="0" smtClean="0"/>
              <a:t>Tiloihin liittyvät ongelmat ovat toimialan suurin haaste. Toimialan omat vaikutusmahdollisuudet tässä asiassa ovat kuitenkin varsin vähäiset.</a:t>
            </a:r>
            <a:endParaRPr lang="fi-FI" noProof="0" dirty="0" smtClean="0"/>
          </a:p>
          <a:p>
            <a:endParaRPr lang="fi-FI" noProof="0" dirty="0"/>
          </a:p>
        </p:txBody>
      </p:sp>
      <p:sp>
        <p:nvSpPr>
          <p:cNvPr id="3" name="Title Placeholder 2"/>
          <p:cNvSpPr>
            <a:spLocks noGrp="1"/>
          </p:cNvSpPr>
          <p:nvPr>
            <p:ph type="title"/>
          </p:nvPr>
        </p:nvSpPr>
        <p:spPr/>
        <p:txBody>
          <a:bodyPr/>
          <a:lstStyle/>
          <a:p>
            <a:r>
              <a:rPr lang="fi-FI" noProof="0" dirty="0" smtClean="0"/>
              <a:t>Mennyt toimintakausi 2014-2015</a:t>
            </a:r>
            <a:endParaRPr lang="fi-FI" noProof="0" dirty="0"/>
          </a:p>
        </p:txBody>
      </p:sp>
    </p:spTree>
    <p:extLst>
      <p:ext uri="{BB962C8B-B14F-4D97-AF65-F5344CB8AC3E}">
        <p14:creationId xmlns:p14="http://schemas.microsoft.com/office/powerpoint/2010/main" val="826055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6"/>
          <p:cNvSpPr txBox="1"/>
          <p:nvPr/>
        </p:nvSpPr>
        <p:spPr>
          <a:xfrm>
            <a:off x="1835696" y="6248345"/>
            <a:ext cx="7440307" cy="461665"/>
          </a:xfrm>
          <a:prstGeom prst="rect">
            <a:avLst/>
          </a:prstGeom>
          <a:noFill/>
        </p:spPr>
        <p:txBody>
          <a:bodyPr wrap="none" rtlCol="0">
            <a:spAutoFit/>
          </a:bodyPr>
          <a:lstStyle/>
          <a:p>
            <a:pPr fontAlgn="base">
              <a:spcBef>
                <a:spcPct val="0"/>
              </a:spcBef>
              <a:spcAft>
                <a:spcPct val="0"/>
              </a:spcAft>
            </a:pPr>
            <a:r>
              <a:rPr lang="fi-FI" sz="1200" i="1" dirty="0" smtClean="0">
                <a:solidFill>
                  <a:prstClr val="black"/>
                </a:solidFill>
                <a:latin typeface="Calibri" charset="0"/>
              </a:rPr>
              <a:t>Lähde: Vuosi 2016 Kuntaliiton ennakkolaskelma kuntien valtionosuusrahoituksesta vuonna 2016 23.4.2014</a:t>
            </a:r>
          </a:p>
          <a:p>
            <a:pPr fontAlgn="base">
              <a:spcBef>
                <a:spcPct val="0"/>
              </a:spcBef>
              <a:spcAft>
                <a:spcPct val="0"/>
              </a:spcAft>
            </a:pPr>
            <a:r>
              <a:rPr lang="fi-FI" sz="1200" i="1" dirty="0" smtClean="0">
                <a:solidFill>
                  <a:prstClr val="black"/>
                </a:solidFill>
                <a:latin typeface="Calibri" charset="0"/>
              </a:rPr>
              <a:t>Vuodet 2017-2019 Talouspalvelut</a:t>
            </a:r>
            <a:endParaRPr lang="fi-FI" sz="1200" i="1" dirty="0">
              <a:solidFill>
                <a:prstClr val="black"/>
              </a:solidFill>
              <a:latin typeface="Calibri" charset="0"/>
            </a:endParaRPr>
          </a:p>
        </p:txBody>
      </p:sp>
      <p:sp>
        <p:nvSpPr>
          <p:cNvPr id="3" name="Otsikko 2"/>
          <p:cNvSpPr>
            <a:spLocks noGrp="1"/>
          </p:cNvSpPr>
          <p:nvPr>
            <p:ph type="title"/>
          </p:nvPr>
        </p:nvSpPr>
        <p:spPr/>
        <p:txBody>
          <a:bodyPr/>
          <a:lstStyle/>
          <a:p>
            <a:r>
              <a:rPr lang="fi-FI" dirty="0" smtClean="0"/>
              <a:t>Turun kaupungin tulorahoitus</a:t>
            </a:r>
            <a:br>
              <a:rPr lang="fi-FI" dirty="0" smtClean="0"/>
            </a:br>
            <a:r>
              <a:rPr lang="fi-FI" dirty="0" smtClean="0"/>
              <a:t>- Verot ja valtionosuudet</a:t>
            </a:r>
            <a:br>
              <a:rPr lang="fi-FI" dirty="0" smtClean="0"/>
            </a:br>
            <a:endParaRPr lang="fi-FI" dirty="0"/>
          </a:p>
        </p:txBody>
      </p:sp>
      <p:graphicFrame>
        <p:nvGraphicFramePr>
          <p:cNvPr id="8" name="Objekti 7"/>
          <p:cNvGraphicFramePr>
            <a:graphicFrameLocks noChangeAspect="1"/>
          </p:cNvGraphicFramePr>
          <p:nvPr>
            <p:extLst>
              <p:ext uri="{D42A27DB-BD31-4B8C-83A1-F6EECF244321}">
                <p14:modId xmlns:p14="http://schemas.microsoft.com/office/powerpoint/2010/main" val="1719353253"/>
              </p:ext>
            </p:extLst>
          </p:nvPr>
        </p:nvGraphicFramePr>
        <p:xfrm>
          <a:off x="1239308" y="1130841"/>
          <a:ext cx="6586538" cy="4252728"/>
        </p:xfrm>
        <a:graphic>
          <a:graphicData uri="http://schemas.openxmlformats.org/presentationml/2006/ole">
            <mc:AlternateContent xmlns:mc="http://schemas.openxmlformats.org/markup-compatibility/2006">
              <mc:Choice xmlns:v="urn:schemas-microsoft-com:vml" Requires="v">
                <p:oleObj spid="_x0000_s1043" name="Laskentataulukko" r:id="rId4" imgW="5724576" imgH="3943318" progId="Excel.Sheet.12">
                  <p:embed/>
                </p:oleObj>
              </mc:Choice>
              <mc:Fallback>
                <p:oleObj name="Laskentataulukko" r:id="rId4" imgW="5724576" imgH="3943318" progId="Excel.Sheet.12">
                  <p:embed/>
                  <p:pic>
                    <p:nvPicPr>
                      <p:cNvPr id="0" name=""/>
                      <p:cNvPicPr/>
                      <p:nvPr/>
                    </p:nvPicPr>
                    <p:blipFill>
                      <a:blip r:embed="rId5"/>
                      <a:stretch>
                        <a:fillRect/>
                      </a:stretch>
                    </p:blipFill>
                    <p:spPr>
                      <a:xfrm>
                        <a:off x="1239308" y="1130841"/>
                        <a:ext cx="6586538" cy="4252728"/>
                      </a:xfrm>
                      <a:prstGeom prst="rect">
                        <a:avLst/>
                      </a:prstGeom>
                    </p:spPr>
                  </p:pic>
                </p:oleObj>
              </mc:Fallback>
            </mc:AlternateContent>
          </a:graphicData>
        </a:graphic>
      </p:graphicFrame>
      <p:sp>
        <p:nvSpPr>
          <p:cNvPr id="2" name="Suorakulmio 1"/>
          <p:cNvSpPr/>
          <p:nvPr/>
        </p:nvSpPr>
        <p:spPr>
          <a:xfrm>
            <a:off x="0" y="5422601"/>
            <a:ext cx="9144000" cy="47836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lvl="2" fontAlgn="base">
              <a:spcBef>
                <a:spcPct val="0"/>
              </a:spcBef>
              <a:spcAft>
                <a:spcPct val="0"/>
              </a:spcAft>
            </a:pPr>
            <a:r>
              <a:rPr lang="fi-FI" sz="1200" dirty="0" smtClean="0">
                <a:solidFill>
                  <a:prstClr val="white"/>
                </a:solidFill>
              </a:rPr>
              <a:t>Kuntaliiton ennakkolaskelmaan sisältyvän kustannustasausta (Turku 11,5 milj.) ei ole huomioitu suunnitelmassa. Valtionosuuksien budjetti tarkistetaan hallitusohjelman julkaisemisen jälkeen </a:t>
            </a:r>
            <a:r>
              <a:rPr lang="fi-FI" sz="1200" dirty="0" err="1" smtClean="0">
                <a:solidFill>
                  <a:prstClr val="white"/>
                </a:solidFill>
              </a:rPr>
              <a:t>Kj</a:t>
            </a:r>
            <a:r>
              <a:rPr lang="fi-FI" sz="1200" dirty="0" smtClean="0">
                <a:solidFill>
                  <a:prstClr val="white"/>
                </a:solidFill>
              </a:rPr>
              <a:t>. esitykseen</a:t>
            </a:r>
            <a:endParaRPr lang="fi-FI" sz="1200" dirty="0">
              <a:solidFill>
                <a:prstClr val="white"/>
              </a:solidFill>
            </a:endParaRPr>
          </a:p>
        </p:txBody>
      </p:sp>
    </p:spTree>
    <p:extLst>
      <p:ext uri="{BB962C8B-B14F-4D97-AF65-F5344CB8AC3E}">
        <p14:creationId xmlns:p14="http://schemas.microsoft.com/office/powerpoint/2010/main" val="377069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498" y="5998650"/>
            <a:ext cx="6879255" cy="65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8" y="1370565"/>
            <a:ext cx="8462075" cy="430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tsikko 2"/>
          <p:cNvSpPr>
            <a:spLocks noGrp="1"/>
          </p:cNvSpPr>
          <p:nvPr>
            <p:ph type="title"/>
          </p:nvPr>
        </p:nvSpPr>
        <p:spPr/>
        <p:txBody>
          <a:bodyPr/>
          <a:lstStyle/>
          <a:p>
            <a:r>
              <a:rPr lang="fi-FI" dirty="0" smtClean="0"/>
              <a:t>Kaupungin Korollisen kokonaisvelan kehitys </a:t>
            </a:r>
            <a:r>
              <a:rPr lang="fi-FI" sz="2400" dirty="0" smtClean="0"/>
              <a:t>(miljoonaa euroa)</a:t>
            </a:r>
            <a:r>
              <a:rPr lang="fi-FI" dirty="0" smtClean="0"/>
              <a:t/>
            </a:r>
            <a:br>
              <a:rPr lang="fi-FI" dirty="0" smtClean="0"/>
            </a:br>
            <a:endParaRPr lang="fi-FI" dirty="0"/>
          </a:p>
        </p:txBody>
      </p:sp>
      <p:cxnSp>
        <p:nvCxnSpPr>
          <p:cNvPr id="5" name="Suora yhdysviiva 4"/>
          <p:cNvCxnSpPr/>
          <p:nvPr/>
        </p:nvCxnSpPr>
        <p:spPr>
          <a:xfrm flipH="1">
            <a:off x="946294" y="3976577"/>
            <a:ext cx="7666074" cy="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uora yhdysviiva 7"/>
          <p:cNvCxnSpPr/>
          <p:nvPr/>
        </p:nvCxnSpPr>
        <p:spPr>
          <a:xfrm flipH="1">
            <a:off x="6085365" y="5387165"/>
            <a:ext cx="226826"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322989" y="5243909"/>
            <a:ext cx="2042547" cy="276999"/>
          </a:xfrm>
          <a:prstGeom prst="rect">
            <a:avLst/>
          </a:prstGeom>
          <a:noFill/>
        </p:spPr>
        <p:txBody>
          <a:bodyPr wrap="none" rtlCol="0">
            <a:spAutoFit/>
          </a:bodyPr>
          <a:lstStyle/>
          <a:p>
            <a:pPr fontAlgn="base">
              <a:spcBef>
                <a:spcPct val="0"/>
              </a:spcBef>
              <a:spcAft>
                <a:spcPct val="0"/>
              </a:spcAft>
            </a:pPr>
            <a:r>
              <a:rPr lang="fi-FI" sz="1200" i="1" dirty="0" smtClean="0">
                <a:solidFill>
                  <a:prstClr val="black"/>
                </a:solidFill>
                <a:latin typeface="Calibri" charset="0"/>
              </a:rPr>
              <a:t>Nettovelkaraami (203meur)</a:t>
            </a:r>
            <a:endParaRPr lang="fi-FI" sz="1200" i="1" dirty="0">
              <a:solidFill>
                <a:prstClr val="black"/>
              </a:solidFill>
              <a:latin typeface="Calibri" charset="0"/>
            </a:endParaRPr>
          </a:p>
        </p:txBody>
      </p:sp>
      <p:sp>
        <p:nvSpPr>
          <p:cNvPr id="13" name="Tekstiruutu 12"/>
          <p:cNvSpPr txBox="1"/>
          <p:nvPr/>
        </p:nvSpPr>
        <p:spPr>
          <a:xfrm>
            <a:off x="1871310" y="5975491"/>
            <a:ext cx="638316" cy="261610"/>
          </a:xfrm>
          <a:prstGeom prst="rect">
            <a:avLst/>
          </a:prstGeom>
          <a:noFill/>
        </p:spPr>
        <p:txBody>
          <a:bodyPr wrap="none" rtlCol="0">
            <a:spAutoFit/>
          </a:bodyPr>
          <a:lstStyle/>
          <a:p>
            <a:pPr fontAlgn="base">
              <a:spcBef>
                <a:spcPct val="0"/>
              </a:spcBef>
              <a:spcAft>
                <a:spcPct val="0"/>
              </a:spcAft>
            </a:pPr>
            <a:r>
              <a:rPr lang="fi-FI" sz="1100" i="1" dirty="0" smtClean="0">
                <a:solidFill>
                  <a:prstClr val="white"/>
                </a:solidFill>
                <a:latin typeface="Calibri" charset="0"/>
              </a:rPr>
              <a:t>(euroa)</a:t>
            </a:r>
            <a:endParaRPr lang="fi-FI" sz="1100" i="1" dirty="0">
              <a:solidFill>
                <a:prstClr val="white"/>
              </a:solidFill>
              <a:latin typeface="Calibri" charset="0"/>
            </a:endParaRPr>
          </a:p>
        </p:txBody>
      </p:sp>
    </p:spTree>
    <p:extLst>
      <p:ext uri="{BB962C8B-B14F-4D97-AF65-F5344CB8AC3E}">
        <p14:creationId xmlns:p14="http://schemas.microsoft.com/office/powerpoint/2010/main" val="974026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7" y="1199508"/>
            <a:ext cx="8704521" cy="469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tsikko 2"/>
          <p:cNvSpPr>
            <a:spLocks noGrp="1"/>
          </p:cNvSpPr>
          <p:nvPr>
            <p:ph type="title"/>
          </p:nvPr>
        </p:nvSpPr>
        <p:spPr/>
        <p:txBody>
          <a:bodyPr/>
          <a:lstStyle/>
          <a:p>
            <a:r>
              <a:rPr lang="fi-FI" dirty="0" smtClean="0"/>
              <a:t>Turun taseeseen kertyneet ylijäämät 2007 – 2019</a:t>
            </a:r>
            <a:br>
              <a:rPr lang="fi-FI" dirty="0" smtClean="0"/>
            </a:br>
            <a:endParaRPr lang="fi-FI" dirty="0"/>
          </a:p>
        </p:txBody>
      </p:sp>
      <p:sp>
        <p:nvSpPr>
          <p:cNvPr id="2" name="Tekstiruutu 1"/>
          <p:cNvSpPr txBox="1"/>
          <p:nvPr/>
        </p:nvSpPr>
        <p:spPr>
          <a:xfrm>
            <a:off x="1850048" y="6060550"/>
            <a:ext cx="4525341" cy="523220"/>
          </a:xfrm>
          <a:prstGeom prst="rect">
            <a:avLst/>
          </a:prstGeom>
          <a:noFill/>
        </p:spPr>
        <p:txBody>
          <a:bodyPr wrap="none" rtlCol="0">
            <a:spAutoFit/>
          </a:bodyPr>
          <a:lstStyle/>
          <a:p>
            <a:pPr fontAlgn="base">
              <a:spcBef>
                <a:spcPct val="0"/>
              </a:spcBef>
              <a:spcAft>
                <a:spcPct val="0"/>
              </a:spcAft>
            </a:pPr>
            <a:r>
              <a:rPr lang="fi-FI" sz="1400" i="1" dirty="0" smtClean="0">
                <a:solidFill>
                  <a:prstClr val="black"/>
                </a:solidFill>
                <a:latin typeface="Calibri" charset="0"/>
              </a:rPr>
              <a:t>Vuodet 2007-2014 tilinpäätöstietoja</a:t>
            </a:r>
          </a:p>
          <a:p>
            <a:pPr fontAlgn="base">
              <a:spcBef>
                <a:spcPct val="0"/>
              </a:spcBef>
              <a:spcAft>
                <a:spcPct val="0"/>
              </a:spcAft>
            </a:pPr>
            <a:r>
              <a:rPr lang="fi-FI" sz="1400" i="1" dirty="0" smtClean="0">
                <a:solidFill>
                  <a:prstClr val="black"/>
                </a:solidFill>
                <a:latin typeface="Calibri" charset="0"/>
              </a:rPr>
              <a:t>Vuodet 2015-2019 talousarvio/taloussuunnitelmalukuja</a:t>
            </a:r>
            <a:endParaRPr lang="fi-FI" sz="1400" i="1" dirty="0">
              <a:solidFill>
                <a:prstClr val="black"/>
              </a:solidFill>
              <a:latin typeface="Calibri" charset="0"/>
            </a:endParaRPr>
          </a:p>
        </p:txBody>
      </p:sp>
    </p:spTree>
    <p:extLst>
      <p:ext uri="{BB962C8B-B14F-4D97-AF65-F5344CB8AC3E}">
        <p14:creationId xmlns:p14="http://schemas.microsoft.com/office/powerpoint/2010/main" val="3323958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Käyttötalouden kehitys suunnittelukaudella</a:t>
            </a:r>
            <a:endParaRPr lang="fi-FI" dirty="0"/>
          </a:p>
        </p:txBody>
      </p:sp>
    </p:spTree>
    <p:extLst>
      <p:ext uri="{BB962C8B-B14F-4D97-AF65-F5344CB8AC3E}">
        <p14:creationId xmlns:p14="http://schemas.microsoft.com/office/powerpoint/2010/main" val="1899589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74890"/>
            <a:ext cx="7795563" cy="463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normAutofit fontScale="90000"/>
          </a:bodyPr>
          <a:lstStyle/>
          <a:p>
            <a:r>
              <a:rPr lang="fi-FI" dirty="0" smtClean="0"/>
              <a:t>Toimintakatteen simulointi</a:t>
            </a:r>
            <a:br>
              <a:rPr lang="fi-FI" dirty="0" smtClean="0"/>
            </a:br>
            <a:r>
              <a:rPr lang="fi-FI" dirty="0" smtClean="0"/>
              <a:t>- Voimassa oleva suunnitelma </a:t>
            </a:r>
            <a:r>
              <a:rPr lang="fi-FI" dirty="0" err="1" smtClean="0"/>
              <a:t>vs</a:t>
            </a:r>
            <a:r>
              <a:rPr lang="fi-FI" dirty="0" smtClean="0"/>
              <a:t> muutoksin</a:t>
            </a:r>
            <a:endParaRPr lang="fi-FI" sz="2200" dirty="0"/>
          </a:p>
        </p:txBody>
      </p:sp>
      <p:sp>
        <p:nvSpPr>
          <p:cNvPr id="7" name="Pyöristetty kuvaselitesuorakulmio 6"/>
          <p:cNvSpPr/>
          <p:nvPr/>
        </p:nvSpPr>
        <p:spPr>
          <a:xfrm>
            <a:off x="3398168" y="4365104"/>
            <a:ext cx="4702224" cy="648072"/>
          </a:xfrm>
          <a:prstGeom prst="wedgeRoundRectCallout">
            <a:avLst>
              <a:gd name="adj1" fmla="val -32138"/>
              <a:gd name="adj2" fmla="val -102750"/>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1600" dirty="0" smtClean="0">
                <a:solidFill>
                  <a:prstClr val="white"/>
                </a:solidFill>
              </a:rPr>
              <a:t>Oletettua paremmat tilinpäätökset mahdollistavat taloussuunnitelman tasapainottamisen!</a:t>
            </a:r>
            <a:endParaRPr lang="fi-FI" sz="1600" dirty="0">
              <a:solidFill>
                <a:prstClr val="white"/>
              </a:solidFill>
            </a:endParaRPr>
          </a:p>
        </p:txBody>
      </p:sp>
      <p:cxnSp>
        <p:nvCxnSpPr>
          <p:cNvPr id="9" name="Suora yhdysviiva 8"/>
          <p:cNvCxnSpPr/>
          <p:nvPr/>
        </p:nvCxnSpPr>
        <p:spPr>
          <a:xfrm flipV="1">
            <a:off x="2643428" y="4520547"/>
            <a:ext cx="0" cy="18002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p:nvCxnSpPr>
        <p:spPr>
          <a:xfrm flipV="1">
            <a:off x="2795828" y="4232515"/>
            <a:ext cx="0" cy="379442"/>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p:nvCxnSpPr>
        <p:spPr>
          <a:xfrm flipV="1">
            <a:off x="2948228" y="3944483"/>
            <a:ext cx="0" cy="576064"/>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uora yhdysviiva 17"/>
          <p:cNvCxnSpPr/>
          <p:nvPr/>
        </p:nvCxnSpPr>
        <p:spPr>
          <a:xfrm flipV="1">
            <a:off x="3100628" y="3715308"/>
            <a:ext cx="0" cy="706928"/>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flipV="1">
            <a:off x="3253028" y="3466729"/>
            <a:ext cx="0" cy="837794"/>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flipV="1">
            <a:off x="3405428" y="3296411"/>
            <a:ext cx="0" cy="837794"/>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3557828" y="3176973"/>
            <a:ext cx="0" cy="885224"/>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3710228" y="3080387"/>
            <a:ext cx="0" cy="765786"/>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V="1">
            <a:off x="3862628" y="3034681"/>
            <a:ext cx="0" cy="608619"/>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flipV="1">
            <a:off x="4015028" y="3008380"/>
            <a:ext cx="0" cy="454900"/>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V="1">
            <a:off x="4167428" y="3057535"/>
            <a:ext cx="0" cy="238876"/>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uora yhdysviiva 38"/>
          <p:cNvCxnSpPr/>
          <p:nvPr/>
        </p:nvCxnSpPr>
        <p:spPr>
          <a:xfrm flipV="1">
            <a:off x="4741009" y="3212976"/>
            <a:ext cx="0" cy="335462"/>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uora yhdysviiva 40"/>
          <p:cNvCxnSpPr/>
          <p:nvPr/>
        </p:nvCxnSpPr>
        <p:spPr>
          <a:xfrm flipV="1">
            <a:off x="4895879" y="3212976"/>
            <a:ext cx="0" cy="551488"/>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uora yhdysviiva 42"/>
          <p:cNvCxnSpPr/>
          <p:nvPr/>
        </p:nvCxnSpPr>
        <p:spPr>
          <a:xfrm flipV="1">
            <a:off x="5047456" y="3212976"/>
            <a:ext cx="0" cy="731508"/>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uora yhdysviiva 44"/>
          <p:cNvCxnSpPr/>
          <p:nvPr/>
        </p:nvCxnSpPr>
        <p:spPr>
          <a:xfrm flipV="1">
            <a:off x="5199856" y="3266982"/>
            <a:ext cx="0" cy="749510"/>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Suora yhdysviiva 46"/>
          <p:cNvCxnSpPr/>
          <p:nvPr/>
        </p:nvCxnSpPr>
        <p:spPr>
          <a:xfrm flipV="1">
            <a:off x="5352256" y="3158108"/>
            <a:ext cx="0" cy="910664"/>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V="1">
            <a:off x="5504656" y="3116391"/>
            <a:ext cx="0" cy="914651"/>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flipV="1">
            <a:off x="5657056" y="3080388"/>
            <a:ext cx="0" cy="852668"/>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uora yhdysviiva 54"/>
          <p:cNvCxnSpPr/>
          <p:nvPr/>
        </p:nvCxnSpPr>
        <p:spPr>
          <a:xfrm flipV="1">
            <a:off x="5809456" y="3034681"/>
            <a:ext cx="0" cy="754359"/>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uora yhdysviiva 56"/>
          <p:cNvCxnSpPr/>
          <p:nvPr/>
        </p:nvCxnSpPr>
        <p:spPr>
          <a:xfrm flipV="1">
            <a:off x="5961856" y="3034681"/>
            <a:ext cx="0" cy="578759"/>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Suora yhdysviiva 57"/>
          <p:cNvCxnSpPr/>
          <p:nvPr/>
        </p:nvCxnSpPr>
        <p:spPr>
          <a:xfrm flipV="1">
            <a:off x="6114256" y="3034681"/>
            <a:ext cx="0" cy="507183"/>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uora yhdysviiva 60"/>
          <p:cNvCxnSpPr/>
          <p:nvPr/>
        </p:nvCxnSpPr>
        <p:spPr>
          <a:xfrm flipV="1">
            <a:off x="6266656" y="2852936"/>
            <a:ext cx="0" cy="562916"/>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uora yhdysviiva 63"/>
          <p:cNvCxnSpPr/>
          <p:nvPr/>
        </p:nvCxnSpPr>
        <p:spPr>
          <a:xfrm flipV="1">
            <a:off x="6419056" y="2780928"/>
            <a:ext cx="0" cy="504057"/>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6" name="Suora yhdysviiva 65"/>
          <p:cNvCxnSpPr/>
          <p:nvPr/>
        </p:nvCxnSpPr>
        <p:spPr>
          <a:xfrm flipV="1">
            <a:off x="6571456" y="2708920"/>
            <a:ext cx="0" cy="432049"/>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uora yhdysviiva 67"/>
          <p:cNvCxnSpPr/>
          <p:nvPr/>
        </p:nvCxnSpPr>
        <p:spPr>
          <a:xfrm flipV="1">
            <a:off x="6723856" y="2636912"/>
            <a:ext cx="0" cy="337186"/>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uora yhdysviiva 69"/>
          <p:cNvCxnSpPr/>
          <p:nvPr/>
        </p:nvCxnSpPr>
        <p:spPr>
          <a:xfrm flipV="1">
            <a:off x="6876256" y="2564904"/>
            <a:ext cx="0" cy="132590"/>
          </a:xfrm>
          <a:prstGeom prst="line">
            <a:avLst/>
          </a:prstGeom>
          <a:ln w="254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5" name="Pyöristetty kuvaselitesuorakulmio 74"/>
          <p:cNvSpPr/>
          <p:nvPr/>
        </p:nvSpPr>
        <p:spPr>
          <a:xfrm>
            <a:off x="2045776" y="1772816"/>
            <a:ext cx="4536504" cy="648072"/>
          </a:xfrm>
          <a:prstGeom prst="wedgeRoundRectCallout">
            <a:avLst>
              <a:gd name="adj1" fmla="val -5511"/>
              <a:gd name="adj2" fmla="val 112175"/>
              <a:gd name="adj3" fmla="val 1666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sz="1600" dirty="0" smtClean="0">
                <a:solidFill>
                  <a:prstClr val="white"/>
                </a:solidFill>
              </a:rPr>
              <a:t>Arvioidaan vuoden 2015 tarve uudelleen ja varaudutaan tunnistettuihin riskeihin!</a:t>
            </a:r>
            <a:endParaRPr lang="fi-FI" sz="1600" dirty="0">
              <a:solidFill>
                <a:prstClr val="white"/>
              </a:solidFill>
            </a:endParaRPr>
          </a:p>
        </p:txBody>
      </p:sp>
      <p:sp>
        <p:nvSpPr>
          <p:cNvPr id="73" name="Ellipsi 72"/>
          <p:cNvSpPr/>
          <p:nvPr/>
        </p:nvSpPr>
        <p:spPr>
          <a:xfrm>
            <a:off x="4015028" y="2852936"/>
            <a:ext cx="644624" cy="610344"/>
          </a:xfrm>
          <a:prstGeom prst="ellipse">
            <a:avLst/>
          </a:prstGeom>
          <a:noFill/>
          <a:ln w="31750">
            <a:solidFill>
              <a:schemeClr val="accent5"/>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sp>
        <p:nvSpPr>
          <p:cNvPr id="74" name="Lovettu nuoli oikealle 73"/>
          <p:cNvSpPr/>
          <p:nvPr/>
        </p:nvSpPr>
        <p:spPr>
          <a:xfrm>
            <a:off x="3939572" y="3493031"/>
            <a:ext cx="881675" cy="595468"/>
          </a:xfrm>
          <a:prstGeom prst="notched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000" dirty="0">
              <a:solidFill>
                <a:prstClr val="white"/>
              </a:solidFill>
            </a:endParaRPr>
          </a:p>
        </p:txBody>
      </p:sp>
      <p:sp>
        <p:nvSpPr>
          <p:cNvPr id="77" name="Tekstiruutu 76"/>
          <p:cNvSpPr txBox="1"/>
          <p:nvPr/>
        </p:nvSpPr>
        <p:spPr>
          <a:xfrm>
            <a:off x="4024161" y="3636706"/>
            <a:ext cx="851515" cy="307777"/>
          </a:xfrm>
          <a:prstGeom prst="rect">
            <a:avLst/>
          </a:prstGeom>
          <a:noFill/>
        </p:spPr>
        <p:txBody>
          <a:bodyPr wrap="none" rtlCol="0">
            <a:spAutoFit/>
          </a:bodyPr>
          <a:lstStyle/>
          <a:p>
            <a:pPr algn="ctr" fontAlgn="base">
              <a:spcBef>
                <a:spcPct val="0"/>
              </a:spcBef>
              <a:spcAft>
                <a:spcPct val="0"/>
              </a:spcAft>
            </a:pPr>
            <a:r>
              <a:rPr lang="fi-FI" sz="1400" dirty="0" smtClean="0">
                <a:solidFill>
                  <a:prstClr val="white"/>
                </a:solidFill>
              </a:rPr>
              <a:t>19,5milj.</a:t>
            </a:r>
            <a:endParaRPr lang="fi-FI" sz="1400" dirty="0">
              <a:solidFill>
                <a:prstClr val="white"/>
              </a:solidFill>
            </a:endParaRPr>
          </a:p>
        </p:txBody>
      </p:sp>
      <p:sp>
        <p:nvSpPr>
          <p:cNvPr id="34" name="Tekstiruutu 33"/>
          <p:cNvSpPr txBox="1"/>
          <p:nvPr/>
        </p:nvSpPr>
        <p:spPr>
          <a:xfrm>
            <a:off x="3203848" y="2924944"/>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TA</a:t>
            </a:r>
            <a:endParaRPr lang="fi-FI" sz="1100" dirty="0">
              <a:solidFill>
                <a:prstClr val="black"/>
              </a:solidFill>
            </a:endParaRPr>
          </a:p>
        </p:txBody>
      </p:sp>
      <p:sp>
        <p:nvSpPr>
          <p:cNvPr id="59" name="Tekstiruutu 58"/>
          <p:cNvSpPr txBox="1"/>
          <p:nvPr/>
        </p:nvSpPr>
        <p:spPr>
          <a:xfrm>
            <a:off x="2277622" y="4291431"/>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TA</a:t>
            </a:r>
            <a:endParaRPr lang="fi-FI" sz="1100" dirty="0">
              <a:solidFill>
                <a:prstClr val="black"/>
              </a:solidFill>
            </a:endParaRPr>
          </a:p>
        </p:txBody>
      </p:sp>
      <p:sp>
        <p:nvSpPr>
          <p:cNvPr id="60" name="Tekstiruutu 59"/>
          <p:cNvSpPr txBox="1"/>
          <p:nvPr/>
        </p:nvSpPr>
        <p:spPr>
          <a:xfrm>
            <a:off x="2542027" y="4705441"/>
            <a:ext cx="466794"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TOT</a:t>
            </a:r>
            <a:endParaRPr lang="fi-FI" sz="1100" dirty="0">
              <a:solidFill>
                <a:prstClr val="black"/>
              </a:solidFill>
            </a:endParaRPr>
          </a:p>
        </p:txBody>
      </p:sp>
      <p:sp>
        <p:nvSpPr>
          <p:cNvPr id="62" name="Tekstiruutu 61"/>
          <p:cNvSpPr txBox="1"/>
          <p:nvPr/>
        </p:nvSpPr>
        <p:spPr>
          <a:xfrm>
            <a:off x="3457134" y="4137370"/>
            <a:ext cx="466794"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TOT</a:t>
            </a:r>
            <a:endParaRPr lang="fi-FI" sz="1100" dirty="0">
              <a:solidFill>
                <a:prstClr val="black"/>
              </a:solidFill>
            </a:endParaRPr>
          </a:p>
        </p:txBody>
      </p:sp>
      <p:sp>
        <p:nvSpPr>
          <p:cNvPr id="63" name="Tekstiruutu 62"/>
          <p:cNvSpPr txBox="1"/>
          <p:nvPr/>
        </p:nvSpPr>
        <p:spPr>
          <a:xfrm>
            <a:off x="4197506" y="2807350"/>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TA</a:t>
            </a:r>
            <a:endParaRPr lang="fi-FI" sz="1100" dirty="0">
              <a:solidFill>
                <a:prstClr val="black"/>
              </a:solidFill>
            </a:endParaRPr>
          </a:p>
        </p:txBody>
      </p:sp>
      <p:sp>
        <p:nvSpPr>
          <p:cNvPr id="65" name="Tekstiruutu 64"/>
          <p:cNvSpPr txBox="1"/>
          <p:nvPr/>
        </p:nvSpPr>
        <p:spPr>
          <a:xfrm>
            <a:off x="4154437" y="3288272"/>
            <a:ext cx="482824"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TAM</a:t>
            </a:r>
            <a:endParaRPr lang="fi-FI" sz="1100" dirty="0">
              <a:solidFill>
                <a:prstClr val="black"/>
              </a:solidFill>
            </a:endParaRPr>
          </a:p>
        </p:txBody>
      </p:sp>
      <p:sp>
        <p:nvSpPr>
          <p:cNvPr id="67" name="Tekstiruutu 66"/>
          <p:cNvSpPr txBox="1"/>
          <p:nvPr/>
        </p:nvSpPr>
        <p:spPr>
          <a:xfrm>
            <a:off x="4958444" y="4103494"/>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TS</a:t>
            </a:r>
            <a:endParaRPr lang="fi-FI" sz="1100" dirty="0">
              <a:solidFill>
                <a:prstClr val="black"/>
              </a:solidFill>
            </a:endParaRPr>
          </a:p>
        </p:txBody>
      </p:sp>
      <p:sp>
        <p:nvSpPr>
          <p:cNvPr id="69" name="Tekstiruutu 68"/>
          <p:cNvSpPr txBox="1"/>
          <p:nvPr/>
        </p:nvSpPr>
        <p:spPr>
          <a:xfrm>
            <a:off x="5900850" y="3715308"/>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TS</a:t>
            </a:r>
            <a:endParaRPr lang="fi-FI" sz="1100" dirty="0">
              <a:solidFill>
                <a:prstClr val="black"/>
              </a:solidFill>
            </a:endParaRPr>
          </a:p>
        </p:txBody>
      </p:sp>
      <p:sp>
        <p:nvSpPr>
          <p:cNvPr id="71" name="Tekstiruutu 70"/>
          <p:cNvSpPr txBox="1"/>
          <p:nvPr/>
        </p:nvSpPr>
        <p:spPr>
          <a:xfrm>
            <a:off x="6798482" y="2813909"/>
            <a:ext cx="365806"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TS</a:t>
            </a:r>
            <a:endParaRPr lang="fi-FI" sz="1100" dirty="0">
              <a:solidFill>
                <a:prstClr val="black"/>
              </a:solidFill>
            </a:endParaRPr>
          </a:p>
        </p:txBody>
      </p:sp>
      <p:sp>
        <p:nvSpPr>
          <p:cNvPr id="72" name="Tekstiruutu 71"/>
          <p:cNvSpPr txBox="1"/>
          <p:nvPr/>
        </p:nvSpPr>
        <p:spPr>
          <a:xfrm>
            <a:off x="4860032" y="2843293"/>
            <a:ext cx="587020"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SUUN</a:t>
            </a:r>
            <a:endParaRPr lang="fi-FI" sz="1100" dirty="0">
              <a:solidFill>
                <a:prstClr val="black"/>
              </a:solidFill>
            </a:endParaRPr>
          </a:p>
        </p:txBody>
      </p:sp>
      <p:sp>
        <p:nvSpPr>
          <p:cNvPr id="76" name="Tekstiruutu 75"/>
          <p:cNvSpPr txBox="1"/>
          <p:nvPr/>
        </p:nvSpPr>
        <p:spPr>
          <a:xfrm>
            <a:off x="5733683" y="2663334"/>
            <a:ext cx="587020"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SUUN</a:t>
            </a:r>
            <a:endParaRPr lang="fi-FI" sz="1100" dirty="0">
              <a:solidFill>
                <a:prstClr val="black"/>
              </a:solidFill>
            </a:endParaRPr>
          </a:p>
        </p:txBody>
      </p:sp>
      <p:sp>
        <p:nvSpPr>
          <p:cNvPr id="78" name="Tekstiruutu 77"/>
          <p:cNvSpPr txBox="1"/>
          <p:nvPr/>
        </p:nvSpPr>
        <p:spPr>
          <a:xfrm>
            <a:off x="6571456" y="2159278"/>
            <a:ext cx="587020"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SUUN</a:t>
            </a:r>
            <a:endParaRPr lang="fi-FI" sz="1100" dirty="0">
              <a:solidFill>
                <a:prstClr val="black"/>
              </a:solidFill>
            </a:endParaRPr>
          </a:p>
        </p:txBody>
      </p:sp>
      <p:sp>
        <p:nvSpPr>
          <p:cNvPr id="79" name="Tekstiruutu 78"/>
          <p:cNvSpPr txBox="1"/>
          <p:nvPr/>
        </p:nvSpPr>
        <p:spPr>
          <a:xfrm>
            <a:off x="7513372" y="1844824"/>
            <a:ext cx="587020" cy="261610"/>
          </a:xfrm>
          <a:prstGeom prst="rect">
            <a:avLst/>
          </a:prstGeom>
          <a:noFill/>
        </p:spPr>
        <p:txBody>
          <a:bodyPr wrap="none" rtlCol="0">
            <a:spAutoFit/>
          </a:bodyPr>
          <a:lstStyle/>
          <a:p>
            <a:pPr fontAlgn="base">
              <a:spcBef>
                <a:spcPct val="0"/>
              </a:spcBef>
              <a:spcAft>
                <a:spcPct val="0"/>
              </a:spcAft>
            </a:pPr>
            <a:r>
              <a:rPr lang="fi-FI" sz="1100" dirty="0" smtClean="0">
                <a:solidFill>
                  <a:prstClr val="black"/>
                </a:solidFill>
              </a:rPr>
              <a:t>SUUN</a:t>
            </a:r>
            <a:endParaRPr lang="fi-FI" sz="1100" dirty="0">
              <a:solidFill>
                <a:prstClr val="black"/>
              </a:solidFill>
            </a:endParaRPr>
          </a:p>
        </p:txBody>
      </p:sp>
    </p:spTree>
    <p:extLst>
      <p:ext uri="{BB962C8B-B14F-4D97-AF65-F5344CB8AC3E}">
        <p14:creationId xmlns:p14="http://schemas.microsoft.com/office/powerpoint/2010/main" val="1646057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92224"/>
            <a:ext cx="6984776" cy="382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normAutofit fontScale="90000"/>
          </a:bodyPr>
          <a:lstStyle/>
          <a:p>
            <a:r>
              <a:rPr lang="fi-FI" dirty="0" smtClean="0"/>
              <a:t>Toimielinkohtaiset suunnitteluluvut</a:t>
            </a:r>
            <a:br>
              <a:rPr lang="fi-FI" dirty="0" smtClean="0"/>
            </a:br>
            <a:r>
              <a:rPr lang="fi-FI" dirty="0" smtClean="0"/>
              <a:t>- Voimassa oleva suunnitelma </a:t>
            </a:r>
            <a:r>
              <a:rPr lang="fi-FI" dirty="0" err="1" smtClean="0"/>
              <a:t>vs</a:t>
            </a:r>
            <a:r>
              <a:rPr lang="fi-FI" dirty="0" smtClean="0"/>
              <a:t> muutoksin</a:t>
            </a:r>
            <a:endParaRPr lang="fi-FI" dirty="0"/>
          </a:p>
        </p:txBody>
      </p:sp>
      <p:sp>
        <p:nvSpPr>
          <p:cNvPr id="5" name="Suorakulmio 4"/>
          <p:cNvSpPr/>
          <p:nvPr/>
        </p:nvSpPr>
        <p:spPr>
          <a:xfrm>
            <a:off x="0" y="1556792"/>
            <a:ext cx="9144000" cy="50405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fi-FI" dirty="0" smtClean="0">
                <a:solidFill>
                  <a:prstClr val="white"/>
                </a:solidFill>
              </a:rPr>
              <a:t>Vuodelle 2016 suunniteltu sopeutuspaine heikkenee 17,8 miljoonalla!</a:t>
            </a:r>
            <a:endParaRPr lang="fi-FI" dirty="0">
              <a:solidFill>
                <a:prstClr val="white"/>
              </a:solidFill>
            </a:endParaRPr>
          </a:p>
        </p:txBody>
      </p:sp>
      <p:sp>
        <p:nvSpPr>
          <p:cNvPr id="7" name="Pyöristetty suorakulmio 6"/>
          <p:cNvSpPr/>
          <p:nvPr/>
        </p:nvSpPr>
        <p:spPr>
          <a:xfrm>
            <a:off x="7524329" y="2192223"/>
            <a:ext cx="504054" cy="382906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sp>
        <p:nvSpPr>
          <p:cNvPr id="8" name="Ellipsi 7"/>
          <p:cNvSpPr/>
          <p:nvPr/>
        </p:nvSpPr>
        <p:spPr>
          <a:xfrm>
            <a:off x="7524329" y="5803324"/>
            <a:ext cx="504056" cy="217964"/>
          </a:xfrm>
          <a:prstGeom prst="ellipse">
            <a:avLst/>
          </a:prstGeom>
          <a:noFill/>
          <a:ln w="2857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sp>
        <p:nvSpPr>
          <p:cNvPr id="11" name="Tekstiruutu 10"/>
          <p:cNvSpPr txBox="1"/>
          <p:nvPr/>
        </p:nvSpPr>
        <p:spPr>
          <a:xfrm>
            <a:off x="1036245" y="6021288"/>
            <a:ext cx="4903907" cy="230832"/>
          </a:xfrm>
          <a:prstGeom prst="rect">
            <a:avLst/>
          </a:prstGeom>
          <a:noFill/>
        </p:spPr>
        <p:txBody>
          <a:bodyPr wrap="none" rtlCol="0">
            <a:spAutoFit/>
          </a:bodyPr>
          <a:lstStyle/>
          <a:p>
            <a:pPr fontAlgn="base">
              <a:spcBef>
                <a:spcPct val="0"/>
              </a:spcBef>
              <a:spcAft>
                <a:spcPct val="0"/>
              </a:spcAft>
            </a:pPr>
            <a:r>
              <a:rPr lang="fi-FI" sz="900" i="1" dirty="0">
                <a:solidFill>
                  <a:prstClr val="black"/>
                </a:solidFill>
              </a:rPr>
              <a:t>*sis. </a:t>
            </a:r>
            <a:r>
              <a:rPr lang="fi-FI" sz="900" i="1" dirty="0" err="1">
                <a:solidFill>
                  <a:prstClr val="black"/>
                </a:solidFill>
              </a:rPr>
              <a:t>Kh</a:t>
            </a:r>
            <a:r>
              <a:rPr lang="fi-FI" sz="900" i="1" dirty="0">
                <a:solidFill>
                  <a:prstClr val="black"/>
                </a:solidFill>
              </a:rPr>
              <a:t> omarahoitusosuudet, palvelukeskukset, konsernihallinnon ja kaupungin yhteiset erät</a:t>
            </a:r>
          </a:p>
        </p:txBody>
      </p:sp>
      <p:sp>
        <p:nvSpPr>
          <p:cNvPr id="3" name="Suorakulmio 2"/>
          <p:cNvSpPr/>
          <p:nvPr/>
        </p:nvSpPr>
        <p:spPr>
          <a:xfrm>
            <a:off x="384561" y="3016664"/>
            <a:ext cx="8280875" cy="213645"/>
          </a:xfrm>
          <a:prstGeom prst="rect">
            <a:avLst/>
          </a:prstGeom>
          <a:noFill/>
          <a:ln w="22225">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a:solidFill>
                <a:prstClr val="white"/>
              </a:solidFill>
            </a:endParaRPr>
          </a:p>
        </p:txBody>
      </p:sp>
    </p:spTree>
    <p:extLst>
      <p:ext uri="{BB962C8B-B14F-4D97-AF65-F5344CB8AC3E}">
        <p14:creationId xmlns:p14="http://schemas.microsoft.com/office/powerpoint/2010/main" val="357620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31" y="1683076"/>
            <a:ext cx="83248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tsikko 2"/>
          <p:cNvSpPr>
            <a:spLocks noGrp="1"/>
          </p:cNvSpPr>
          <p:nvPr>
            <p:ph type="title"/>
          </p:nvPr>
        </p:nvSpPr>
        <p:spPr>
          <a:xfrm>
            <a:off x="884911" y="506413"/>
            <a:ext cx="8801349" cy="998538"/>
          </a:xfrm>
        </p:spPr>
        <p:txBody>
          <a:bodyPr/>
          <a:lstStyle/>
          <a:p>
            <a:r>
              <a:rPr lang="fi-FI" sz="2800" dirty="0" smtClean="0"/>
              <a:t>Käyttötalouden suunnitteluluvut</a:t>
            </a:r>
            <a:br>
              <a:rPr lang="fi-FI" sz="2800" dirty="0" smtClean="0"/>
            </a:br>
            <a:r>
              <a:rPr lang="fi-FI" sz="2400" dirty="0" smtClean="0"/>
              <a:t>- Toimintakatetavoitteet toimielimittäin</a:t>
            </a:r>
            <a:endParaRPr lang="fi-FI" sz="2400" dirty="0"/>
          </a:p>
        </p:txBody>
      </p:sp>
    </p:spTree>
    <p:extLst>
      <p:ext uri="{BB962C8B-B14F-4D97-AF65-F5344CB8AC3E}">
        <p14:creationId xmlns:p14="http://schemas.microsoft.com/office/powerpoint/2010/main" val="1590315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999" y="620688"/>
            <a:ext cx="8246355" cy="796950"/>
          </a:xfrm>
        </p:spPr>
        <p:txBody>
          <a:bodyPr/>
          <a:lstStyle/>
          <a:p>
            <a:r>
              <a:rPr lang="fi-FI" dirty="0" smtClean="0"/>
              <a:t>Kasvatuksen- ja opetuksen menokehitys</a:t>
            </a:r>
            <a:endParaRPr lang="fi-FI" dirty="0"/>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219621421"/>
              </p:ext>
            </p:extLst>
          </p:nvPr>
        </p:nvGraphicFramePr>
        <p:xfrm>
          <a:off x="683997" y="2495371"/>
          <a:ext cx="8015621" cy="2614465"/>
        </p:xfrm>
        <a:graphic>
          <a:graphicData uri="http://schemas.openxmlformats.org/drawingml/2006/table">
            <a:tbl>
              <a:tblPr/>
              <a:tblGrid>
                <a:gridCol w="3037169"/>
                <a:gridCol w="829742"/>
                <a:gridCol w="829742"/>
                <a:gridCol w="829742"/>
                <a:gridCol w="829742"/>
                <a:gridCol w="829742"/>
                <a:gridCol w="829742"/>
              </a:tblGrid>
              <a:tr h="349157">
                <a:tc>
                  <a:txBody>
                    <a:bodyPr/>
                    <a:lstStyle/>
                    <a:p>
                      <a:pPr algn="l" fontAlgn="b"/>
                      <a:r>
                        <a:rPr lang="fi-FI" sz="1400" b="1" i="0" u="none" strike="noStrike" dirty="0">
                          <a:solidFill>
                            <a:srgbClr val="000000"/>
                          </a:solidFill>
                          <a:effectLst/>
                          <a:latin typeface="Arial"/>
                        </a:rPr>
                        <a:t>Nettomenot vs. valtionosuudet</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TP2013</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TP2014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TAM2015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TAE2016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TS2017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TAE2018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349157">
                <a:tc>
                  <a:txBody>
                    <a:bodyPr/>
                    <a:lstStyle/>
                    <a:p>
                      <a:pPr algn="l" fontAlgn="b"/>
                      <a:r>
                        <a:rPr lang="fi-FI" sz="1400" b="1" i="0" u="none" strike="noStrike">
                          <a:solidFill>
                            <a:srgbClr val="000000"/>
                          </a:solidFill>
                          <a:effectLst/>
                          <a:latin typeface="Arial"/>
                        </a:rPr>
                        <a:t>Kasvatus- ja opetuslautakunta Netto</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275,6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279,1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280,1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280,9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282,3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285,1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r>
              <a:tr h="349157">
                <a:tc>
                  <a:txBody>
                    <a:bodyPr/>
                    <a:lstStyle/>
                    <a:p>
                      <a:pPr algn="l" fontAlgn="b"/>
                      <a:r>
                        <a:rPr lang="fi-FI" sz="1400" b="1" i="0" u="none" strike="noStrike">
                          <a:solidFill>
                            <a:srgbClr val="000000"/>
                          </a:solidFill>
                          <a:effectLst/>
                          <a:latin typeface="Arial"/>
                        </a:rPr>
                        <a:t>Muutos</a:t>
                      </a:r>
                    </a:p>
                  </a:txBody>
                  <a:tcPr marL="22860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fi-FI" sz="1400" b="1" i="0" u="none" strike="noStrike">
                        <a:solidFill>
                          <a:srgbClr val="000000"/>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400" b="1" i="0" u="none" strike="noStrike">
                          <a:solidFill>
                            <a:srgbClr val="000000"/>
                          </a:solidFill>
                          <a:effectLst/>
                          <a:latin typeface="Arial"/>
                        </a:rPr>
                        <a:t>3,5</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1,0</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0,8</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1,4</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2,8</a:t>
                      </a:r>
                    </a:p>
                  </a:txBody>
                  <a:tcPr marL="7620" marR="7620" marT="7620" marB="0" anchor="b">
                    <a:lnL>
                      <a:noFill/>
                    </a:lnL>
                    <a:lnR>
                      <a:noFill/>
                    </a:lnR>
                    <a:lnT>
                      <a:noFill/>
                    </a:lnT>
                    <a:lnB>
                      <a:noFill/>
                    </a:lnB>
                  </a:tcPr>
                </a:tc>
              </a:tr>
              <a:tr h="349157">
                <a:tc>
                  <a:txBody>
                    <a:bodyPr/>
                    <a:lstStyle/>
                    <a:p>
                      <a:pPr algn="l" fontAlgn="b"/>
                      <a:r>
                        <a:rPr lang="fi-FI" sz="1400" b="1" i="0" u="none" strike="noStrike">
                          <a:solidFill>
                            <a:srgbClr val="000000"/>
                          </a:solidFill>
                          <a:effectLst/>
                          <a:latin typeface="Arial"/>
                        </a:rPr>
                        <a:t>Muutos -%</a:t>
                      </a:r>
                    </a:p>
                  </a:txBody>
                  <a:tcPr marL="22860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fi-FI" sz="1400" b="1" i="0" u="none" strike="noStrike">
                          <a:solidFill>
                            <a:srgbClr val="000000"/>
                          </a:solidFill>
                          <a:effectLst/>
                          <a:latin typeface="Arial"/>
                        </a:rPr>
                        <a:t> </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0000"/>
                          </a:solidFill>
                          <a:effectLst/>
                          <a:latin typeface="Arial"/>
                        </a:rPr>
                        <a:t>1,3 %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0000"/>
                          </a:solidFill>
                          <a:effectLst/>
                          <a:latin typeface="Arial"/>
                        </a:rPr>
                        <a:t>0,4 %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0000"/>
                          </a:solidFill>
                          <a:effectLst/>
                          <a:latin typeface="Arial"/>
                        </a:rPr>
                        <a:t>0,3 %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0000"/>
                          </a:solidFill>
                          <a:effectLst/>
                          <a:latin typeface="Arial"/>
                        </a:rPr>
                        <a:t>0,5 %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400" b="1" i="0" u="none" strike="noStrike">
                          <a:solidFill>
                            <a:srgbClr val="000000"/>
                          </a:solidFill>
                          <a:effectLst/>
                          <a:latin typeface="Arial"/>
                        </a:rPr>
                        <a:t>1,0 %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r>
              <a:tr h="349157">
                <a:tc>
                  <a:txBody>
                    <a:bodyPr/>
                    <a:lstStyle/>
                    <a:p>
                      <a:pPr algn="l" fontAlgn="b"/>
                      <a:r>
                        <a:rPr lang="fi-FI" sz="1400" b="1" i="0" u="none" strike="noStrike">
                          <a:solidFill>
                            <a:srgbClr val="000000"/>
                          </a:solidFill>
                          <a:effectLst/>
                          <a:latin typeface="Arial"/>
                        </a:rPr>
                        <a:t>Opetuksen ja kulttuurin valtionosuudet</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32,6</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32,1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36,8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36,8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33,0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400" b="1" i="0" u="none" strike="noStrike">
                          <a:solidFill>
                            <a:srgbClr val="000000"/>
                          </a:solidFill>
                          <a:effectLst/>
                          <a:latin typeface="Arial"/>
                        </a:rPr>
                        <a:t>33,0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r>
              <a:tr h="349157">
                <a:tc>
                  <a:txBody>
                    <a:bodyPr/>
                    <a:lstStyle/>
                    <a:p>
                      <a:pPr algn="l" fontAlgn="b"/>
                      <a:r>
                        <a:rPr lang="fi-FI" sz="1400" b="1" i="0" u="none" strike="noStrike">
                          <a:solidFill>
                            <a:srgbClr val="000000"/>
                          </a:solidFill>
                          <a:effectLst/>
                          <a:latin typeface="Arial"/>
                        </a:rPr>
                        <a:t>Muutos</a:t>
                      </a:r>
                    </a:p>
                  </a:txBody>
                  <a:tcPr marL="22860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FI" sz="1400" b="1" i="0" u="none" strike="noStrike">
                        <a:solidFill>
                          <a:srgbClr val="000000"/>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400" b="1" i="0" u="none" strike="noStrike">
                          <a:solidFill>
                            <a:srgbClr val="000000"/>
                          </a:solidFill>
                          <a:effectLst/>
                          <a:latin typeface="Arial"/>
                        </a:rPr>
                        <a:t>-0,5</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4,7</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0,0</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-3,8</a:t>
                      </a:r>
                    </a:p>
                  </a:txBody>
                  <a:tcPr marL="7620" marR="7620" marT="7620" marB="0" anchor="b">
                    <a:lnL>
                      <a:noFill/>
                    </a:lnL>
                    <a:lnR>
                      <a:noFill/>
                    </a:lnR>
                    <a:lnT>
                      <a:noFill/>
                    </a:lnT>
                    <a:lnB>
                      <a:noFill/>
                    </a:lnB>
                  </a:tcPr>
                </a:tc>
                <a:tc>
                  <a:txBody>
                    <a:bodyPr/>
                    <a:lstStyle/>
                    <a:p>
                      <a:pPr algn="ctr" fontAlgn="b"/>
                      <a:r>
                        <a:rPr lang="fi-FI" sz="1400" b="1" i="0" u="none" strike="noStrike">
                          <a:solidFill>
                            <a:srgbClr val="000000"/>
                          </a:solidFill>
                          <a:effectLst/>
                          <a:latin typeface="Arial"/>
                        </a:rPr>
                        <a:t>0,0</a:t>
                      </a:r>
                    </a:p>
                  </a:txBody>
                  <a:tcPr marL="7620" marR="7620" marT="7620" marB="0" anchor="b">
                    <a:lnL>
                      <a:noFill/>
                    </a:lnL>
                    <a:lnR>
                      <a:noFill/>
                    </a:lnR>
                    <a:lnT>
                      <a:noFill/>
                    </a:lnT>
                    <a:lnB>
                      <a:noFill/>
                    </a:lnB>
                  </a:tcPr>
                </a:tc>
              </a:tr>
              <a:tr h="349157">
                <a:tc>
                  <a:txBody>
                    <a:bodyPr/>
                    <a:lstStyle/>
                    <a:p>
                      <a:pPr algn="l" fontAlgn="b"/>
                      <a:r>
                        <a:rPr lang="fi-FI" sz="1400" b="1" i="0" u="none" strike="noStrike" dirty="0">
                          <a:solidFill>
                            <a:srgbClr val="000000"/>
                          </a:solidFill>
                          <a:effectLst/>
                          <a:latin typeface="Arial"/>
                        </a:rPr>
                        <a:t>Muutos -%</a:t>
                      </a:r>
                    </a:p>
                  </a:txBody>
                  <a:tcPr marL="22860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fi-FI" sz="1400" b="1" i="0" u="none" strike="noStrike" dirty="0">
                        <a:solidFill>
                          <a:srgbClr val="000000"/>
                        </a:solidFill>
                        <a:effectLst/>
                        <a:latin typeface="Arial"/>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i-FI" sz="1400" b="1" i="0" u="none" strike="noStrike" dirty="0">
                          <a:solidFill>
                            <a:srgbClr val="000000"/>
                          </a:solidFill>
                          <a:effectLst/>
                          <a:latin typeface="Arial"/>
                        </a:rPr>
                        <a:t>-1,5 %</a:t>
                      </a:r>
                    </a:p>
                  </a:txBody>
                  <a:tcPr marL="7620" marR="7620" marT="762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rial"/>
                        </a:rPr>
                        <a:t>14,6 %</a:t>
                      </a:r>
                    </a:p>
                  </a:txBody>
                  <a:tcPr marL="7620" marR="7620" marT="762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rial"/>
                        </a:rPr>
                        <a:t>0,0 %</a:t>
                      </a:r>
                    </a:p>
                  </a:txBody>
                  <a:tcPr marL="7620" marR="7620" marT="762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rial"/>
                        </a:rPr>
                        <a:t>-10,3 %</a:t>
                      </a:r>
                    </a:p>
                  </a:txBody>
                  <a:tcPr marL="7620" marR="7620" marT="7620" marB="0" anchor="b">
                    <a:lnL>
                      <a:noFill/>
                    </a:lnL>
                    <a:lnR>
                      <a:noFill/>
                    </a:lnR>
                    <a:lnT>
                      <a:noFill/>
                    </a:lnT>
                    <a:lnB>
                      <a:noFill/>
                    </a:lnB>
                  </a:tcPr>
                </a:tc>
                <a:tc>
                  <a:txBody>
                    <a:bodyPr/>
                    <a:lstStyle/>
                    <a:p>
                      <a:pPr algn="ctr" fontAlgn="b"/>
                      <a:r>
                        <a:rPr lang="fi-FI" sz="1400" b="1" i="0" u="none" strike="noStrike" dirty="0">
                          <a:solidFill>
                            <a:srgbClr val="000000"/>
                          </a:solidFill>
                          <a:effectLst/>
                          <a:latin typeface="Arial"/>
                        </a:rPr>
                        <a:t>0,0 %</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val="1697308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9467" y="2828016"/>
            <a:ext cx="6835247" cy="2206707"/>
          </a:xfrm>
        </p:spPr>
        <p:txBody>
          <a:bodyPr/>
          <a:lstStyle/>
          <a:p>
            <a:r>
              <a:rPr lang="fi-FI" dirty="0" smtClean="0"/>
              <a:t>TURUN HENKILÖSTÖRAPORTTI 2014</a:t>
            </a:r>
            <a:endParaRPr lang="fi-FI" dirty="0"/>
          </a:p>
        </p:txBody>
      </p:sp>
    </p:spTree>
    <p:extLst>
      <p:ext uri="{BB962C8B-B14F-4D97-AF65-F5344CB8AC3E}">
        <p14:creationId xmlns:p14="http://schemas.microsoft.com/office/powerpoint/2010/main" val="15355162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Henkilöstön määrä ja rakenne</a:t>
            </a:r>
            <a:endParaRPr lang="fi-FI" dirty="0"/>
          </a:p>
        </p:txBody>
      </p:sp>
      <p:sp>
        <p:nvSpPr>
          <p:cNvPr id="3" name="Sisällön paikkamerkki 2"/>
          <p:cNvSpPr>
            <a:spLocks noGrp="1"/>
          </p:cNvSpPr>
          <p:nvPr>
            <p:ph sz="quarter" idx="13"/>
          </p:nvPr>
        </p:nvSpPr>
        <p:spPr/>
        <p:txBody>
          <a:bodyPr>
            <a:normAutofit/>
          </a:bodyPr>
          <a:lstStyle/>
          <a:p>
            <a:r>
              <a:rPr lang="fi-FI" sz="1600" dirty="0"/>
              <a:t>Työvoiman käyttö (</a:t>
            </a:r>
            <a:r>
              <a:rPr lang="fi-FI" sz="1600" i="1" dirty="0"/>
              <a:t>laskettuna ilman työllistettyjä, oppilaita/harjoittelijoita, uudelleensijoituskokeilijoita ja </a:t>
            </a:r>
            <a:r>
              <a:rPr lang="fi-FI" sz="1600" i="1" dirty="0" smtClean="0"/>
              <a:t>työllistettyjä </a:t>
            </a:r>
            <a:r>
              <a:rPr lang="fi-FI" sz="1600" dirty="0" smtClean="0"/>
              <a:t>) </a:t>
            </a:r>
            <a:r>
              <a:rPr lang="fi-FI" sz="1600" dirty="0" smtClean="0">
                <a:solidFill>
                  <a:schemeClr val="tx2"/>
                </a:solidFill>
              </a:rPr>
              <a:t>10 744,6 </a:t>
            </a:r>
            <a:r>
              <a:rPr lang="fi-FI" sz="1600" dirty="0" smtClean="0"/>
              <a:t>htv</a:t>
            </a:r>
          </a:p>
          <a:p>
            <a:pPr marL="0" indent="0">
              <a:buNone/>
            </a:pPr>
            <a:endParaRPr lang="fi-FI" sz="1600" dirty="0" smtClean="0"/>
          </a:p>
          <a:p>
            <a:pPr lvl="1"/>
            <a:r>
              <a:rPr lang="fi-FI" sz="1400" dirty="0" smtClean="0"/>
              <a:t>Muutos edelliseen vuoteen </a:t>
            </a:r>
            <a:r>
              <a:rPr lang="fi-FI" sz="1400" dirty="0">
                <a:solidFill>
                  <a:schemeClr val="tx2"/>
                </a:solidFill>
              </a:rPr>
              <a:t>-</a:t>
            </a:r>
            <a:r>
              <a:rPr lang="fi-FI" sz="1400" dirty="0" smtClean="0">
                <a:solidFill>
                  <a:schemeClr val="tx2"/>
                </a:solidFill>
              </a:rPr>
              <a:t>1</a:t>
            </a:r>
            <a:r>
              <a:rPr lang="fi-FI" sz="1400" dirty="0">
                <a:solidFill>
                  <a:schemeClr val="tx2"/>
                </a:solidFill>
              </a:rPr>
              <a:t> 075,2 </a:t>
            </a:r>
            <a:r>
              <a:rPr lang="fi-FI" sz="1400" dirty="0" smtClean="0">
                <a:solidFill>
                  <a:schemeClr val="tx2"/>
                </a:solidFill>
              </a:rPr>
              <a:t> </a:t>
            </a:r>
            <a:r>
              <a:rPr lang="fi-FI" sz="1400" dirty="0" smtClean="0"/>
              <a:t>htv </a:t>
            </a:r>
            <a:r>
              <a:rPr lang="fi-FI" sz="1400" i="1" dirty="0" smtClean="0"/>
              <a:t>(oikaistu työvoiman käyttö*)</a:t>
            </a:r>
          </a:p>
          <a:p>
            <a:pPr lvl="1"/>
            <a:r>
              <a:rPr lang="fi-FI" sz="1400" dirty="0" smtClean="0"/>
              <a:t>Ammattikorkeakoulun, Kaupunginteatterin (1.1.2014) ja Talouspalvelukeskuksen (1.9.2014) siirtymiset huomioiden </a:t>
            </a:r>
            <a:r>
              <a:rPr lang="fi-FI" sz="1400" dirty="0"/>
              <a:t>muutos </a:t>
            </a:r>
            <a:r>
              <a:rPr lang="fi-FI" sz="1400" dirty="0" smtClean="0">
                <a:solidFill>
                  <a:schemeClr val="tx2"/>
                </a:solidFill>
              </a:rPr>
              <a:t>-15,2 </a:t>
            </a:r>
            <a:r>
              <a:rPr lang="fi-FI" sz="1400" dirty="0" smtClean="0"/>
              <a:t>htv edelliseen vuoteen </a:t>
            </a:r>
          </a:p>
          <a:p>
            <a:pPr marL="457200" lvl="1" indent="0">
              <a:buNone/>
            </a:pPr>
            <a:endParaRPr lang="fi-FI" dirty="0" smtClean="0"/>
          </a:p>
          <a:p>
            <a:pPr lvl="1"/>
            <a:endParaRPr lang="fi-FI" dirty="0" smtClean="0"/>
          </a:p>
          <a:p>
            <a:endParaRPr lang="fi-FI" dirty="0"/>
          </a:p>
          <a:p>
            <a:endParaRPr lang="fi-FI" dirty="0" smtClean="0"/>
          </a:p>
          <a:p>
            <a:endParaRPr lang="fi-FI" dirty="0"/>
          </a:p>
          <a:p>
            <a:endParaRPr lang="fi-FI" dirty="0" smtClean="0"/>
          </a:p>
          <a:p>
            <a:endParaRPr lang="fi-FI" sz="1600" dirty="0" smtClean="0"/>
          </a:p>
        </p:txBody>
      </p:sp>
      <p:sp>
        <p:nvSpPr>
          <p:cNvPr id="4" name="Päivämäärän paikkamerkki 3"/>
          <p:cNvSpPr>
            <a:spLocks noGrp="1"/>
          </p:cNvSpPr>
          <p:nvPr>
            <p:ph type="dt" sz="half" idx="14"/>
          </p:nvPr>
        </p:nvSpPr>
        <p:spPr/>
        <p:txBody>
          <a:bodyPr/>
          <a:lstStyle/>
          <a:p>
            <a:fld id="{B4D18F73-29E0-0C48-B7BB-47AD54BA47B9}" type="datetime1">
              <a:rPr lang="fi-FI" smtClean="0">
                <a:solidFill>
                  <a:prstClr val="black"/>
                </a:solidFill>
              </a:rPr>
              <a:pPr/>
              <a:t>20.8.2015</a:t>
            </a:fld>
            <a:endParaRPr lang="fi-FI" dirty="0">
              <a:solidFill>
                <a:prstClr val="black"/>
              </a:solidFill>
            </a:endParaRPr>
          </a:p>
        </p:txBody>
      </p:sp>
      <p:sp>
        <p:nvSpPr>
          <p:cNvPr id="6" name="Dian numeron paikkamerkki 5"/>
          <p:cNvSpPr>
            <a:spLocks noGrp="1"/>
          </p:cNvSpPr>
          <p:nvPr>
            <p:ph type="sldNum" sz="quarter" idx="16"/>
          </p:nvPr>
        </p:nvSpPr>
        <p:spPr/>
        <p:txBody>
          <a:bodyPr/>
          <a:lstStyle/>
          <a:p>
            <a:fld id="{5313BD74-EA17-574A-98E7-0901538991B3}" type="slidenum">
              <a:rPr lang="fi-FI" smtClean="0">
                <a:solidFill>
                  <a:prstClr val="black"/>
                </a:solidFill>
              </a:rPr>
              <a:pPr/>
              <a:t>39</a:t>
            </a:fld>
            <a:endParaRPr lang="fi-FI">
              <a:solidFill>
                <a:prstClr val="black"/>
              </a:solidFill>
            </a:endParaRPr>
          </a:p>
        </p:txBody>
      </p:sp>
      <p:sp>
        <p:nvSpPr>
          <p:cNvPr id="10" name="Alatunnisteen paikkamerkki 4"/>
          <p:cNvSpPr>
            <a:spLocks noGrp="1"/>
          </p:cNvSpPr>
          <p:nvPr>
            <p:ph type="ftr" sz="quarter" idx="15"/>
          </p:nvPr>
        </p:nvSpPr>
        <p:spPr>
          <a:xfrm>
            <a:off x="1259632" y="6356350"/>
            <a:ext cx="7200800" cy="385018"/>
          </a:xfrm>
        </p:spPr>
        <p:txBody>
          <a:bodyPr/>
          <a:lstStyle/>
          <a:p>
            <a:r>
              <a:rPr lang="fi-FI" sz="900" dirty="0" smtClean="0">
                <a:solidFill>
                  <a:prstClr val="black"/>
                </a:solidFill>
              </a:rPr>
              <a:t>*</a:t>
            </a:r>
            <a:r>
              <a:rPr lang="fi-FI" sz="800" dirty="0" smtClean="0">
                <a:solidFill>
                  <a:prstClr val="black"/>
                </a:solidFill>
              </a:rPr>
              <a:t>Palkkatietojärjestelmän </a:t>
            </a:r>
            <a:r>
              <a:rPr lang="fi-FI" sz="800" dirty="0">
                <a:solidFill>
                  <a:prstClr val="black"/>
                </a:solidFill>
              </a:rPr>
              <a:t>tietoihin muutetaan takautuvasti esim. takautuvat eläkepäätökset ym. palkanmaksuun vaikuttavat asiat.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717032"/>
            <a:ext cx="29622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6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22" y="330201"/>
            <a:ext cx="8456542" cy="557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iruutu 3"/>
          <p:cNvSpPr txBox="1"/>
          <p:nvPr/>
        </p:nvSpPr>
        <p:spPr>
          <a:xfrm>
            <a:off x="2938409" y="6072027"/>
            <a:ext cx="4674742" cy="646331"/>
          </a:xfrm>
          <a:prstGeom prst="rect">
            <a:avLst/>
          </a:prstGeom>
          <a:noFill/>
        </p:spPr>
        <p:txBody>
          <a:bodyPr wrap="square" rtlCol="0">
            <a:spAutoFit/>
          </a:bodyPr>
          <a:lstStyle/>
          <a:p>
            <a:r>
              <a:rPr lang="fi-FI" dirty="0" smtClean="0"/>
              <a:t>Heinäkuun lopun laskennallinen toteutuma on 58,3%</a:t>
            </a:r>
            <a:endParaRPr lang="fi-FI" dirty="0"/>
          </a:p>
        </p:txBody>
      </p:sp>
    </p:spTree>
    <p:extLst>
      <p:ext uri="{BB962C8B-B14F-4D97-AF65-F5344CB8AC3E}">
        <p14:creationId xmlns:p14="http://schemas.microsoft.com/office/powerpoint/2010/main" val="4083101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4294967295"/>
          </p:nvPr>
        </p:nvSpPr>
        <p:spPr>
          <a:xfrm>
            <a:off x="457200" y="6356350"/>
            <a:ext cx="2133600" cy="365125"/>
          </a:xfrm>
          <a:prstGeom prst="rect">
            <a:avLst/>
          </a:prstGeom>
        </p:spPr>
        <p:txBody>
          <a:bodyPr/>
          <a:lstStyle/>
          <a:p>
            <a:pPr fontAlgn="base">
              <a:spcBef>
                <a:spcPct val="0"/>
              </a:spcBef>
              <a:spcAft>
                <a:spcPct val="0"/>
              </a:spcAft>
            </a:pPr>
            <a:fld id="{B4D18F73-29E0-0C48-B7BB-47AD54BA47B9}" type="datetime1">
              <a:rPr lang="fi-FI" smtClean="0">
                <a:solidFill>
                  <a:prstClr val="black"/>
                </a:solidFill>
                <a:latin typeface="Calibri" charset="0"/>
              </a:rPr>
              <a:pPr fontAlgn="base">
                <a:spcBef>
                  <a:spcPct val="0"/>
                </a:spcBef>
                <a:spcAft>
                  <a:spcPct val="0"/>
                </a:spcAft>
              </a:pPr>
              <a:t>20.8.2015</a:t>
            </a:fld>
            <a:endParaRPr lang="fi-FI" dirty="0">
              <a:solidFill>
                <a:prstClr val="black"/>
              </a:solidFill>
              <a:latin typeface="Calibri" charset="0"/>
            </a:endParaRPr>
          </a:p>
        </p:txBody>
      </p:sp>
      <p:sp>
        <p:nvSpPr>
          <p:cNvPr id="5" name="Alatunnisteen paikkamerkki 4"/>
          <p:cNvSpPr>
            <a:spLocks noGrp="1"/>
          </p:cNvSpPr>
          <p:nvPr>
            <p:ph type="ftr" sz="quarter" idx="4294967295"/>
          </p:nvPr>
        </p:nvSpPr>
        <p:spPr>
          <a:xfrm>
            <a:off x="3124200" y="6356350"/>
            <a:ext cx="2895600" cy="365125"/>
          </a:xfrm>
          <a:prstGeom prst="rect">
            <a:avLst/>
          </a:prstGeom>
        </p:spPr>
        <p:txBody>
          <a:bodyPr/>
          <a:lstStyle/>
          <a:p>
            <a:pPr fontAlgn="base">
              <a:spcBef>
                <a:spcPct val="0"/>
              </a:spcBef>
              <a:spcAft>
                <a:spcPct val="0"/>
              </a:spcAft>
            </a:pPr>
            <a:r>
              <a:rPr lang="fi-FI" smtClean="0">
                <a:solidFill>
                  <a:prstClr val="black"/>
                </a:solidFill>
                <a:latin typeface="Calibri" charset="0"/>
              </a:rPr>
              <a:t>Strateginen HR</a:t>
            </a:r>
            <a:endParaRPr lang="fi-FI">
              <a:solidFill>
                <a:prstClr val="black"/>
              </a:solidFill>
              <a:latin typeface="Calibri" charset="0"/>
            </a:endParaRPr>
          </a:p>
        </p:txBody>
      </p:sp>
      <p:sp>
        <p:nvSpPr>
          <p:cNvPr id="6" name="Dian numeron paikkamerkki 5"/>
          <p:cNvSpPr>
            <a:spLocks noGrp="1"/>
          </p:cNvSpPr>
          <p:nvPr>
            <p:ph type="sldNum" sz="quarter" idx="4294967295"/>
          </p:nvPr>
        </p:nvSpPr>
        <p:spPr>
          <a:xfrm>
            <a:off x="6553200" y="6356350"/>
            <a:ext cx="2133600" cy="365125"/>
          </a:xfrm>
          <a:prstGeom prst="rect">
            <a:avLst/>
          </a:prstGeom>
        </p:spPr>
        <p:txBody>
          <a:bodyPr/>
          <a:lstStyle/>
          <a:p>
            <a:pPr fontAlgn="base">
              <a:spcBef>
                <a:spcPct val="0"/>
              </a:spcBef>
              <a:spcAft>
                <a:spcPct val="0"/>
              </a:spcAft>
            </a:pPr>
            <a:fld id="{5313BD74-EA17-574A-98E7-0901538991B3}" type="slidenum">
              <a:rPr lang="fi-FI" smtClean="0">
                <a:solidFill>
                  <a:prstClr val="black"/>
                </a:solidFill>
                <a:latin typeface="Calibri" charset="0"/>
              </a:rPr>
              <a:pPr fontAlgn="base">
                <a:spcBef>
                  <a:spcPct val="0"/>
                </a:spcBef>
                <a:spcAft>
                  <a:spcPct val="0"/>
                </a:spcAft>
              </a:pPr>
              <a:t>40</a:t>
            </a:fld>
            <a:endParaRPr lang="fi-FI">
              <a:solidFill>
                <a:prstClr val="black"/>
              </a:solidFill>
              <a:latin typeface="Calibri" charset="0"/>
            </a:endParaRPr>
          </a:p>
        </p:txBody>
      </p:sp>
      <p:sp>
        <p:nvSpPr>
          <p:cNvPr id="2" name="Otsikko 1"/>
          <p:cNvSpPr>
            <a:spLocks noGrp="1"/>
          </p:cNvSpPr>
          <p:nvPr>
            <p:ph type="title"/>
          </p:nvPr>
        </p:nvSpPr>
        <p:spPr/>
        <p:txBody>
          <a:bodyPr/>
          <a:lstStyle/>
          <a:p>
            <a:r>
              <a:rPr lang="fi-FI" dirty="0" smtClean="0"/>
              <a:t>Henkilöstön määrä ja rakenne</a:t>
            </a:r>
            <a:endParaRPr lang="fi-FI" dirty="0"/>
          </a:p>
        </p:txBody>
      </p:sp>
      <p:sp>
        <p:nvSpPr>
          <p:cNvPr id="3" name="Sisällön paikkamerkki 2"/>
          <p:cNvSpPr>
            <a:spLocks noGrp="1"/>
          </p:cNvSpPr>
          <p:nvPr>
            <p:ph sz="quarter" idx="13"/>
          </p:nvPr>
        </p:nvSpPr>
        <p:spPr/>
        <p:txBody>
          <a:bodyPr>
            <a:normAutofit/>
          </a:bodyPr>
          <a:lstStyle/>
          <a:p>
            <a:r>
              <a:rPr lang="fi-FI" sz="1600" dirty="0" smtClean="0"/>
              <a:t>Suurimmat </a:t>
            </a:r>
            <a:r>
              <a:rPr lang="fi-FI" sz="1600" dirty="0"/>
              <a:t>työllistäjät sivistys- ja hyvinvointitoimiala. Niiden työvoiman käyttö muodostaa yhdessä n. </a:t>
            </a:r>
            <a:r>
              <a:rPr lang="fi-FI" sz="1600" dirty="0" smtClean="0">
                <a:solidFill>
                  <a:schemeClr val="tx2"/>
                </a:solidFill>
              </a:rPr>
              <a:t>79 </a:t>
            </a:r>
            <a:r>
              <a:rPr lang="fi-FI" sz="1600" dirty="0"/>
              <a:t>% koko kaupungin henkilötyövuosista</a:t>
            </a:r>
            <a:r>
              <a:rPr lang="fi-FI" sz="1600" dirty="0" smtClean="0"/>
              <a:t>.</a:t>
            </a:r>
            <a:endParaRPr lang="fi-FI" sz="1600" dirty="0"/>
          </a:p>
          <a:p>
            <a:r>
              <a:rPr lang="fi-FI" sz="1600" dirty="0" smtClean="0"/>
              <a:t>Henkilötyövoiman kasvua tapahtui hyvinvointitoimialalla</a:t>
            </a:r>
          </a:p>
          <a:p>
            <a:pPr marL="1200150" lvl="2" indent="-285750">
              <a:buFont typeface="Wingdings" panose="05000000000000000000" pitchFamily="2" charset="2"/>
              <a:buChar char="Ø"/>
            </a:pPr>
            <a:r>
              <a:rPr lang="fi-FI" sz="1400" dirty="0" smtClean="0">
                <a:solidFill>
                  <a:schemeClr val="tx1"/>
                </a:solidFill>
              </a:rPr>
              <a:t>Eniten kasvua on ollut tulosalueilla tutkimus- ja kehittämishankkeet, erikoissairaanhoidon palvelut ja perusterveydenhuollon palvelut </a:t>
            </a:r>
            <a:endParaRPr lang="fi-FI" sz="1600" dirty="0"/>
          </a:p>
          <a:p>
            <a:r>
              <a:rPr lang="fi-FI" sz="1600" dirty="0"/>
              <a:t>Muualla kaupungin organisaatiossa muutokset olivat vähäisiä tai työvoiman käyttö </a:t>
            </a:r>
            <a:r>
              <a:rPr lang="fi-FI" sz="1600" dirty="0" smtClean="0"/>
              <a:t>vähentyi</a:t>
            </a:r>
            <a:endParaRPr lang="fi-FI" sz="1600" dirty="0"/>
          </a:p>
          <a:p>
            <a:endParaRPr lang="fi-FI" sz="1600" dirty="0" smtClean="0"/>
          </a:p>
          <a:p>
            <a:endParaRPr lang="fi-FI" sz="1600" dirty="0" smtClean="0"/>
          </a:p>
          <a:p>
            <a:endParaRPr lang="fi-FI" sz="1600" dirty="0" smtClean="0"/>
          </a:p>
          <a:p>
            <a:endParaRPr lang="fi-FI" sz="1600" dirty="0"/>
          </a:p>
          <a:p>
            <a:endParaRPr lang="fi-FI" dirty="0"/>
          </a:p>
        </p:txBody>
      </p:sp>
      <p:graphicFrame>
        <p:nvGraphicFramePr>
          <p:cNvPr id="7" name="Kaavio 6"/>
          <p:cNvGraphicFramePr/>
          <p:nvPr>
            <p:extLst>
              <p:ext uri="{D42A27DB-BD31-4B8C-83A1-F6EECF244321}">
                <p14:modId xmlns:p14="http://schemas.microsoft.com/office/powerpoint/2010/main" val="3579745318"/>
              </p:ext>
            </p:extLst>
          </p:nvPr>
        </p:nvGraphicFramePr>
        <p:xfrm>
          <a:off x="3203848" y="3789040"/>
          <a:ext cx="5136232" cy="2392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201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KUNTA 10-TULOKSET</a:t>
            </a:r>
            <a:endParaRPr lang="fi-FI" dirty="0"/>
          </a:p>
        </p:txBody>
      </p:sp>
    </p:spTree>
    <p:extLst>
      <p:ext uri="{BB962C8B-B14F-4D97-AF65-F5344CB8AC3E}">
        <p14:creationId xmlns:p14="http://schemas.microsoft.com/office/powerpoint/2010/main" val="3694570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294967295"/>
          </p:nvPr>
        </p:nvSpPr>
        <p:spPr>
          <a:xfrm>
            <a:off x="6553200" y="6356350"/>
            <a:ext cx="2133600" cy="365125"/>
          </a:xfrm>
          <a:prstGeom prst="rect">
            <a:avLst/>
          </a:prstGeom>
        </p:spPr>
        <p:txBody>
          <a:bodyPr/>
          <a:lstStyle/>
          <a:p>
            <a:pPr fontAlgn="base">
              <a:spcBef>
                <a:spcPct val="0"/>
              </a:spcBef>
              <a:spcAft>
                <a:spcPct val="0"/>
              </a:spcAft>
            </a:pPr>
            <a:fld id="{5313BD74-EA17-574A-98E7-0901538991B3}" type="slidenum">
              <a:rPr lang="fi-FI" smtClean="0">
                <a:solidFill>
                  <a:prstClr val="black"/>
                </a:solidFill>
                <a:latin typeface="Calibri" charset="0"/>
              </a:rPr>
              <a:pPr fontAlgn="base">
                <a:spcBef>
                  <a:spcPct val="0"/>
                </a:spcBef>
                <a:spcAft>
                  <a:spcPct val="0"/>
                </a:spcAft>
              </a:pPr>
              <a:t>42</a:t>
            </a:fld>
            <a:endParaRPr lang="fi-FI">
              <a:solidFill>
                <a:prstClr val="black"/>
              </a:solidFill>
              <a:latin typeface="Calibri" charset="0"/>
            </a:endParaRPr>
          </a:p>
        </p:txBody>
      </p:sp>
      <p:sp>
        <p:nvSpPr>
          <p:cNvPr id="2" name="Otsikko 1"/>
          <p:cNvSpPr>
            <a:spLocks noGrp="1"/>
          </p:cNvSpPr>
          <p:nvPr>
            <p:ph type="title"/>
          </p:nvPr>
        </p:nvSpPr>
        <p:spPr/>
        <p:txBody>
          <a:bodyPr>
            <a:normAutofit/>
          </a:bodyPr>
          <a:lstStyle/>
          <a:p>
            <a:r>
              <a:rPr lang="fi-FI" dirty="0" smtClean="0"/>
              <a:t>Raportoitavat kokonaisuudet</a:t>
            </a:r>
            <a:endParaRPr lang="fi-FI" dirty="0"/>
          </a:p>
        </p:txBody>
      </p:sp>
      <p:graphicFrame>
        <p:nvGraphicFramePr>
          <p:cNvPr id="7" name="Sisällön paikkamerkki 6"/>
          <p:cNvGraphicFramePr>
            <a:graphicFrameLocks noGrp="1"/>
          </p:cNvGraphicFramePr>
          <p:nvPr>
            <p:ph sz="quarter" idx="13"/>
            <p:extLst>
              <p:ext uri="{D42A27DB-BD31-4B8C-83A1-F6EECF244321}">
                <p14:modId xmlns:p14="http://schemas.microsoft.com/office/powerpoint/2010/main" val="1783447925"/>
              </p:ext>
            </p:extLst>
          </p:nvPr>
        </p:nvGraphicFramePr>
        <p:xfrm>
          <a:off x="684213" y="1557338"/>
          <a:ext cx="7775206" cy="4815840"/>
        </p:xfrm>
        <a:graphic>
          <a:graphicData uri="http://schemas.openxmlformats.org/drawingml/2006/table">
            <a:tbl>
              <a:tblPr firstRow="1" bandRow="1">
                <a:tableStyleId>{5C22544A-7EE6-4342-B048-85BDC9FD1C3A}</a:tableStyleId>
              </a:tblPr>
              <a:tblGrid>
                <a:gridCol w="3887603"/>
                <a:gridCol w="3887603"/>
              </a:tblGrid>
              <a:tr h="2195971">
                <a:tc>
                  <a:txBody>
                    <a:bodyPr/>
                    <a:lstStyle/>
                    <a:p>
                      <a:r>
                        <a:rPr lang="fi-FI" sz="1600" dirty="0" smtClean="0"/>
                        <a:t>Työyhteisö</a:t>
                      </a:r>
                    </a:p>
                    <a:p>
                      <a:pPr marL="285750" indent="-285750">
                        <a:buFontTx/>
                        <a:buChar char="-"/>
                      </a:pPr>
                      <a:r>
                        <a:rPr lang="fi-FI" sz="1600" dirty="0" smtClean="0"/>
                        <a:t>Työyhteisötaidot</a:t>
                      </a:r>
                    </a:p>
                    <a:p>
                      <a:pPr marL="285750" indent="-285750">
                        <a:buFontTx/>
                        <a:buChar char="-"/>
                      </a:pPr>
                      <a:r>
                        <a:rPr lang="fi-FI" sz="1600" dirty="0" smtClean="0"/>
                        <a:t>Työpaikan ilmapiiri</a:t>
                      </a:r>
                    </a:p>
                    <a:p>
                      <a:pPr marL="285750" indent="-285750">
                        <a:buFontTx/>
                        <a:buChar char="-"/>
                      </a:pPr>
                      <a:r>
                        <a:rPr lang="fi-FI" sz="1600" dirty="0" smtClean="0"/>
                        <a:t>Sosiaalinen</a:t>
                      </a:r>
                      <a:r>
                        <a:rPr lang="fi-FI" sz="1600" baseline="0" dirty="0" smtClean="0"/>
                        <a:t> pääoma</a:t>
                      </a:r>
                    </a:p>
                    <a:p>
                      <a:pPr marL="285750" indent="-285750">
                        <a:buFontTx/>
                        <a:buChar char="-"/>
                      </a:pPr>
                      <a:r>
                        <a:rPr lang="fi-FI" sz="1600" baseline="0" dirty="0" smtClean="0"/>
                        <a:t>Työhyvinvointitoiminta</a:t>
                      </a:r>
                    </a:p>
                    <a:p>
                      <a:pPr marL="285750" indent="-285750">
                        <a:buFontTx/>
                        <a:buChar char="-"/>
                      </a:pPr>
                      <a:r>
                        <a:rPr lang="fi-FI" sz="1600" baseline="0" dirty="0" smtClean="0"/>
                        <a:t>Syrjintä</a:t>
                      </a:r>
                    </a:p>
                    <a:p>
                      <a:pPr marL="285750" indent="-285750">
                        <a:buFontTx/>
                        <a:buChar char="-"/>
                      </a:pPr>
                      <a:r>
                        <a:rPr lang="fi-FI" sz="1600" baseline="0" dirty="0" smtClean="0"/>
                        <a:t>Työpaikkakiusaaminen</a:t>
                      </a:r>
                    </a:p>
                    <a:p>
                      <a:pPr marL="285750" indent="-285750">
                        <a:buFontTx/>
                        <a:buChar char="-"/>
                      </a:pPr>
                      <a:r>
                        <a:rPr lang="fi-FI" sz="1600" baseline="0" dirty="0" smtClean="0"/>
                        <a:t>Väkivalta</a:t>
                      </a:r>
                      <a:endParaRPr lang="fi-FI" sz="1600" dirty="0"/>
                    </a:p>
                  </a:txBody>
                  <a:tcPr marL="90589" marR="90589"/>
                </a:tc>
                <a:tc>
                  <a:txBody>
                    <a:bodyPr/>
                    <a:lstStyle/>
                    <a:p>
                      <a:r>
                        <a:rPr lang="fi-FI" sz="1600" dirty="0" smtClean="0"/>
                        <a:t>Työ</a:t>
                      </a:r>
                    </a:p>
                    <a:p>
                      <a:pPr marL="285750" indent="-285750">
                        <a:buFontTx/>
                        <a:buChar char="-"/>
                      </a:pPr>
                      <a:r>
                        <a:rPr lang="fi-FI" sz="1600" dirty="0" smtClean="0"/>
                        <a:t>Työaikojen hallinta</a:t>
                      </a:r>
                    </a:p>
                    <a:p>
                      <a:pPr marL="285750" indent="-285750">
                        <a:buFontTx/>
                        <a:buChar char="-"/>
                      </a:pPr>
                      <a:r>
                        <a:rPr lang="fi-FI" sz="1600" dirty="0" smtClean="0"/>
                        <a:t>Työpaineet</a:t>
                      </a:r>
                    </a:p>
                    <a:p>
                      <a:pPr marL="285750" indent="-285750">
                        <a:buFontTx/>
                        <a:buChar char="-"/>
                      </a:pPr>
                      <a:r>
                        <a:rPr lang="fi-FI" sz="1600" dirty="0" smtClean="0"/>
                        <a:t>Työn</a:t>
                      </a:r>
                      <a:r>
                        <a:rPr lang="fi-FI" sz="1600" baseline="0" dirty="0" smtClean="0"/>
                        <a:t> hallinta</a:t>
                      </a:r>
                    </a:p>
                    <a:p>
                      <a:pPr marL="285750" indent="-285750">
                        <a:buFontTx/>
                        <a:buChar char="-"/>
                      </a:pPr>
                      <a:r>
                        <a:rPr lang="fi-FI" sz="1600" baseline="0" dirty="0" smtClean="0"/>
                        <a:t>Työhön panostaminen</a:t>
                      </a:r>
                    </a:p>
                    <a:p>
                      <a:pPr marL="285750" indent="-285750">
                        <a:buFontTx/>
                        <a:buChar char="-"/>
                      </a:pPr>
                      <a:r>
                        <a:rPr lang="fi-FI" sz="1600" baseline="0" dirty="0" smtClean="0"/>
                        <a:t>Työn palkitsevuus</a:t>
                      </a:r>
                    </a:p>
                    <a:p>
                      <a:pPr marL="285750" indent="-285750">
                        <a:buFontTx/>
                        <a:buChar char="-"/>
                      </a:pPr>
                      <a:r>
                        <a:rPr lang="fi-FI" sz="1600" baseline="0" dirty="0" smtClean="0"/>
                        <a:t>Työn epävarmuus</a:t>
                      </a:r>
                    </a:p>
                    <a:p>
                      <a:pPr marL="285750" indent="-285750">
                        <a:buFontTx/>
                        <a:buChar char="-"/>
                      </a:pPr>
                      <a:r>
                        <a:rPr lang="fi-FI" sz="1600" baseline="0" dirty="0" smtClean="0"/>
                        <a:t>Muutokset: suuruus, laatu ja vaikutusmahdollisuudet</a:t>
                      </a:r>
                    </a:p>
                    <a:p>
                      <a:pPr marL="285750" indent="-285750">
                        <a:buFontTx/>
                        <a:buChar char="-"/>
                      </a:pPr>
                      <a:r>
                        <a:rPr lang="fi-FI" sz="1600" baseline="0" dirty="0" smtClean="0"/>
                        <a:t>Väkivalta asiakkailta</a:t>
                      </a:r>
                      <a:endParaRPr lang="fi-FI" sz="1600" dirty="0"/>
                    </a:p>
                  </a:txBody>
                  <a:tcPr marL="90589" marR="90589"/>
                </a:tc>
              </a:tr>
              <a:tr h="2195971">
                <a:tc>
                  <a:txBody>
                    <a:bodyPr/>
                    <a:lstStyle/>
                    <a:p>
                      <a:r>
                        <a:rPr lang="fi-FI" sz="1600" b="1" dirty="0" smtClean="0"/>
                        <a:t>Johtaminen</a:t>
                      </a:r>
                    </a:p>
                    <a:p>
                      <a:pPr marL="285750" indent="-285750">
                        <a:buFontTx/>
                        <a:buChar char="-"/>
                      </a:pPr>
                      <a:r>
                        <a:rPr lang="fi-FI" sz="1600" b="1" dirty="0" smtClean="0"/>
                        <a:t>Esimiestuki</a:t>
                      </a:r>
                    </a:p>
                    <a:p>
                      <a:pPr marL="285750" indent="-285750">
                        <a:buFontTx/>
                        <a:buChar char="-"/>
                      </a:pPr>
                      <a:r>
                        <a:rPr lang="fi-FI" sz="1600" b="1" dirty="0" smtClean="0"/>
                        <a:t>Oikeudenmukaisuus</a:t>
                      </a:r>
                      <a:r>
                        <a:rPr lang="fi-FI" sz="1600" b="1" baseline="0" dirty="0" smtClean="0"/>
                        <a:t> (kohtelu ja päätöksenteko)</a:t>
                      </a:r>
                    </a:p>
                    <a:p>
                      <a:pPr marL="285750" indent="-285750">
                        <a:buFontTx/>
                        <a:buChar char="-"/>
                      </a:pPr>
                      <a:r>
                        <a:rPr lang="fi-FI" sz="1600" b="1" baseline="0" dirty="0" smtClean="0"/>
                        <a:t>Kehityskeskustelut (käyminen, hyödyllisyys, sisältö, ryhmäkeskustelut, kehittämissuunnitelma…)</a:t>
                      </a:r>
                    </a:p>
                    <a:p>
                      <a:pPr marL="285750" indent="-285750">
                        <a:buFontTx/>
                        <a:buChar char="-"/>
                      </a:pPr>
                      <a:r>
                        <a:rPr lang="fi-FI" sz="1600" b="1" baseline="0" dirty="0" smtClean="0"/>
                        <a:t>Täydennyskoulutus</a:t>
                      </a:r>
                      <a:endParaRPr lang="fi-FI" sz="1600" b="1" dirty="0"/>
                    </a:p>
                  </a:txBody>
                  <a:tcPr marL="90589" marR="90589"/>
                </a:tc>
                <a:tc>
                  <a:txBody>
                    <a:bodyPr/>
                    <a:lstStyle/>
                    <a:p>
                      <a:r>
                        <a:rPr lang="fi-FI" sz="1600" b="1" dirty="0" smtClean="0">
                          <a:solidFill>
                            <a:schemeClr val="tx1"/>
                          </a:solidFill>
                        </a:rPr>
                        <a:t>Työssä</a:t>
                      </a:r>
                      <a:r>
                        <a:rPr lang="fi-FI" sz="1600" b="1" baseline="0" dirty="0" smtClean="0">
                          <a:solidFill>
                            <a:schemeClr val="tx1"/>
                          </a:solidFill>
                        </a:rPr>
                        <a:t> jatkaminen</a:t>
                      </a:r>
                    </a:p>
                    <a:p>
                      <a:pPr marL="285750" indent="-285750">
                        <a:buFontTx/>
                        <a:buChar char="-"/>
                      </a:pPr>
                      <a:r>
                        <a:rPr lang="fi-FI" sz="1600" b="1" baseline="0" dirty="0" smtClean="0">
                          <a:solidFill>
                            <a:schemeClr val="tx1"/>
                          </a:solidFill>
                        </a:rPr>
                        <a:t>Halu jatkaa työssä</a:t>
                      </a:r>
                    </a:p>
                    <a:p>
                      <a:pPr marL="285750" indent="-285750">
                        <a:buFontTx/>
                        <a:buChar char="-"/>
                      </a:pPr>
                      <a:r>
                        <a:rPr lang="fi-FI" sz="1600" b="1" baseline="0" dirty="0" smtClean="0">
                          <a:solidFill>
                            <a:schemeClr val="tx1"/>
                          </a:solidFill>
                        </a:rPr>
                        <a:t>Usko jatkaa eläkeikään asti</a:t>
                      </a:r>
                    </a:p>
                    <a:p>
                      <a:pPr marL="285750" indent="-285750">
                        <a:buFontTx/>
                        <a:buChar char="-"/>
                      </a:pPr>
                      <a:r>
                        <a:rPr lang="fi-FI" sz="1600" b="1" baseline="0" dirty="0" smtClean="0">
                          <a:solidFill>
                            <a:schemeClr val="tx1"/>
                          </a:solidFill>
                        </a:rPr>
                        <a:t>Harkinnut eläkkeelle jäämistä</a:t>
                      </a:r>
                    </a:p>
                    <a:p>
                      <a:pPr marL="285750" indent="-285750">
                        <a:buFontTx/>
                        <a:buChar char="-"/>
                      </a:pPr>
                      <a:r>
                        <a:rPr lang="fi-FI" sz="1600" b="1" baseline="0" dirty="0" smtClean="0">
                          <a:solidFill>
                            <a:schemeClr val="tx1"/>
                          </a:solidFill>
                        </a:rPr>
                        <a:t>Harkinnut työnantajan vaihtamista</a:t>
                      </a:r>
                    </a:p>
                    <a:p>
                      <a:pPr marL="285750" indent="-285750">
                        <a:buFontTx/>
                        <a:buChar char="-"/>
                      </a:pPr>
                      <a:r>
                        <a:rPr lang="fi-FI" sz="1600" b="1" baseline="0" dirty="0" smtClean="0">
                          <a:solidFill>
                            <a:schemeClr val="tx1"/>
                          </a:solidFill>
                        </a:rPr>
                        <a:t>Suosittelee työnantajaa</a:t>
                      </a:r>
                      <a:endParaRPr lang="fi-FI" sz="1600" b="1" dirty="0">
                        <a:solidFill>
                          <a:schemeClr val="tx1"/>
                        </a:solidFill>
                      </a:endParaRPr>
                    </a:p>
                  </a:txBody>
                  <a:tcPr marL="90589" marR="90589"/>
                </a:tc>
              </a:tr>
            </a:tbl>
          </a:graphicData>
        </a:graphic>
      </p:graphicFrame>
      <p:cxnSp>
        <p:nvCxnSpPr>
          <p:cNvPr id="8" name="Suora nuoliyhdysviiva 7"/>
          <p:cNvCxnSpPr/>
          <p:nvPr/>
        </p:nvCxnSpPr>
        <p:spPr>
          <a:xfrm flipV="1">
            <a:off x="3923928" y="3501008"/>
            <a:ext cx="576064" cy="43204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Suora nuoliyhdysviiva 8"/>
          <p:cNvCxnSpPr/>
          <p:nvPr/>
        </p:nvCxnSpPr>
        <p:spPr>
          <a:xfrm flipV="1">
            <a:off x="3923928" y="5813995"/>
            <a:ext cx="576064" cy="43204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uora nuoliyhdysviiva 9"/>
          <p:cNvCxnSpPr/>
          <p:nvPr/>
        </p:nvCxnSpPr>
        <p:spPr>
          <a:xfrm flipV="1">
            <a:off x="7806183" y="5804817"/>
            <a:ext cx="576064" cy="43204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uora nuoliyhdysviiva 11"/>
          <p:cNvCxnSpPr/>
          <p:nvPr/>
        </p:nvCxnSpPr>
        <p:spPr>
          <a:xfrm>
            <a:off x="7812360" y="3422179"/>
            <a:ext cx="569887"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499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Turku – kokonaisuudet vuosina 2010, 2012, 2014</a:t>
            </a:r>
            <a:endParaRPr lang="fi-FI" dirty="0"/>
          </a:p>
        </p:txBody>
      </p:sp>
      <p:graphicFrame>
        <p:nvGraphicFramePr>
          <p:cNvPr id="5" name="Sisällön paikkamerkki 4"/>
          <p:cNvGraphicFramePr>
            <a:graphicFrameLocks noGrp="1"/>
          </p:cNvGraphicFramePr>
          <p:nvPr>
            <p:ph sz="quarter" idx="13"/>
            <p:extLst>
              <p:ext uri="{D42A27DB-BD31-4B8C-83A1-F6EECF244321}">
                <p14:modId xmlns:p14="http://schemas.microsoft.com/office/powerpoint/2010/main" val="547027621"/>
              </p:ext>
            </p:extLst>
          </p:nvPr>
        </p:nvGraphicFramePr>
        <p:xfrm>
          <a:off x="684213" y="1557338"/>
          <a:ext cx="777557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p:cNvSpPr>
            <a:spLocks noGrp="1"/>
          </p:cNvSpPr>
          <p:nvPr>
            <p:ph type="sldNum" sz="quarter" idx="16"/>
          </p:nvPr>
        </p:nvSpPr>
        <p:spPr/>
        <p:txBody>
          <a:bodyPr/>
          <a:lstStyle/>
          <a:p>
            <a:fld id="{5313BD74-EA17-574A-98E7-0901538991B3}" type="slidenum">
              <a:rPr lang="fi-FI" smtClean="0">
                <a:solidFill>
                  <a:prstClr val="black"/>
                </a:solidFill>
              </a:rPr>
              <a:pPr/>
              <a:t>43</a:t>
            </a:fld>
            <a:endParaRPr lang="fi-FI">
              <a:solidFill>
                <a:prstClr val="black"/>
              </a:solidFill>
            </a:endParaRPr>
          </a:p>
        </p:txBody>
      </p:sp>
      <p:sp>
        <p:nvSpPr>
          <p:cNvPr id="6" name="Tekstiruutu 7"/>
          <p:cNvSpPr txBox="1"/>
          <p:nvPr/>
        </p:nvSpPr>
        <p:spPr>
          <a:xfrm>
            <a:off x="5364088" y="1484784"/>
            <a:ext cx="338439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pPr>
            <a:r>
              <a:rPr lang="fi-FI" sz="1200" b="1" dirty="0" smtClean="0">
                <a:solidFill>
                  <a:prstClr val="black"/>
                </a:solidFill>
              </a:rPr>
              <a:t>Turun kaupunki: </a:t>
            </a:r>
            <a:r>
              <a:rPr lang="fi-FI" sz="1200" dirty="0" smtClean="0">
                <a:solidFill>
                  <a:prstClr val="black"/>
                </a:solidFill>
              </a:rPr>
              <a:t>prosentuaalinen sijoittuminen Kunta10-työyksiköiden joukossa</a:t>
            </a:r>
          </a:p>
        </p:txBody>
      </p:sp>
    </p:spTree>
    <p:extLst>
      <p:ext uri="{BB962C8B-B14F-4D97-AF65-F5344CB8AC3E}">
        <p14:creationId xmlns:p14="http://schemas.microsoft.com/office/powerpoint/2010/main" val="2556806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Turku kokonaissijoitus – ammattiasemittain 2010, 2012, 2014 (1-100)</a:t>
            </a:r>
            <a:endParaRPr lang="fi-FI" dirty="0"/>
          </a:p>
        </p:txBody>
      </p:sp>
      <p:graphicFrame>
        <p:nvGraphicFramePr>
          <p:cNvPr id="5" name="Sisällön paikkamerkki 4"/>
          <p:cNvGraphicFramePr>
            <a:graphicFrameLocks noGrp="1"/>
          </p:cNvGraphicFramePr>
          <p:nvPr>
            <p:ph sz="quarter" idx="13"/>
            <p:extLst>
              <p:ext uri="{D42A27DB-BD31-4B8C-83A1-F6EECF244321}">
                <p14:modId xmlns:p14="http://schemas.microsoft.com/office/powerpoint/2010/main" val="2917048822"/>
              </p:ext>
            </p:extLst>
          </p:nvPr>
        </p:nvGraphicFramePr>
        <p:xfrm>
          <a:off x="684213" y="1557338"/>
          <a:ext cx="777557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p:cNvSpPr>
            <a:spLocks noGrp="1"/>
          </p:cNvSpPr>
          <p:nvPr>
            <p:ph type="sldNum" sz="quarter" idx="16"/>
          </p:nvPr>
        </p:nvSpPr>
        <p:spPr/>
        <p:txBody>
          <a:bodyPr/>
          <a:lstStyle/>
          <a:p>
            <a:fld id="{5313BD74-EA17-574A-98E7-0901538991B3}" type="slidenum">
              <a:rPr lang="fi-FI" smtClean="0">
                <a:solidFill>
                  <a:prstClr val="black"/>
                </a:solidFill>
              </a:rPr>
              <a:pPr/>
              <a:t>44</a:t>
            </a:fld>
            <a:endParaRPr lang="fi-FI">
              <a:solidFill>
                <a:prstClr val="black"/>
              </a:solidFill>
            </a:endParaRPr>
          </a:p>
        </p:txBody>
      </p:sp>
    </p:spTree>
    <p:extLst>
      <p:ext uri="{BB962C8B-B14F-4D97-AF65-F5344CB8AC3E}">
        <p14:creationId xmlns:p14="http://schemas.microsoft.com/office/powerpoint/2010/main" val="1904218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Sivistystoimiala</a:t>
            </a:r>
            <a:endParaRPr lang="fi-FI" dirty="0"/>
          </a:p>
        </p:txBody>
      </p:sp>
      <p:graphicFrame>
        <p:nvGraphicFramePr>
          <p:cNvPr id="5" name="Sisällön paikkamerkki 4"/>
          <p:cNvGraphicFramePr>
            <a:graphicFrameLocks noGrp="1"/>
          </p:cNvGraphicFramePr>
          <p:nvPr>
            <p:ph sz="quarter" idx="13"/>
            <p:extLst>
              <p:ext uri="{D42A27DB-BD31-4B8C-83A1-F6EECF244321}">
                <p14:modId xmlns:p14="http://schemas.microsoft.com/office/powerpoint/2010/main" val="2735903074"/>
              </p:ext>
            </p:extLst>
          </p:nvPr>
        </p:nvGraphicFramePr>
        <p:xfrm>
          <a:off x="684213" y="1557338"/>
          <a:ext cx="777557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Dian numeron paikkamerkki 3"/>
          <p:cNvSpPr>
            <a:spLocks noGrp="1"/>
          </p:cNvSpPr>
          <p:nvPr>
            <p:ph type="sldNum" sz="quarter" idx="16"/>
          </p:nvPr>
        </p:nvSpPr>
        <p:spPr/>
        <p:txBody>
          <a:bodyPr/>
          <a:lstStyle/>
          <a:p>
            <a:fld id="{5313BD74-EA17-574A-98E7-0901538991B3}" type="slidenum">
              <a:rPr lang="fi-FI" smtClean="0">
                <a:solidFill>
                  <a:prstClr val="black"/>
                </a:solidFill>
              </a:rPr>
              <a:pPr/>
              <a:t>45</a:t>
            </a:fld>
            <a:endParaRPr lang="fi-FI">
              <a:solidFill>
                <a:prstClr val="black"/>
              </a:solidFill>
            </a:endParaRPr>
          </a:p>
        </p:txBody>
      </p:sp>
    </p:spTree>
    <p:extLst>
      <p:ext uri="{BB962C8B-B14F-4D97-AF65-F5344CB8AC3E}">
        <p14:creationId xmlns:p14="http://schemas.microsoft.com/office/powerpoint/2010/main" val="1172400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ctrTitle"/>
          </p:nvPr>
        </p:nvSpPr>
        <p:spPr>
          <a:xfrm>
            <a:off x="2463403" y="4332004"/>
            <a:ext cx="6031310" cy="1524265"/>
          </a:xfrm>
        </p:spPr>
        <p:txBody>
          <a:bodyPr/>
          <a:lstStyle/>
          <a:p>
            <a:r>
              <a:rPr lang="fi-FI" noProof="0" dirty="0" smtClean="0"/>
              <a:t>Hallitusohjelman vaikutukset sivistystoimialalle</a:t>
            </a:r>
            <a:endParaRPr lang="fi-FI" noProof="0" dirty="0"/>
          </a:p>
        </p:txBody>
      </p:sp>
    </p:spTree>
    <p:extLst>
      <p:ext uri="{BB962C8B-B14F-4D97-AF65-F5344CB8AC3E}">
        <p14:creationId xmlns:p14="http://schemas.microsoft.com/office/powerpoint/2010/main" val="247255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smtClean="0"/>
              <a:t>Sosiaali- ja terveyspalvelut maakuntapohjaiseksi -&gt; varhaiskasvatus ja koulutus kuntien suurimmaksi tehtäväkentäksi tulevaisuudessa.</a:t>
            </a:r>
            <a:r>
              <a:rPr lang="fi-FI" noProof="0" dirty="0" smtClean="0"/>
              <a:t> </a:t>
            </a:r>
          </a:p>
          <a:p>
            <a:r>
              <a:rPr lang="fi-FI" dirty="0" smtClean="0"/>
              <a:t>541</a:t>
            </a:r>
            <a:r>
              <a:rPr lang="fi-FI" noProof="0" dirty="0" smtClean="0"/>
              <a:t> miljoonan säästöt koulutukseen</a:t>
            </a:r>
          </a:p>
          <a:p>
            <a:r>
              <a:rPr lang="fi-FI" dirty="0" smtClean="0"/>
              <a:t>Kuntatalouden näkökulmasta esitettävät uudistukset ovat pääsääntöisesti </a:t>
            </a:r>
            <a:r>
              <a:rPr lang="fi-FI" b="1" dirty="0" smtClean="0"/>
              <a:t>myönteisiä</a:t>
            </a:r>
            <a:r>
              <a:rPr lang="fi-FI" dirty="0" smtClean="0"/>
              <a:t>.</a:t>
            </a:r>
          </a:p>
          <a:p>
            <a:r>
              <a:rPr lang="fi-FI" noProof="0" dirty="0" smtClean="0"/>
              <a:t>Kuntalaisten ja erityisesti lapsiperheiden näkökulmasta esitettävät uudistukset ovat pääsääntöisesti </a:t>
            </a:r>
            <a:r>
              <a:rPr lang="fi-FI" b="1" noProof="0" dirty="0" smtClean="0"/>
              <a:t>kielteisiä</a:t>
            </a:r>
            <a:r>
              <a:rPr lang="fi-FI" dirty="0"/>
              <a:t> </a:t>
            </a:r>
            <a:r>
              <a:rPr lang="fi-FI" dirty="0" smtClean="0"/>
              <a:t>ja palveluita </a:t>
            </a:r>
            <a:r>
              <a:rPr lang="fi-FI" b="1" dirty="0" smtClean="0"/>
              <a:t>heikentäviä</a:t>
            </a:r>
            <a:r>
              <a:rPr lang="fi-FI" dirty="0" smtClean="0"/>
              <a:t>.</a:t>
            </a:r>
            <a:endParaRPr lang="fi-FI" noProof="0" dirty="0" smtClean="0"/>
          </a:p>
          <a:p>
            <a:r>
              <a:rPr lang="fi-FI" dirty="0" smtClean="0"/>
              <a:t>Ei uusia tehtäviä kunnille. Onnistuuko normien purku uudelta hallitukselta? Ei onnistunut sama homma edelliseltä hallitukselta.</a:t>
            </a:r>
            <a:endParaRPr lang="fi-FI" noProof="0" dirty="0" smtClean="0"/>
          </a:p>
          <a:p>
            <a:pPr marL="0" indent="0">
              <a:buNone/>
            </a:pPr>
            <a:endParaRPr lang="fi-FI" noProof="0" dirty="0"/>
          </a:p>
        </p:txBody>
      </p:sp>
      <p:sp>
        <p:nvSpPr>
          <p:cNvPr id="3" name="Title Placeholder 2"/>
          <p:cNvSpPr>
            <a:spLocks noGrp="1"/>
          </p:cNvSpPr>
          <p:nvPr>
            <p:ph type="title"/>
          </p:nvPr>
        </p:nvSpPr>
        <p:spPr/>
        <p:txBody>
          <a:bodyPr/>
          <a:lstStyle/>
          <a:p>
            <a:r>
              <a:rPr lang="fi-FI" noProof="0" dirty="0" smtClean="0"/>
              <a:t>Hallitusohjelman vaikutukset sivistystoimialalle</a:t>
            </a:r>
            <a:endParaRPr lang="fi-FI" noProof="0" dirty="0"/>
          </a:p>
        </p:txBody>
      </p:sp>
    </p:spTree>
    <p:extLst>
      <p:ext uri="{BB962C8B-B14F-4D97-AF65-F5344CB8AC3E}">
        <p14:creationId xmlns:p14="http://schemas.microsoft.com/office/powerpoint/2010/main" val="589808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fi-FI" dirty="0"/>
              <a:t>Kansainvälisyys ja koulutusvienti</a:t>
            </a:r>
          </a:p>
          <a:p>
            <a:r>
              <a:rPr lang="fi-FI" noProof="0" dirty="0" smtClean="0"/>
              <a:t>Liikutaan tunti päivässä, Liikkuva koulu</a:t>
            </a:r>
          </a:p>
          <a:p>
            <a:r>
              <a:rPr lang="fi-FI" dirty="0" smtClean="0"/>
              <a:t>Monipuolinen kielitarjonta</a:t>
            </a:r>
          </a:p>
          <a:p>
            <a:r>
              <a:rPr lang="fi-FI" dirty="0" smtClean="0"/>
              <a:t>Kelpoisuusvaatimusten päivitys (alentaminen)</a:t>
            </a:r>
          </a:p>
          <a:p>
            <a:r>
              <a:rPr lang="fi-FI" noProof="0" dirty="0" smtClean="0"/>
              <a:t>Lapsi- ja perhevaikutusten arviointi pakolliseksi</a:t>
            </a:r>
          </a:p>
          <a:p>
            <a:r>
              <a:rPr lang="fi-FI" noProof="0" dirty="0" smtClean="0"/>
              <a:t>Tietosuojalainsäädännön uudistaminen (OHL)</a:t>
            </a:r>
          </a:p>
          <a:p>
            <a:r>
              <a:rPr lang="fi-FI" dirty="0"/>
              <a:t>Oppimisympäristöjen </a:t>
            </a:r>
            <a:r>
              <a:rPr lang="fi-FI" dirty="0" smtClean="0"/>
              <a:t>digitalisointi (Nyt mainittu perusopetus, mutta koskee </a:t>
            </a:r>
            <a:r>
              <a:rPr lang="fi-FI" smtClean="0"/>
              <a:t>kaikkia oppilaitosmuotoja)</a:t>
            </a:r>
            <a:endParaRPr lang="fi-FI" dirty="0"/>
          </a:p>
          <a:p>
            <a:endParaRPr lang="fi-FI" dirty="0"/>
          </a:p>
          <a:p>
            <a:endParaRPr lang="fi-FI" noProof="0" dirty="0" smtClean="0"/>
          </a:p>
          <a:p>
            <a:endParaRPr lang="fi-FI" noProof="0" dirty="0"/>
          </a:p>
        </p:txBody>
      </p:sp>
      <p:sp>
        <p:nvSpPr>
          <p:cNvPr id="3" name="Title Placeholder 2"/>
          <p:cNvSpPr>
            <a:spLocks noGrp="1"/>
          </p:cNvSpPr>
          <p:nvPr>
            <p:ph type="title"/>
          </p:nvPr>
        </p:nvSpPr>
        <p:spPr/>
        <p:txBody>
          <a:bodyPr/>
          <a:lstStyle/>
          <a:p>
            <a:r>
              <a:rPr lang="fi-FI" noProof="0" dirty="0" smtClean="0"/>
              <a:t>Hallitusohjelman vaikutukset sivistystoimialalle</a:t>
            </a:r>
            <a:endParaRPr lang="fi-FI" noProof="0" dirty="0"/>
          </a:p>
        </p:txBody>
      </p:sp>
    </p:spTree>
    <p:extLst>
      <p:ext uri="{BB962C8B-B14F-4D97-AF65-F5344CB8AC3E}">
        <p14:creationId xmlns:p14="http://schemas.microsoft.com/office/powerpoint/2010/main" val="9161508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Yhteiset toiminnot</a:t>
            </a:r>
            <a:endParaRPr lang="fi-FI" dirty="0"/>
          </a:p>
        </p:txBody>
      </p:sp>
    </p:spTree>
    <p:extLst>
      <p:ext uri="{BB962C8B-B14F-4D97-AF65-F5344CB8AC3E}">
        <p14:creationId xmlns:p14="http://schemas.microsoft.com/office/powerpoint/2010/main" val="2799650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extLst>
              <p:ext uri="{D42A27DB-BD31-4B8C-83A1-F6EECF244321}">
                <p14:modId xmlns:p14="http://schemas.microsoft.com/office/powerpoint/2010/main" val="3929475105"/>
              </p:ext>
            </p:extLst>
          </p:nvPr>
        </p:nvGraphicFramePr>
        <p:xfrm>
          <a:off x="92467" y="934948"/>
          <a:ext cx="8794680" cy="4972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9917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285750" indent="-285750">
              <a:buFont typeface="Arial" panose="020B0604020202020204" pitchFamily="34" charset="0"/>
              <a:buChar char="•"/>
            </a:pPr>
            <a:r>
              <a:rPr lang="fi-FI" dirty="0" smtClean="0">
                <a:solidFill>
                  <a:schemeClr val="bg1"/>
                </a:solidFill>
              </a:rPr>
              <a:t>Toiminnan kehittämiseen saatavan ulkoisen rahoituksen väheneminen, erityisesti EU-rahoitus</a:t>
            </a:r>
          </a:p>
          <a:p>
            <a:pPr marL="285750" indent="-285750">
              <a:buFont typeface="Arial" panose="020B0604020202020204" pitchFamily="34" charset="0"/>
              <a:buChar char="•"/>
            </a:pPr>
            <a:r>
              <a:rPr lang="fi-FI" dirty="0" smtClean="0">
                <a:solidFill>
                  <a:schemeClr val="bg1"/>
                </a:solidFill>
              </a:rPr>
              <a:t>Aamu- ja iltapäivätoiminnan kysyntä kasvaa, koska 1.- ja 2.-luokkalaisten määrä kasvaa, toiminnan maksuperusteet saattavat muuttua (hallitusohjelma)</a:t>
            </a:r>
          </a:p>
          <a:p>
            <a:pPr marL="285750" indent="-285750">
              <a:buFont typeface="Arial" panose="020B0604020202020204" pitchFamily="34" charset="0"/>
              <a:buChar char="•"/>
            </a:pPr>
            <a:r>
              <a:rPr lang="fi-FI" dirty="0" smtClean="0">
                <a:solidFill>
                  <a:schemeClr val="bg1"/>
                </a:solidFill>
              </a:rPr>
              <a:t>Oppimisympäristöjen digitalisointiin on odotettavissa merkittäviä hankerahoituksia (hallitusohjelma) </a:t>
            </a:r>
            <a:endParaRPr lang="fi-FI" dirty="0">
              <a:solidFill>
                <a:schemeClr val="bg1"/>
              </a:solidFill>
            </a:endParaRPr>
          </a:p>
        </p:txBody>
      </p:sp>
      <p:sp>
        <p:nvSpPr>
          <p:cNvPr id="3" name="Otsikko 2"/>
          <p:cNvSpPr>
            <a:spLocks noGrp="1"/>
          </p:cNvSpPr>
          <p:nvPr>
            <p:ph type="title"/>
          </p:nvPr>
        </p:nvSpPr>
        <p:spPr/>
        <p:txBody>
          <a:bodyPr/>
          <a:lstStyle/>
          <a:p>
            <a:r>
              <a:rPr lang="fi-FI" dirty="0" smtClean="0"/>
              <a:t>Toimintaympäristön muutostekijät 2016-2019, yhteiset toiminnot</a:t>
            </a:r>
            <a:endParaRPr lang="fi-FI" dirty="0"/>
          </a:p>
        </p:txBody>
      </p:sp>
    </p:spTree>
    <p:extLst>
      <p:ext uri="{BB962C8B-B14F-4D97-AF65-F5344CB8AC3E}">
        <p14:creationId xmlns:p14="http://schemas.microsoft.com/office/powerpoint/2010/main" val="1980975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Toimintaympäristön muutostekijät 2016-2019, yhteiset toiminnot</a:t>
            </a:r>
            <a:endParaRPr lang="fi-FI" dirty="0"/>
          </a:p>
        </p:txBody>
      </p:sp>
      <p:sp>
        <p:nvSpPr>
          <p:cNvPr id="6" name="Tekstin paikkamerkki 5"/>
          <p:cNvSpPr>
            <a:spLocks noGrp="1"/>
          </p:cNvSpPr>
          <p:nvPr>
            <p:ph type="body" idx="1"/>
          </p:nvPr>
        </p:nvSpPr>
        <p:spPr>
          <a:xfrm>
            <a:off x="885604" y="1835150"/>
            <a:ext cx="7898800" cy="4298522"/>
          </a:xfrm>
        </p:spPr>
        <p:txBody>
          <a:bodyPr/>
          <a:lstStyle/>
          <a:p>
            <a:r>
              <a:rPr lang="fi-FI" dirty="0"/>
              <a:t>Hankitut varhaiskasvatuspalvelut, palveluohjaus ja aamu- ja iltapäivätoiminta</a:t>
            </a:r>
          </a:p>
          <a:p>
            <a:pPr lvl="1"/>
            <a:r>
              <a:rPr lang="fi-FI" dirty="0" smtClean="0">
                <a:solidFill>
                  <a:schemeClr val="bg1"/>
                </a:solidFill>
              </a:rPr>
              <a:t>Avustuksiin on varattu 25 334 000 euroa, ks. </a:t>
            </a:r>
            <a:r>
              <a:rPr lang="fi-FI" dirty="0">
                <a:solidFill>
                  <a:schemeClr val="bg1"/>
                </a:solidFill>
              </a:rPr>
              <a:t>s</a:t>
            </a:r>
            <a:r>
              <a:rPr lang="fi-FI" dirty="0" smtClean="0">
                <a:solidFill>
                  <a:schemeClr val="bg1"/>
                </a:solidFill>
              </a:rPr>
              <a:t>euraava dia.</a:t>
            </a:r>
          </a:p>
          <a:p>
            <a:pPr lvl="1"/>
            <a:r>
              <a:rPr lang="fi-FI" dirty="0" smtClean="0">
                <a:solidFill>
                  <a:schemeClr val="bg1"/>
                </a:solidFill>
              </a:rPr>
              <a:t>Esiopetuksen </a:t>
            </a:r>
            <a:r>
              <a:rPr lang="fi-FI" dirty="0">
                <a:solidFill>
                  <a:schemeClr val="bg1"/>
                </a:solidFill>
              </a:rPr>
              <a:t>ostamiseen on varattu määrärahoja 900 000, josta käytetty kevätlukukaudella 402 500 euroa. Lapsia oli keväällä 171 ja syksyllä on aloittamassa 201. Syksyllä ostetaan vain suomenkielistä esiopetusta.</a:t>
            </a:r>
          </a:p>
          <a:p>
            <a:pPr lvl="1"/>
            <a:r>
              <a:rPr lang="fi-FI" dirty="0">
                <a:solidFill>
                  <a:schemeClr val="bg1"/>
                </a:solidFill>
              </a:rPr>
              <a:t>Uusien tuottajien paikat ovat syyskuun tilanteen mukaan noin 40 % täynnä.  Merkittävää vaihtelua yksiköiden välillä, käytössä on alle 10 - 100 % paikoista.</a:t>
            </a:r>
          </a:p>
          <a:p>
            <a:pPr lvl="1"/>
            <a:r>
              <a:rPr lang="fi-FI" dirty="0">
                <a:solidFill>
                  <a:schemeClr val="bg1"/>
                </a:solidFill>
              </a:rPr>
              <a:t>Palveluohjaus panostaa monikanavaiseen ohjauksen ja lähtökohtana on kertoa perheille kaikki tarjolla olevat vaihtoehdot, joista perhe voi tehdä valinnan. Uusien paikkojen myötä näyttäisi toteutuvan todellinen valinnanmahdollisuus. </a:t>
            </a:r>
          </a:p>
          <a:p>
            <a:endParaRPr lang="fi-FI" dirty="0"/>
          </a:p>
        </p:txBody>
      </p:sp>
    </p:spTree>
    <p:extLst>
      <p:ext uri="{BB962C8B-B14F-4D97-AF65-F5344CB8AC3E}">
        <p14:creationId xmlns:p14="http://schemas.microsoft.com/office/powerpoint/2010/main" val="4033658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Toimintaympäristön muutostekijät 2016-2019, yhteiset toiminnot</a:t>
            </a:r>
            <a:endParaRPr lang="fi-FI" dirty="0"/>
          </a:p>
        </p:txBody>
      </p:sp>
      <p:graphicFrame>
        <p:nvGraphicFramePr>
          <p:cNvPr id="8" name="Taulukko 7"/>
          <p:cNvGraphicFramePr>
            <a:graphicFrameLocks noGrp="1"/>
          </p:cNvGraphicFramePr>
          <p:nvPr>
            <p:extLst>
              <p:ext uri="{D42A27DB-BD31-4B8C-83A1-F6EECF244321}">
                <p14:modId xmlns:p14="http://schemas.microsoft.com/office/powerpoint/2010/main" val="2924656350"/>
              </p:ext>
            </p:extLst>
          </p:nvPr>
        </p:nvGraphicFramePr>
        <p:xfrm>
          <a:off x="884911" y="1569191"/>
          <a:ext cx="7940589" cy="4589041"/>
        </p:xfrm>
        <a:graphic>
          <a:graphicData uri="http://schemas.openxmlformats.org/drawingml/2006/table">
            <a:tbl>
              <a:tblPr firstRow="1" firstCol="1" bandRow="1">
                <a:tableStyleId>{5C22544A-7EE6-4342-B048-85BDC9FD1C3A}</a:tableStyleId>
              </a:tblPr>
              <a:tblGrid>
                <a:gridCol w="1958223"/>
                <a:gridCol w="1594745"/>
                <a:gridCol w="1560573"/>
                <a:gridCol w="1413524"/>
                <a:gridCol w="1413524"/>
              </a:tblGrid>
              <a:tr h="886333">
                <a:tc>
                  <a:txBody>
                    <a:bodyPr/>
                    <a:lstStyle/>
                    <a:p>
                      <a:pPr>
                        <a:lnSpc>
                          <a:spcPct val="115000"/>
                        </a:lnSpc>
                        <a:spcAft>
                          <a:spcPts val="0"/>
                        </a:spcAft>
                      </a:pPr>
                      <a:r>
                        <a:rPr lang="fi-FI" sz="1600" dirty="0">
                          <a:effectLst/>
                        </a:rPr>
                        <a:t> </a:t>
                      </a:r>
                      <a:r>
                        <a:rPr lang="fi-FI" sz="1600" dirty="0" smtClean="0">
                          <a:effectLst/>
                        </a:rPr>
                        <a:t>Avustukset,</a:t>
                      </a:r>
                    </a:p>
                    <a:p>
                      <a:pPr>
                        <a:lnSpc>
                          <a:spcPct val="115000"/>
                        </a:lnSpc>
                        <a:spcAft>
                          <a:spcPts val="0"/>
                        </a:spcAft>
                      </a:pPr>
                      <a:r>
                        <a:rPr lang="fi-FI" sz="1600" dirty="0" smtClean="0">
                          <a:effectLst/>
                          <a:latin typeface="Calibri"/>
                          <a:ea typeface="Calibri"/>
                          <a:cs typeface="Times New Roman"/>
                        </a:rPr>
                        <a:t>Merkittävin menoerä</a:t>
                      </a:r>
                      <a:endParaRPr lang="fi-FI" sz="1600" dirty="0">
                        <a:effectLst/>
                        <a:latin typeface="Calibri"/>
                        <a:ea typeface="Calibri"/>
                        <a:cs typeface="Times New Roman"/>
                      </a:endParaRPr>
                    </a:p>
                  </a:txBody>
                  <a:tcPr marL="68580" marR="68580" marT="0" marB="0"/>
                </a:tc>
                <a:tc>
                  <a:txBody>
                    <a:bodyPr/>
                    <a:lstStyle/>
                    <a:p>
                      <a:pPr>
                        <a:lnSpc>
                          <a:spcPct val="115000"/>
                        </a:lnSpc>
                        <a:spcAft>
                          <a:spcPts val="0"/>
                        </a:spcAft>
                      </a:pPr>
                      <a:r>
                        <a:rPr lang="fi-FI" sz="1600">
                          <a:effectLst/>
                        </a:rPr>
                        <a:t>ta 2015</a:t>
                      </a:r>
                      <a:endParaRPr lang="fi-FI" sz="1600">
                        <a:effectLst/>
                        <a:latin typeface="Calibri"/>
                        <a:ea typeface="Calibri"/>
                        <a:cs typeface="Times New Roman"/>
                      </a:endParaRPr>
                    </a:p>
                  </a:txBody>
                  <a:tcPr marL="68580" marR="68580" marT="0" marB="0"/>
                </a:tc>
                <a:tc>
                  <a:txBody>
                    <a:bodyPr/>
                    <a:lstStyle/>
                    <a:p>
                      <a:pPr>
                        <a:lnSpc>
                          <a:spcPct val="115000"/>
                        </a:lnSpc>
                        <a:spcAft>
                          <a:spcPts val="0"/>
                        </a:spcAft>
                      </a:pPr>
                      <a:r>
                        <a:rPr lang="fi-FI" sz="1600">
                          <a:effectLst/>
                        </a:rPr>
                        <a:t>tot 1-7</a:t>
                      </a:r>
                      <a:endParaRPr lang="fi-FI" sz="1600">
                        <a:effectLst/>
                        <a:latin typeface="Calibri"/>
                        <a:ea typeface="Calibri"/>
                        <a:cs typeface="Times New Roman"/>
                      </a:endParaRPr>
                    </a:p>
                  </a:txBody>
                  <a:tcPr marL="68580" marR="68580" marT="0" marB="0"/>
                </a:tc>
                <a:tc>
                  <a:txBody>
                    <a:bodyPr/>
                    <a:lstStyle/>
                    <a:p>
                      <a:pPr>
                        <a:lnSpc>
                          <a:spcPct val="115000"/>
                        </a:lnSpc>
                        <a:spcAft>
                          <a:spcPts val="0"/>
                        </a:spcAft>
                      </a:pPr>
                      <a:r>
                        <a:rPr lang="fi-FI" sz="1600">
                          <a:effectLst/>
                        </a:rPr>
                        <a:t>tot lapset 05/2015</a:t>
                      </a:r>
                      <a:endParaRPr lang="fi-FI" sz="1600">
                        <a:effectLst/>
                        <a:latin typeface="Calibri"/>
                        <a:ea typeface="Calibri"/>
                        <a:cs typeface="Times New Roman"/>
                      </a:endParaRPr>
                    </a:p>
                  </a:txBody>
                  <a:tcPr marL="68580" marR="68580" marT="0" marB="0"/>
                </a:tc>
                <a:tc>
                  <a:txBody>
                    <a:bodyPr/>
                    <a:lstStyle/>
                    <a:p>
                      <a:pPr>
                        <a:lnSpc>
                          <a:spcPct val="115000"/>
                        </a:lnSpc>
                        <a:spcAft>
                          <a:spcPts val="0"/>
                        </a:spcAft>
                      </a:pPr>
                      <a:r>
                        <a:rPr lang="fi-FI" sz="1600">
                          <a:effectLst/>
                        </a:rPr>
                        <a:t>ennuste lapset 09/2015</a:t>
                      </a:r>
                    </a:p>
                    <a:p>
                      <a:pPr>
                        <a:lnSpc>
                          <a:spcPct val="115000"/>
                        </a:lnSpc>
                        <a:spcAft>
                          <a:spcPts val="0"/>
                        </a:spcAft>
                      </a:pPr>
                      <a:r>
                        <a:rPr lang="fi-FI" sz="1600">
                          <a:effectLst/>
                        </a:rPr>
                        <a:t> </a:t>
                      </a:r>
                      <a:endParaRPr lang="fi-FI" sz="1600">
                        <a:effectLst/>
                        <a:latin typeface="Calibri"/>
                        <a:ea typeface="Calibri"/>
                        <a:cs typeface="Times New Roman"/>
                      </a:endParaRPr>
                    </a:p>
                  </a:txBody>
                  <a:tcPr marL="68580" marR="68580" marT="0" marB="0"/>
                </a:tc>
              </a:tr>
              <a:tr h="511676">
                <a:tc>
                  <a:txBody>
                    <a:bodyPr/>
                    <a:lstStyle/>
                    <a:p>
                      <a:pPr>
                        <a:lnSpc>
                          <a:spcPct val="115000"/>
                        </a:lnSpc>
                        <a:spcAft>
                          <a:spcPts val="0"/>
                        </a:spcAft>
                      </a:pPr>
                      <a:r>
                        <a:rPr lang="fi-FI" sz="1600" dirty="0">
                          <a:effectLst/>
                        </a:rPr>
                        <a:t>Lasten kotihoidon tuki</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9 800 000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5 716 666</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2 378</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2 100</a:t>
                      </a:r>
                      <a:endParaRPr lang="fi-FI" sz="1600">
                        <a:effectLst/>
                        <a:latin typeface="Calibri"/>
                        <a:ea typeface="Calibri"/>
                        <a:cs typeface="Times New Roman"/>
                      </a:endParaRPr>
                    </a:p>
                  </a:txBody>
                  <a:tcPr marL="68580" marR="68580" marT="0" marB="0"/>
                </a:tc>
              </a:tr>
              <a:tr h="511676">
                <a:tc>
                  <a:txBody>
                    <a:bodyPr/>
                    <a:lstStyle/>
                    <a:p>
                      <a:pPr>
                        <a:lnSpc>
                          <a:spcPct val="115000"/>
                        </a:lnSpc>
                        <a:spcAft>
                          <a:spcPts val="0"/>
                        </a:spcAft>
                      </a:pPr>
                      <a:r>
                        <a:rPr lang="fi-FI" sz="1600">
                          <a:effectLst/>
                        </a:rPr>
                        <a:t>yksityisen hoidon tuki</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1 050 000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612 500</a:t>
                      </a:r>
                      <a:endParaRPr lang="fi-FI" sz="1600">
                        <a:effectLst/>
                        <a:latin typeface="Calibri"/>
                        <a:ea typeface="Calibri"/>
                        <a:cs typeface="Times New Roman"/>
                      </a:endParaRPr>
                    </a:p>
                  </a:txBody>
                  <a:tcPr marL="68580" marR="68580" marT="0" marB="0"/>
                </a:tc>
                <a:tc rowSpan="2">
                  <a:txBody>
                    <a:bodyPr/>
                    <a:lstStyle/>
                    <a:p>
                      <a:pPr algn="r">
                        <a:lnSpc>
                          <a:spcPct val="115000"/>
                        </a:lnSpc>
                        <a:spcAft>
                          <a:spcPts val="0"/>
                        </a:spcAft>
                      </a:pPr>
                      <a:r>
                        <a:rPr lang="fi-FI" sz="1600">
                          <a:effectLst/>
                        </a:rPr>
                        <a:t>548</a:t>
                      </a:r>
                      <a:endParaRPr lang="fi-FI" sz="1600">
                        <a:effectLst/>
                        <a:latin typeface="Calibri"/>
                        <a:ea typeface="Calibri"/>
                        <a:cs typeface="Times New Roman"/>
                      </a:endParaRPr>
                    </a:p>
                  </a:txBody>
                  <a:tcPr marL="68580" marR="68580" marT="0" marB="0"/>
                </a:tc>
                <a:tc rowSpan="2">
                  <a:txBody>
                    <a:bodyPr/>
                    <a:lstStyle/>
                    <a:p>
                      <a:pPr algn="r">
                        <a:lnSpc>
                          <a:spcPct val="115000"/>
                        </a:lnSpc>
                        <a:spcAft>
                          <a:spcPts val="0"/>
                        </a:spcAft>
                      </a:pPr>
                      <a:r>
                        <a:rPr lang="fi-FI" sz="1600">
                          <a:effectLst/>
                        </a:rPr>
                        <a:t>500</a:t>
                      </a:r>
                      <a:endParaRPr lang="fi-FI" sz="1600">
                        <a:effectLst/>
                        <a:latin typeface="Calibri"/>
                        <a:ea typeface="Calibri"/>
                        <a:cs typeface="Times New Roman"/>
                      </a:endParaRPr>
                    </a:p>
                  </a:txBody>
                  <a:tcPr marL="68580" marR="68580" marT="0" marB="0"/>
                </a:tc>
              </a:tr>
              <a:tr h="601786">
                <a:tc>
                  <a:txBody>
                    <a:bodyPr/>
                    <a:lstStyle/>
                    <a:p>
                      <a:pPr>
                        <a:lnSpc>
                          <a:spcPct val="115000"/>
                        </a:lnSpc>
                        <a:spcAft>
                          <a:spcPts val="0"/>
                        </a:spcAft>
                      </a:pPr>
                      <a:r>
                        <a:rPr lang="fi-FI" sz="1600">
                          <a:effectLst/>
                        </a:rPr>
                        <a:t>yksityisenhoidon tuenkunta lisä</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1 985 000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1 206 292</a:t>
                      </a:r>
                      <a:endParaRPr lang="fi-FI" sz="1600">
                        <a:effectLst/>
                        <a:latin typeface="Calibri"/>
                        <a:ea typeface="Calibri"/>
                        <a:cs typeface="Times New Roman"/>
                      </a:endParaRPr>
                    </a:p>
                  </a:txBody>
                  <a:tcPr marL="68580" marR="68580" marT="0" marB="0"/>
                </a:tc>
                <a:tc vMerge="1">
                  <a:txBody>
                    <a:bodyPr/>
                    <a:lstStyle/>
                    <a:p>
                      <a:endParaRPr lang="fi-FI"/>
                    </a:p>
                  </a:txBody>
                  <a:tcPr/>
                </a:tc>
                <a:tc vMerge="1">
                  <a:txBody>
                    <a:bodyPr/>
                    <a:lstStyle/>
                    <a:p>
                      <a:endParaRPr lang="fi-FI"/>
                    </a:p>
                  </a:txBody>
                  <a:tcPr/>
                </a:tc>
              </a:tr>
              <a:tr h="300893">
                <a:tc>
                  <a:txBody>
                    <a:bodyPr/>
                    <a:lstStyle/>
                    <a:p>
                      <a:pPr>
                        <a:lnSpc>
                          <a:spcPct val="115000"/>
                        </a:lnSpc>
                        <a:spcAft>
                          <a:spcPts val="0"/>
                        </a:spcAft>
                      </a:pPr>
                      <a:r>
                        <a:rPr lang="fi-FI" sz="1600">
                          <a:effectLst/>
                        </a:rPr>
                        <a:t>palveluseteli</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11 595 000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5 861 348</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1 417</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1 561</a:t>
                      </a:r>
                      <a:endParaRPr lang="fi-FI" sz="1600">
                        <a:effectLst/>
                        <a:latin typeface="Calibri"/>
                        <a:ea typeface="Calibri"/>
                        <a:cs typeface="Times New Roman"/>
                      </a:endParaRPr>
                    </a:p>
                  </a:txBody>
                  <a:tcPr marL="68580" marR="68580" marT="0" marB="0"/>
                </a:tc>
              </a:tr>
              <a:tr h="767514">
                <a:tc>
                  <a:txBody>
                    <a:bodyPr/>
                    <a:lstStyle/>
                    <a:p>
                      <a:pPr>
                        <a:lnSpc>
                          <a:spcPct val="115000"/>
                        </a:lnSpc>
                        <a:spcAft>
                          <a:spcPts val="0"/>
                        </a:spcAft>
                      </a:pPr>
                      <a:r>
                        <a:rPr lang="fi-FI" sz="1600">
                          <a:effectLst/>
                        </a:rPr>
                        <a:t>aamu- ja iltapäivätoiminnan avustus</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783 999</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396 875</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997</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 900</a:t>
                      </a:r>
                      <a:endParaRPr lang="fi-FI" sz="1600">
                        <a:effectLst/>
                        <a:latin typeface="Calibri"/>
                        <a:ea typeface="Calibri"/>
                        <a:cs typeface="Times New Roman"/>
                      </a:endParaRPr>
                    </a:p>
                  </a:txBody>
                  <a:tcPr marL="68580" marR="68580" marT="0" marB="0"/>
                </a:tc>
              </a:tr>
              <a:tr h="300893">
                <a:tc>
                  <a:txBody>
                    <a:bodyPr/>
                    <a:lstStyle/>
                    <a:p>
                      <a:pPr>
                        <a:lnSpc>
                          <a:spcPct val="115000"/>
                        </a:lnSpc>
                        <a:spcAft>
                          <a:spcPts val="0"/>
                        </a:spcAft>
                      </a:pPr>
                      <a:r>
                        <a:rPr lang="fi-FI" sz="1600">
                          <a:effectLst/>
                        </a:rPr>
                        <a:t>investointituki</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100 000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0</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 </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 </a:t>
                      </a:r>
                      <a:endParaRPr lang="fi-FI" sz="1600" dirty="0">
                        <a:effectLst/>
                        <a:latin typeface="Calibri"/>
                        <a:ea typeface="Calibri"/>
                        <a:cs typeface="Times New Roman"/>
                      </a:endParaRPr>
                    </a:p>
                  </a:txBody>
                  <a:tcPr marL="68580" marR="68580" marT="0" marB="0"/>
                </a:tc>
              </a:tr>
              <a:tr h="300893">
                <a:tc>
                  <a:txBody>
                    <a:bodyPr/>
                    <a:lstStyle/>
                    <a:p>
                      <a:pPr>
                        <a:lnSpc>
                          <a:spcPct val="115000"/>
                        </a:lnSpc>
                        <a:spcAft>
                          <a:spcPts val="0"/>
                        </a:spcAft>
                      </a:pPr>
                      <a:r>
                        <a:rPr lang="fi-FI" sz="1600" dirty="0">
                          <a:effectLst/>
                        </a:rPr>
                        <a:t> </a:t>
                      </a:r>
                      <a:r>
                        <a:rPr lang="fi-FI" sz="1600" dirty="0" smtClean="0">
                          <a:effectLst/>
                        </a:rPr>
                        <a:t>yhteensä</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a:effectLst/>
                        </a:rPr>
                        <a:t>25 313 999</a:t>
                      </a:r>
                      <a:endParaRPr lang="fi-FI" sz="160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13 793 681</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 </a:t>
                      </a:r>
                      <a:endParaRPr lang="fi-FI" sz="1600" dirty="0">
                        <a:effectLst/>
                        <a:latin typeface="Calibri"/>
                        <a:ea typeface="Calibri"/>
                        <a:cs typeface="Times New Roman"/>
                      </a:endParaRPr>
                    </a:p>
                  </a:txBody>
                  <a:tcPr marL="68580" marR="68580" marT="0" marB="0"/>
                </a:tc>
                <a:tc>
                  <a:txBody>
                    <a:bodyPr/>
                    <a:lstStyle/>
                    <a:p>
                      <a:pPr algn="r">
                        <a:lnSpc>
                          <a:spcPct val="115000"/>
                        </a:lnSpc>
                        <a:spcAft>
                          <a:spcPts val="0"/>
                        </a:spcAft>
                      </a:pPr>
                      <a:r>
                        <a:rPr lang="fi-FI" sz="1600" dirty="0">
                          <a:effectLst/>
                        </a:rPr>
                        <a:t> </a:t>
                      </a:r>
                      <a:endParaRPr lang="fi-FI"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54810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20" y="338423"/>
            <a:ext cx="7962472" cy="53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2442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285750" indent="-285750">
              <a:buFont typeface="Arial" panose="020B0604020202020204" pitchFamily="34" charset="0"/>
              <a:buChar char="•"/>
            </a:pPr>
            <a:r>
              <a:rPr lang="fi-FI" dirty="0" smtClean="0">
                <a:solidFill>
                  <a:schemeClr val="bg1"/>
                </a:solidFill>
              </a:rPr>
              <a:t>Yhteisen hallinnon muutto Käsityöläiskadulta Yliopistonkadulle.</a:t>
            </a:r>
          </a:p>
          <a:p>
            <a:pPr marL="285750" indent="-285750">
              <a:buFont typeface="Arial" panose="020B0604020202020204" pitchFamily="34" charset="0"/>
              <a:buChar char="•"/>
            </a:pPr>
            <a:r>
              <a:rPr lang="fi-FI" dirty="0" smtClean="0">
                <a:solidFill>
                  <a:schemeClr val="bg1"/>
                </a:solidFill>
              </a:rPr>
              <a:t>Kahden suomenkielisen jaoston tarpeen arviointi kunnallisvaalien yhteydessä.</a:t>
            </a:r>
          </a:p>
          <a:p>
            <a:pPr marL="285750" indent="-285750">
              <a:buFont typeface="Arial" panose="020B0604020202020204" pitchFamily="34" charset="0"/>
              <a:buChar char="•"/>
            </a:pPr>
            <a:r>
              <a:rPr lang="fi-FI" dirty="0" smtClean="0">
                <a:solidFill>
                  <a:schemeClr val="bg1"/>
                </a:solidFill>
              </a:rPr>
              <a:t>Toisen asteen koulutuksen rakenneratkaisujen vaikutus hallintoon?</a:t>
            </a:r>
          </a:p>
          <a:p>
            <a:pPr marL="285750" indent="-285750">
              <a:buFont typeface="Arial" panose="020B0604020202020204" pitchFamily="34" charset="0"/>
              <a:buChar char="•"/>
            </a:pPr>
            <a:r>
              <a:rPr lang="fi-FI" dirty="0" smtClean="0">
                <a:solidFill>
                  <a:schemeClr val="bg1"/>
                </a:solidFill>
              </a:rPr>
              <a:t>Onnistuuko hallitus kuntien tehtävien ja niitä ohjaavien normien vähentämisessä?</a:t>
            </a:r>
          </a:p>
          <a:p>
            <a:pPr marL="285750" indent="-285750">
              <a:buFont typeface="Arial" panose="020B0604020202020204" pitchFamily="34" charset="0"/>
              <a:buChar char="•"/>
            </a:pPr>
            <a:r>
              <a:rPr lang="fi-FI" dirty="0" smtClean="0">
                <a:solidFill>
                  <a:schemeClr val="bg1"/>
                </a:solidFill>
              </a:rPr>
              <a:t>Hallinnon koordinointivastuu lisääntyy esim. tiedolla johtamisen, digitalisoinnin ja uusien IT-järjestelmien läpiviemisessä.</a:t>
            </a:r>
          </a:p>
          <a:p>
            <a:pPr marL="285750" indent="-285750">
              <a:buFont typeface="Arial" panose="020B0604020202020204" pitchFamily="34" charset="0"/>
              <a:buChar char="•"/>
            </a:pPr>
            <a:r>
              <a:rPr lang="fi-FI" dirty="0" smtClean="0">
                <a:solidFill>
                  <a:schemeClr val="bg1"/>
                </a:solidFill>
              </a:rPr>
              <a:t>Rekrytointeihin ja taloudenpitoon sekä päivähoitoyksiköiden ja oppilaitosten tukemiseen ei ole odotettavissa muutoksia. Nämä vievät hallinnon osalta suurimmat resurssit</a:t>
            </a:r>
            <a:r>
              <a:rPr lang="fi-FI" dirty="0" smtClean="0"/>
              <a:t>.</a:t>
            </a:r>
            <a:endParaRPr lang="fi-FI" dirty="0"/>
          </a:p>
        </p:txBody>
      </p:sp>
      <p:sp>
        <p:nvSpPr>
          <p:cNvPr id="3" name="Otsikko 2"/>
          <p:cNvSpPr>
            <a:spLocks noGrp="1"/>
          </p:cNvSpPr>
          <p:nvPr>
            <p:ph type="title"/>
          </p:nvPr>
        </p:nvSpPr>
        <p:spPr/>
        <p:txBody>
          <a:bodyPr/>
          <a:lstStyle/>
          <a:p>
            <a:r>
              <a:rPr lang="fi-FI" dirty="0" smtClean="0"/>
              <a:t>Toimintaympäristön muutostekijät 2016-2019, yhteinen hallinto</a:t>
            </a:r>
            <a:endParaRPr lang="fi-FI" dirty="0"/>
          </a:p>
        </p:txBody>
      </p:sp>
    </p:spTree>
    <p:extLst>
      <p:ext uri="{BB962C8B-B14F-4D97-AF65-F5344CB8AC3E}">
        <p14:creationId xmlns:p14="http://schemas.microsoft.com/office/powerpoint/2010/main" val="3112378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75" y="197257"/>
            <a:ext cx="7069697" cy="581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200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76" y="829817"/>
            <a:ext cx="5620682" cy="3495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iruutu 1"/>
          <p:cNvSpPr txBox="1"/>
          <p:nvPr/>
        </p:nvSpPr>
        <p:spPr>
          <a:xfrm>
            <a:off x="698643" y="4623371"/>
            <a:ext cx="7335748" cy="1200329"/>
          </a:xfrm>
          <a:prstGeom prst="rect">
            <a:avLst/>
          </a:prstGeom>
          <a:noFill/>
        </p:spPr>
        <p:txBody>
          <a:bodyPr wrap="square" rtlCol="0">
            <a:spAutoFit/>
          </a:bodyPr>
          <a:lstStyle/>
          <a:p>
            <a:r>
              <a:rPr lang="fi-FI" dirty="0" smtClean="0"/>
              <a:t>”Hallinnon” määrän kasvua selittää aamu- ja iltapäivätoiminnan työntekijöiden sekä koulukuraattorien siirtyminen toimialan yhteisiin toimintoihin. Aamu- ja iltapäivätoiminnassa on kaksi henkilöä, jotka voidaan katsoa kuuluvaksi hallintoon.</a:t>
            </a:r>
            <a:endParaRPr lang="fi-FI" dirty="0"/>
          </a:p>
        </p:txBody>
      </p:sp>
    </p:spTree>
    <p:extLst>
      <p:ext uri="{BB962C8B-B14F-4D97-AF65-F5344CB8AC3E}">
        <p14:creationId xmlns:p14="http://schemas.microsoft.com/office/powerpoint/2010/main" val="241299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Varhaiskasvatus</a:t>
            </a:r>
            <a:endParaRPr lang="fi-FI" dirty="0"/>
          </a:p>
        </p:txBody>
      </p:sp>
    </p:spTree>
    <p:extLst>
      <p:ext uri="{BB962C8B-B14F-4D97-AF65-F5344CB8AC3E}">
        <p14:creationId xmlns:p14="http://schemas.microsoft.com/office/powerpoint/2010/main" val="3451226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835150"/>
            <a:ext cx="7398271" cy="4057915"/>
          </a:xfrm>
        </p:spPr>
        <p:txBody>
          <a:bodyPr/>
          <a:lstStyle/>
          <a:p>
            <a:r>
              <a:rPr lang="fi-FI" sz="1200" b="1" dirty="0" smtClean="0"/>
              <a:t>Subjektiivisen päivähoito-oikeuden rajaus osapäiväiseksi, jos toinen vanhemmista kotona, 2 miljoonaa: </a:t>
            </a:r>
            <a:r>
              <a:rPr lang="fi-FI" sz="1200" i="1" dirty="0" smtClean="0"/>
              <a:t>Haasteita: 1) mistä saadaan tiedot? 2) kuka valvoo? 3) kuka päättää ja millä kriteerein poikkeuksista? 4) kuinka pitkä aika on osa-aika? </a:t>
            </a:r>
          </a:p>
          <a:p>
            <a:r>
              <a:rPr lang="fi-FI" sz="1200" b="1" dirty="0" smtClean="0"/>
              <a:t>Yli 3-vuotiaiden päiväkotihoidon mitoituksen muutos 1/7-&gt;1/8, 2,5 miljoonaa</a:t>
            </a:r>
          </a:p>
          <a:p>
            <a:r>
              <a:rPr lang="fi-FI" sz="1200" b="1" dirty="0" smtClean="0"/>
              <a:t>Hoitomaksujen korottaminen</a:t>
            </a:r>
            <a:r>
              <a:rPr lang="fi-FI" sz="1200" dirty="0" smtClean="0"/>
              <a:t>, 2 miljoonaa (supermaksuluokka tai maksuttomuuden rajan alentamien?): toteutumistapa yksinkertainen</a:t>
            </a:r>
          </a:p>
          <a:p>
            <a:r>
              <a:rPr lang="fi-FI" sz="1200" b="1" dirty="0" smtClean="0"/>
              <a:t>Esiopetuksen täydentävä päivähoito mahdollisesti kerhotoimintana, 0,5 miljoonaa: </a:t>
            </a:r>
            <a:r>
              <a:rPr lang="fi-FI" sz="1200" i="1" dirty="0" smtClean="0"/>
              <a:t>Haasteita: Millä mallilla toteutetaan? </a:t>
            </a:r>
          </a:p>
          <a:p>
            <a:r>
              <a:rPr lang="fi-FI" sz="1200" b="1" dirty="0" smtClean="0"/>
              <a:t>Indeksikorotusten jäädyttäminen kotihoidontuen osalta: </a:t>
            </a:r>
            <a:r>
              <a:rPr lang="fi-FI" sz="1200" i="1" dirty="0" smtClean="0"/>
              <a:t>Haasteita: Lapset pois kotoa päiväkotihoitoon?</a:t>
            </a:r>
          </a:p>
          <a:p>
            <a:r>
              <a:rPr lang="fi-FI" sz="1200" i="1" dirty="0" smtClean="0"/>
              <a:t>Henkilöstömenot pienenevät, osa-aikaistamisia -&gt; työn houkuttelevuus pienenee -&gt; epäpätevää henkilöstöä -&gt; heikompaa varhaiskasvatusta</a:t>
            </a:r>
          </a:p>
          <a:p>
            <a:endParaRPr lang="fi-FI" noProof="0" dirty="0"/>
          </a:p>
        </p:txBody>
      </p:sp>
      <p:sp>
        <p:nvSpPr>
          <p:cNvPr id="3" name="Title Placeholder 2"/>
          <p:cNvSpPr>
            <a:spLocks noGrp="1"/>
          </p:cNvSpPr>
          <p:nvPr>
            <p:ph type="title"/>
          </p:nvPr>
        </p:nvSpPr>
        <p:spPr/>
        <p:txBody>
          <a:bodyPr/>
          <a:lstStyle/>
          <a:p>
            <a:r>
              <a:rPr lang="fi-FI" noProof="0" dirty="0" smtClean="0"/>
              <a:t>Hallitusohjelman vaikutukset </a:t>
            </a:r>
            <a:r>
              <a:rPr lang="fi-FI" dirty="0" smtClean="0"/>
              <a:t>varhaiskasvatukseen</a:t>
            </a:r>
            <a:endParaRPr lang="fi-FI" noProof="0" dirty="0"/>
          </a:p>
        </p:txBody>
      </p:sp>
    </p:spTree>
    <p:extLst>
      <p:ext uri="{BB962C8B-B14F-4D97-AF65-F5344CB8AC3E}">
        <p14:creationId xmlns:p14="http://schemas.microsoft.com/office/powerpoint/2010/main" val="2500731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285750" indent="-285750">
              <a:buFontTx/>
              <a:buChar char="-"/>
            </a:pPr>
            <a:r>
              <a:rPr lang="fi-FI" dirty="0" smtClean="0">
                <a:solidFill>
                  <a:schemeClr val="bg1"/>
                </a:solidFill>
              </a:rPr>
              <a:t>1.8.2016 voimaan tullut varhaiskasvatuslaki tuottaa muutoksia mm. lapsiryhmien muodostamiseen, varhaiskasvatussuunnitelmiin ja arviointikäytäntöihin</a:t>
            </a:r>
          </a:p>
          <a:p>
            <a:pPr marL="285750" indent="-285750">
              <a:buFontTx/>
              <a:buChar char="-"/>
            </a:pPr>
            <a:r>
              <a:rPr lang="fi-FI" dirty="0" smtClean="0">
                <a:solidFill>
                  <a:schemeClr val="bg1"/>
                </a:solidFill>
              </a:rPr>
              <a:t>Uusi esiopetussuunnitelma käyttöön 1.8.2016</a:t>
            </a:r>
          </a:p>
          <a:p>
            <a:pPr marL="285750" indent="-285750">
              <a:buFontTx/>
              <a:buChar char="-"/>
            </a:pPr>
            <a:r>
              <a:rPr lang="fi-FI" dirty="0" smtClean="0">
                <a:solidFill>
                  <a:schemeClr val="bg1"/>
                </a:solidFill>
              </a:rPr>
              <a:t>Suunnitelmissa olevat uudisrakennukset: Raunistula 2017, Tallimäki 2017, Syvälahti 2018, Yli-Maaria 2018</a:t>
            </a:r>
          </a:p>
          <a:p>
            <a:pPr marL="285750" indent="-285750">
              <a:buFontTx/>
              <a:buChar char="-"/>
            </a:pPr>
            <a:r>
              <a:rPr lang="fi-FI" dirty="0" smtClean="0">
                <a:solidFill>
                  <a:schemeClr val="bg1"/>
                </a:solidFill>
              </a:rPr>
              <a:t>Tilat, joista lähtökohtaisesti luovutaan 2015-2020: Lautturinkatu, Honkaistentien parakit, </a:t>
            </a:r>
            <a:r>
              <a:rPr lang="fi-FI" dirty="0" err="1" smtClean="0">
                <a:solidFill>
                  <a:schemeClr val="bg1"/>
                </a:solidFill>
              </a:rPr>
              <a:t>Rauninaukio</a:t>
            </a:r>
            <a:r>
              <a:rPr lang="fi-FI" dirty="0" smtClean="0">
                <a:solidFill>
                  <a:schemeClr val="bg1"/>
                </a:solidFill>
              </a:rPr>
              <a:t>, </a:t>
            </a:r>
            <a:r>
              <a:rPr lang="fi-FI" dirty="0" err="1" smtClean="0">
                <a:solidFill>
                  <a:schemeClr val="bg1"/>
                </a:solidFill>
              </a:rPr>
              <a:t>Paltankatu</a:t>
            </a:r>
            <a:r>
              <a:rPr lang="fi-FI" dirty="0" smtClean="0">
                <a:solidFill>
                  <a:schemeClr val="bg1"/>
                </a:solidFill>
              </a:rPr>
              <a:t>, Sofiankatu, </a:t>
            </a:r>
            <a:r>
              <a:rPr lang="fi-FI" dirty="0" err="1" smtClean="0">
                <a:solidFill>
                  <a:schemeClr val="bg1"/>
                </a:solidFill>
              </a:rPr>
              <a:t>Ymmyrsuonkatu</a:t>
            </a:r>
            <a:r>
              <a:rPr lang="fi-FI" dirty="0">
                <a:solidFill>
                  <a:schemeClr val="bg1"/>
                </a:solidFill>
              </a:rPr>
              <a:t> </a:t>
            </a:r>
            <a:r>
              <a:rPr lang="fi-FI" dirty="0" smtClean="0">
                <a:solidFill>
                  <a:schemeClr val="bg1"/>
                </a:solidFill>
              </a:rPr>
              <a:t>ja Halikonkatu sekä </a:t>
            </a:r>
            <a:r>
              <a:rPr lang="fi-FI" dirty="0">
                <a:solidFill>
                  <a:schemeClr val="bg1"/>
                </a:solidFill>
              </a:rPr>
              <a:t>Inspehtorinkatu, </a:t>
            </a:r>
            <a:r>
              <a:rPr lang="fi-FI" dirty="0" smtClean="0">
                <a:solidFill>
                  <a:schemeClr val="bg1"/>
                </a:solidFill>
              </a:rPr>
              <a:t>Lanatie ja Paavinkatu 21</a:t>
            </a:r>
          </a:p>
          <a:p>
            <a:pPr marL="285750" indent="-285750">
              <a:buFontTx/>
              <a:buChar char="-"/>
            </a:pPr>
            <a:r>
              <a:rPr lang="fi-FI" dirty="0" smtClean="0">
                <a:solidFill>
                  <a:schemeClr val="bg1"/>
                </a:solidFill>
              </a:rPr>
              <a:t>Palveluiden kysynnän odotetaan edelleen kasvavan</a:t>
            </a:r>
          </a:p>
          <a:p>
            <a:pPr marL="285750" indent="-285750">
              <a:buFontTx/>
              <a:buChar char="-"/>
            </a:pPr>
            <a:r>
              <a:rPr lang="fi-FI" dirty="0" smtClean="0">
                <a:solidFill>
                  <a:schemeClr val="bg1"/>
                </a:solidFill>
              </a:rPr>
              <a:t>Kunnallisen ja yksityisen päivähoidon suhteellinen osuus → 2019: 70/30</a:t>
            </a:r>
          </a:p>
          <a:p>
            <a:pPr marL="285750" indent="-285750">
              <a:buFontTx/>
              <a:buChar char="-"/>
            </a:pPr>
            <a:endParaRPr lang="fi-FI" dirty="0"/>
          </a:p>
        </p:txBody>
      </p:sp>
      <p:sp>
        <p:nvSpPr>
          <p:cNvPr id="3" name="Otsikko 2"/>
          <p:cNvSpPr>
            <a:spLocks noGrp="1"/>
          </p:cNvSpPr>
          <p:nvPr>
            <p:ph type="title"/>
          </p:nvPr>
        </p:nvSpPr>
        <p:spPr/>
        <p:txBody>
          <a:bodyPr/>
          <a:lstStyle/>
          <a:p>
            <a:r>
              <a:rPr lang="fi-FI" dirty="0" smtClean="0"/>
              <a:t>Toimintaympäristön muutostekijät 2016-2019, varhaiskasvatus</a:t>
            </a:r>
            <a:endParaRPr lang="fi-FI" dirty="0"/>
          </a:p>
        </p:txBody>
      </p:sp>
    </p:spTree>
    <p:extLst>
      <p:ext uri="{BB962C8B-B14F-4D97-AF65-F5344CB8AC3E}">
        <p14:creationId xmlns:p14="http://schemas.microsoft.com/office/powerpoint/2010/main" val="628980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13" y="1098354"/>
            <a:ext cx="6462445" cy="394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598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Varhaiskasvatuksen kysynnän kasvu 2010-2015</a:t>
            </a:r>
            <a:endParaRPr lang="fi-FI"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65" y="1860550"/>
            <a:ext cx="8897420" cy="382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375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23" y="151364"/>
            <a:ext cx="6678203" cy="64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62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986" y="1479480"/>
            <a:ext cx="6313402" cy="380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0357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Perusopetus</a:t>
            </a:r>
            <a:endParaRPr lang="fi-FI" dirty="0"/>
          </a:p>
        </p:txBody>
      </p:sp>
    </p:spTree>
    <p:extLst>
      <p:ext uri="{BB962C8B-B14F-4D97-AF65-F5344CB8AC3E}">
        <p14:creationId xmlns:p14="http://schemas.microsoft.com/office/powerpoint/2010/main" val="2756834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05510" y="1835150"/>
            <a:ext cx="6592354" cy="4057915"/>
          </a:xfrm>
        </p:spPr>
        <p:txBody>
          <a:bodyPr/>
          <a:lstStyle/>
          <a:p>
            <a:r>
              <a:rPr lang="fi-FI" noProof="0" dirty="0" smtClean="0"/>
              <a:t>Ei ryhmäkoon pienentämisrahoja enää jatkossa ja luovutaan osittain laadun parantamiseen kohdistetuista avustuksista</a:t>
            </a:r>
          </a:p>
          <a:p>
            <a:endParaRPr lang="fi-FI" dirty="0"/>
          </a:p>
          <a:p>
            <a:endParaRPr lang="fi-FI" noProof="0" dirty="0" smtClean="0"/>
          </a:p>
          <a:p>
            <a:endParaRPr lang="fi-FI" dirty="0"/>
          </a:p>
          <a:p>
            <a:endParaRPr lang="fi-FI" noProof="0" dirty="0" smtClean="0"/>
          </a:p>
          <a:p>
            <a:endParaRPr lang="fi-FI" noProof="0" dirty="0" smtClean="0"/>
          </a:p>
          <a:p>
            <a:r>
              <a:rPr lang="fi-FI" noProof="0" dirty="0" smtClean="0"/>
              <a:t>Yhdellä miljoonalla on voitu hankkia 20 henkilötyövuotta peruskouluihin, joten lisäpanos on ollut todella merkittävä.</a:t>
            </a:r>
          </a:p>
          <a:p>
            <a:r>
              <a:rPr lang="fi-FI" noProof="0" dirty="0" smtClean="0"/>
              <a:t>Aamu- ja iltapäivätoiminnan maksujen korotus 10 €, 70-120 euroa/90-160€/kk.</a:t>
            </a:r>
          </a:p>
        </p:txBody>
      </p:sp>
      <p:sp>
        <p:nvSpPr>
          <p:cNvPr id="3" name="Title Placeholder 2"/>
          <p:cNvSpPr>
            <a:spLocks noGrp="1"/>
          </p:cNvSpPr>
          <p:nvPr>
            <p:ph type="title"/>
          </p:nvPr>
        </p:nvSpPr>
        <p:spPr/>
        <p:txBody>
          <a:bodyPr/>
          <a:lstStyle/>
          <a:p>
            <a:r>
              <a:rPr lang="fi-FI" noProof="0" dirty="0" smtClean="0"/>
              <a:t>Hallitusohjelman vaikutukset </a:t>
            </a:r>
            <a:r>
              <a:rPr lang="fi-FI" dirty="0" smtClean="0"/>
              <a:t>perusopetukseen</a:t>
            </a:r>
            <a:endParaRPr lang="fi-FI"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2506663"/>
            <a:ext cx="381952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049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solidFill>
                  <a:schemeClr val="bg1"/>
                </a:solidFill>
              </a:rPr>
              <a:t>Perusopetuksen oppilasmäärä kasvamassa lähivuosina. Vieraskielisten oppilaiden määrä kasvaa.</a:t>
            </a:r>
          </a:p>
          <a:p>
            <a:r>
              <a:rPr lang="fi-FI" dirty="0" smtClean="0">
                <a:solidFill>
                  <a:schemeClr val="bg1"/>
                </a:solidFill>
              </a:rPr>
              <a:t>Syvälahden ja Yli-Maarian koulujen rakentamisen aloittaminen ja niiden valmistuminen elokuussa 2018. Uudet oppimisympäristöt.</a:t>
            </a:r>
          </a:p>
          <a:p>
            <a:r>
              <a:rPr lang="fi-FI" dirty="0" smtClean="0">
                <a:solidFill>
                  <a:schemeClr val="bg1"/>
                </a:solidFill>
              </a:rPr>
              <a:t>Uudet opetussuunnitelmat käyttöön elokuussa 2016.</a:t>
            </a:r>
          </a:p>
          <a:p>
            <a:r>
              <a:rPr lang="fi-FI" dirty="0" smtClean="0">
                <a:solidFill>
                  <a:schemeClr val="bg1"/>
                </a:solidFill>
              </a:rPr>
              <a:t>Vahva panostus </a:t>
            </a:r>
            <a:r>
              <a:rPr lang="fi-FI" dirty="0" err="1" smtClean="0">
                <a:solidFill>
                  <a:schemeClr val="bg1"/>
                </a:solidFill>
              </a:rPr>
              <a:t>digitalisaatioon</a:t>
            </a:r>
            <a:r>
              <a:rPr lang="fi-FI" dirty="0" smtClean="0">
                <a:solidFill>
                  <a:schemeClr val="bg1"/>
                </a:solidFill>
              </a:rPr>
              <a:t> (hallitusohjelma) -&gt; täydennyskoulutukseen panostaminen</a:t>
            </a:r>
          </a:p>
          <a:p>
            <a:r>
              <a:rPr lang="fi-FI" dirty="0" smtClean="0">
                <a:solidFill>
                  <a:schemeClr val="bg1"/>
                </a:solidFill>
              </a:rPr>
              <a:t>Hankerahoituksen pieneneminen kasvattaa ryhmäkokoja yhdessä oppilasmäärän kasvun kanssa.</a:t>
            </a:r>
            <a:endParaRPr lang="fi-FI" dirty="0">
              <a:solidFill>
                <a:schemeClr val="bg1"/>
              </a:solidFill>
            </a:endParaRPr>
          </a:p>
        </p:txBody>
      </p:sp>
      <p:sp>
        <p:nvSpPr>
          <p:cNvPr id="3" name="Otsikko 2"/>
          <p:cNvSpPr>
            <a:spLocks noGrp="1"/>
          </p:cNvSpPr>
          <p:nvPr>
            <p:ph type="title"/>
          </p:nvPr>
        </p:nvSpPr>
        <p:spPr/>
        <p:txBody>
          <a:bodyPr/>
          <a:lstStyle/>
          <a:p>
            <a:r>
              <a:rPr lang="fi-FI" dirty="0" smtClean="0"/>
              <a:t>Toimintaympäristön muutostekijät 2016-2019, perusopetus</a:t>
            </a:r>
            <a:endParaRPr lang="fi-FI" dirty="0"/>
          </a:p>
        </p:txBody>
      </p:sp>
    </p:spTree>
    <p:extLst>
      <p:ext uri="{BB962C8B-B14F-4D97-AF65-F5344CB8AC3E}">
        <p14:creationId xmlns:p14="http://schemas.microsoft.com/office/powerpoint/2010/main" val="29859531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Perusopetuksen oppilasmäärän muutos 2015-2014, ennuste 2015-2020</a:t>
            </a:r>
            <a:endParaRPr lang="fi-FI"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75" y="1866900"/>
            <a:ext cx="548005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235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428" y="377095"/>
            <a:ext cx="6770671" cy="595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94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00" y="1726058"/>
            <a:ext cx="5809971" cy="3603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0666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Ruotsinkielinen kasvatus ja opetus</a:t>
            </a:r>
            <a:endParaRPr lang="fi-FI" dirty="0"/>
          </a:p>
        </p:txBody>
      </p:sp>
    </p:spTree>
    <p:extLst>
      <p:ext uri="{BB962C8B-B14F-4D97-AF65-F5344CB8AC3E}">
        <p14:creationId xmlns:p14="http://schemas.microsoft.com/office/powerpoint/2010/main" val="3529506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8" y="1839075"/>
            <a:ext cx="8932496" cy="247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7842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smtClean="0"/>
          </a:p>
          <a:p>
            <a:r>
              <a:rPr lang="fi-FI" b="1" dirty="0" err="1" smtClean="0">
                <a:solidFill>
                  <a:schemeClr val="bg1"/>
                </a:solidFill>
              </a:rPr>
              <a:t>Katedralskolanin</a:t>
            </a:r>
            <a:r>
              <a:rPr lang="fi-FI" b="1" dirty="0" smtClean="0">
                <a:solidFill>
                  <a:schemeClr val="bg1"/>
                </a:solidFill>
              </a:rPr>
              <a:t> peruskorjaus valmistuu -&gt; kustannuspaineet</a:t>
            </a:r>
          </a:p>
          <a:p>
            <a:r>
              <a:rPr lang="fi-FI" b="1" dirty="0" smtClean="0">
                <a:solidFill>
                  <a:schemeClr val="bg1"/>
                </a:solidFill>
              </a:rPr>
              <a:t>Katedralskolan 740 vuotta. Samalla koko suomalaisen järjestelmällisen koulutuksen juhlavuosi.</a:t>
            </a:r>
          </a:p>
          <a:p>
            <a:r>
              <a:rPr lang="fi-FI" b="1" dirty="0" smtClean="0">
                <a:solidFill>
                  <a:schemeClr val="bg1"/>
                </a:solidFill>
              </a:rPr>
              <a:t>Kysynnän kasvu jatkuu.</a:t>
            </a:r>
          </a:p>
          <a:p>
            <a:r>
              <a:rPr lang="fi-FI" b="1" dirty="0" smtClean="0">
                <a:solidFill>
                  <a:schemeClr val="bg1"/>
                </a:solidFill>
              </a:rPr>
              <a:t>Muita osin samantyyppisiä piirteitä kuin suomenkielisilläkin palvelualueilla.</a:t>
            </a:r>
            <a:endParaRPr lang="fi-FI" b="1" dirty="0">
              <a:solidFill>
                <a:schemeClr val="bg1"/>
              </a:solidFill>
            </a:endParaRPr>
          </a:p>
          <a:p>
            <a:endParaRPr lang="fi-FI" dirty="0"/>
          </a:p>
        </p:txBody>
      </p:sp>
      <p:sp>
        <p:nvSpPr>
          <p:cNvPr id="3" name="Otsikko 2"/>
          <p:cNvSpPr>
            <a:spLocks noGrp="1"/>
          </p:cNvSpPr>
          <p:nvPr>
            <p:ph type="title"/>
          </p:nvPr>
        </p:nvSpPr>
        <p:spPr/>
        <p:txBody>
          <a:bodyPr/>
          <a:lstStyle/>
          <a:p>
            <a:r>
              <a:rPr lang="fi-FI" dirty="0" smtClean="0"/>
              <a:t>Toimintaympäristön muutostekijät 2016-2019, ruotsinkielinen kasvatus- ja opetus</a:t>
            </a:r>
            <a:endParaRPr lang="fi-FI" dirty="0"/>
          </a:p>
        </p:txBody>
      </p:sp>
    </p:spTree>
    <p:extLst>
      <p:ext uri="{BB962C8B-B14F-4D97-AF65-F5344CB8AC3E}">
        <p14:creationId xmlns:p14="http://schemas.microsoft.com/office/powerpoint/2010/main" val="21139558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60" y="199734"/>
            <a:ext cx="6102850" cy="609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032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12" y="1695236"/>
            <a:ext cx="5975312" cy="371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2606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Lukiokoulutus</a:t>
            </a:r>
            <a:endParaRPr lang="fi-FI" dirty="0"/>
          </a:p>
        </p:txBody>
      </p:sp>
    </p:spTree>
    <p:extLst>
      <p:ext uri="{BB962C8B-B14F-4D97-AF65-F5344CB8AC3E}">
        <p14:creationId xmlns:p14="http://schemas.microsoft.com/office/powerpoint/2010/main" val="35343246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9632" y="3933056"/>
            <a:ext cx="7272808" cy="1960009"/>
          </a:xfrm>
        </p:spPr>
        <p:txBody>
          <a:bodyPr/>
          <a:lstStyle/>
          <a:p>
            <a:r>
              <a:rPr lang="fi-FI" sz="1400" dirty="0"/>
              <a:t>Toisen asteen rakenteelliset </a:t>
            </a:r>
            <a:r>
              <a:rPr lang="fi-FI" sz="1400" dirty="0" smtClean="0"/>
              <a:t>uudistukset: Missä määrin koskee Turkua? Lukioverkkoa tiivistetty tuntuvasti ja ammatillisen koulutuksen järjestelyt toteutettu jo 20 vuotta sitten.</a:t>
            </a:r>
          </a:p>
          <a:p>
            <a:r>
              <a:rPr lang="fi-FI" sz="1400" dirty="0" smtClean="0"/>
              <a:t>Nuorten </a:t>
            </a:r>
            <a:r>
              <a:rPr lang="fi-FI" sz="1400" dirty="0" err="1"/>
              <a:t>opso-lisärahoitus</a:t>
            </a:r>
            <a:r>
              <a:rPr lang="fi-FI" sz="1400" dirty="0"/>
              <a:t> pois</a:t>
            </a:r>
          </a:p>
          <a:p>
            <a:r>
              <a:rPr lang="fi-FI" sz="1400" dirty="0"/>
              <a:t>Ammatillisen koulutuksen yksikköhinta </a:t>
            </a:r>
            <a:r>
              <a:rPr lang="fi-FI" sz="1400" dirty="0" smtClean="0"/>
              <a:t>alenee edelleen. Valtionrahoituksen määrä nyt jo vuoden 2011 tasolla. Erotus on kaupungin maksettava tai etsittävä säästöjä. Nyt toteutettu molempia vaihtoehtoja.</a:t>
            </a:r>
            <a:endParaRPr lang="fi-FI" sz="1400" dirty="0"/>
          </a:p>
          <a:p>
            <a:endParaRPr lang="fi-FI" dirty="0" smtClean="0"/>
          </a:p>
          <a:p>
            <a:endParaRPr lang="fi-FI" dirty="0"/>
          </a:p>
          <a:p>
            <a:endParaRPr lang="fi-FI" dirty="0" smtClean="0"/>
          </a:p>
          <a:p>
            <a:endParaRPr lang="fi-FI" dirty="0"/>
          </a:p>
          <a:p>
            <a:endParaRPr lang="fi-FI" dirty="0" smtClean="0"/>
          </a:p>
        </p:txBody>
      </p:sp>
      <p:sp>
        <p:nvSpPr>
          <p:cNvPr id="3" name="Title Placeholder 2"/>
          <p:cNvSpPr>
            <a:spLocks noGrp="1"/>
          </p:cNvSpPr>
          <p:nvPr>
            <p:ph type="title"/>
          </p:nvPr>
        </p:nvSpPr>
        <p:spPr/>
        <p:txBody>
          <a:bodyPr/>
          <a:lstStyle/>
          <a:p>
            <a:r>
              <a:rPr lang="fi-FI" noProof="0" dirty="0" smtClean="0"/>
              <a:t>Hallitusohjelman vaikutukset </a:t>
            </a:r>
            <a:r>
              <a:rPr lang="fi-FI" dirty="0" smtClean="0"/>
              <a:t>nuorisoasteelle</a:t>
            </a:r>
            <a:endParaRPr lang="fi-FI" noProof="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55920"/>
            <a:ext cx="3668438" cy="220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8630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59632" y="3933056"/>
            <a:ext cx="7272808" cy="1960009"/>
          </a:xfrm>
        </p:spPr>
        <p:txBody>
          <a:bodyPr/>
          <a:lstStyle/>
          <a:p>
            <a:endParaRPr lang="fi-FI" dirty="0" smtClean="0"/>
          </a:p>
          <a:p>
            <a:endParaRPr lang="fi-FI" dirty="0"/>
          </a:p>
          <a:p>
            <a:endParaRPr lang="fi-FI" dirty="0" smtClean="0"/>
          </a:p>
          <a:p>
            <a:endParaRPr lang="fi-FI" dirty="0"/>
          </a:p>
          <a:p>
            <a:endParaRPr lang="fi-FI" dirty="0" smtClean="0"/>
          </a:p>
        </p:txBody>
      </p:sp>
      <p:sp>
        <p:nvSpPr>
          <p:cNvPr id="3" name="Title Placeholder 2"/>
          <p:cNvSpPr>
            <a:spLocks noGrp="1"/>
          </p:cNvSpPr>
          <p:nvPr>
            <p:ph type="title"/>
          </p:nvPr>
        </p:nvSpPr>
        <p:spPr/>
        <p:txBody>
          <a:bodyPr/>
          <a:lstStyle/>
          <a:p>
            <a:r>
              <a:rPr lang="fi-FI" noProof="0" dirty="0" smtClean="0"/>
              <a:t>Hallitusohjelman vaikutukset </a:t>
            </a:r>
            <a:r>
              <a:rPr lang="fi-FI" dirty="0" smtClean="0"/>
              <a:t>nuorisoasteelle</a:t>
            </a:r>
            <a:endParaRPr lang="fi-FI" noProof="0" dirty="0"/>
          </a:p>
        </p:txBody>
      </p:sp>
      <p:sp>
        <p:nvSpPr>
          <p:cNvPr id="4" name="Tekstiruutu 3"/>
          <p:cNvSpPr txBox="1"/>
          <p:nvPr/>
        </p:nvSpPr>
        <p:spPr>
          <a:xfrm>
            <a:off x="971600" y="1844824"/>
            <a:ext cx="7200800" cy="3139321"/>
          </a:xfrm>
          <a:prstGeom prst="rect">
            <a:avLst/>
          </a:prstGeom>
          <a:noFill/>
        </p:spPr>
        <p:txBody>
          <a:bodyPr wrap="square" rtlCol="0">
            <a:spAutoFit/>
          </a:bodyPr>
          <a:lstStyle/>
          <a:p>
            <a:pPr marL="285750" indent="-285750" defTabSz="914400">
              <a:buFont typeface="Arial" panose="020B0604020202020204" pitchFamily="34" charset="0"/>
              <a:buChar char="•"/>
            </a:pPr>
            <a:r>
              <a:rPr lang="fi-FI" dirty="0">
                <a:solidFill>
                  <a:prstClr val="black"/>
                </a:solidFill>
              </a:rPr>
              <a:t>Toisen asteen koulutuksen päällekkäisyyksien </a:t>
            </a:r>
            <a:r>
              <a:rPr lang="fi-FI" dirty="0" smtClean="0">
                <a:solidFill>
                  <a:prstClr val="black"/>
                </a:solidFill>
              </a:rPr>
              <a:t>karsinta</a:t>
            </a:r>
          </a:p>
          <a:p>
            <a:pPr defTabSz="914400"/>
            <a:endParaRPr lang="fi-FI" dirty="0">
              <a:solidFill>
                <a:prstClr val="black"/>
              </a:solidFill>
            </a:endParaRPr>
          </a:p>
          <a:p>
            <a:pPr marL="285750" indent="-285750" defTabSz="914400">
              <a:buFont typeface="Arial" panose="020B0604020202020204" pitchFamily="34" charset="0"/>
              <a:buChar char="•"/>
            </a:pPr>
            <a:r>
              <a:rPr lang="fi-FI" dirty="0">
                <a:solidFill>
                  <a:prstClr val="black"/>
                </a:solidFill>
              </a:rPr>
              <a:t>Ammatillisen koulutuksen rahoituksen </a:t>
            </a:r>
            <a:r>
              <a:rPr lang="fi-FI" dirty="0" smtClean="0">
                <a:solidFill>
                  <a:prstClr val="black"/>
                </a:solidFill>
              </a:rPr>
              <a:t>uudistaminen</a:t>
            </a:r>
          </a:p>
          <a:p>
            <a:pPr defTabSz="914400"/>
            <a:endParaRPr lang="fi-FI" dirty="0">
              <a:solidFill>
                <a:prstClr val="black"/>
              </a:solidFill>
            </a:endParaRPr>
          </a:p>
          <a:p>
            <a:pPr marL="285750" indent="-285750" defTabSz="914400">
              <a:buFont typeface="Arial" panose="020B0604020202020204" pitchFamily="34" charset="0"/>
              <a:buChar char="•"/>
            </a:pPr>
            <a:r>
              <a:rPr lang="fi-FI" dirty="0" err="1">
                <a:solidFill>
                  <a:prstClr val="black"/>
                </a:solidFill>
              </a:rPr>
              <a:t>Työssäoppiminen</a:t>
            </a:r>
            <a:r>
              <a:rPr lang="fi-FI" dirty="0">
                <a:solidFill>
                  <a:prstClr val="black"/>
                </a:solidFill>
              </a:rPr>
              <a:t> </a:t>
            </a:r>
            <a:r>
              <a:rPr lang="fi-FI" dirty="0" smtClean="0">
                <a:solidFill>
                  <a:prstClr val="black"/>
                </a:solidFill>
              </a:rPr>
              <a:t>laajemmaksi</a:t>
            </a:r>
          </a:p>
          <a:p>
            <a:pPr defTabSz="914400"/>
            <a:endParaRPr lang="fi-FI" dirty="0">
              <a:solidFill>
                <a:prstClr val="black"/>
              </a:solidFill>
            </a:endParaRPr>
          </a:p>
          <a:p>
            <a:pPr marL="285750" indent="-285750" defTabSz="914400">
              <a:buFont typeface="Arial" panose="020B0604020202020204" pitchFamily="34" charset="0"/>
              <a:buChar char="•"/>
            </a:pPr>
            <a:r>
              <a:rPr lang="fi-FI" dirty="0" smtClean="0">
                <a:solidFill>
                  <a:prstClr val="black"/>
                </a:solidFill>
              </a:rPr>
              <a:t>Koulutustakuu </a:t>
            </a:r>
            <a:r>
              <a:rPr lang="fi-FI" dirty="0">
                <a:solidFill>
                  <a:prstClr val="black"/>
                </a:solidFill>
              </a:rPr>
              <a:t>edelleen </a:t>
            </a:r>
            <a:r>
              <a:rPr lang="fi-FI" dirty="0" smtClean="0">
                <a:solidFill>
                  <a:prstClr val="black"/>
                </a:solidFill>
              </a:rPr>
              <a:t>tärkeä</a:t>
            </a:r>
          </a:p>
          <a:p>
            <a:pPr defTabSz="914400"/>
            <a:endParaRPr lang="fi-FI" dirty="0">
              <a:solidFill>
                <a:prstClr val="black"/>
              </a:solidFill>
            </a:endParaRPr>
          </a:p>
          <a:p>
            <a:pPr marL="285750" indent="-285750" defTabSz="914400">
              <a:buFont typeface="Arial" panose="020B0604020202020204" pitchFamily="34" charset="0"/>
              <a:buChar char="•"/>
            </a:pPr>
            <a:r>
              <a:rPr lang="fi-FI" dirty="0">
                <a:solidFill>
                  <a:prstClr val="black"/>
                </a:solidFill>
              </a:rPr>
              <a:t>Koulutuksen ja työelämän yhteistyö </a:t>
            </a:r>
            <a:r>
              <a:rPr lang="fi-FI" dirty="0" smtClean="0">
                <a:solidFill>
                  <a:prstClr val="black"/>
                </a:solidFill>
              </a:rPr>
              <a:t>tärkeämmäksi</a:t>
            </a:r>
          </a:p>
          <a:p>
            <a:pPr defTabSz="914400"/>
            <a:endParaRPr lang="fi-FI" dirty="0" smtClean="0">
              <a:solidFill>
                <a:prstClr val="black"/>
              </a:solidFill>
            </a:endParaRPr>
          </a:p>
          <a:p>
            <a:pPr marL="285750" indent="-285750" defTabSz="914400">
              <a:buFont typeface="Arial" panose="020B0604020202020204" pitchFamily="34" charset="0"/>
              <a:buChar char="•"/>
            </a:pPr>
            <a:r>
              <a:rPr lang="fi-FI" dirty="0" smtClean="0">
                <a:solidFill>
                  <a:prstClr val="black"/>
                </a:solidFill>
              </a:rPr>
              <a:t>Lukiokoulutuksesta ei mitään mainintaa </a:t>
            </a:r>
            <a:endParaRPr lang="fi-FI" dirty="0">
              <a:solidFill>
                <a:prstClr val="black"/>
              </a:solidFill>
            </a:endParaRPr>
          </a:p>
        </p:txBody>
      </p:sp>
    </p:spTree>
    <p:extLst>
      <p:ext uri="{BB962C8B-B14F-4D97-AF65-F5344CB8AC3E}">
        <p14:creationId xmlns:p14="http://schemas.microsoft.com/office/powerpoint/2010/main" val="12233667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285750" indent="-285750">
              <a:buFont typeface="Wingdings" panose="05000000000000000000" pitchFamily="2" charset="2"/>
              <a:buChar char="§"/>
            </a:pPr>
            <a:r>
              <a:rPr lang="fi-FI" dirty="0" smtClean="0">
                <a:solidFill>
                  <a:schemeClr val="bg1"/>
                </a:solidFill>
              </a:rPr>
              <a:t>Lukion uudet opetussuunnitelmat otetaan käyttöön 1.8.2016</a:t>
            </a:r>
          </a:p>
          <a:p>
            <a:pPr marL="285750" indent="-285750">
              <a:buFont typeface="Wingdings" panose="05000000000000000000" pitchFamily="2" charset="2"/>
              <a:buChar char="§"/>
            </a:pPr>
            <a:r>
              <a:rPr lang="fi-FI" dirty="0" smtClean="0">
                <a:solidFill>
                  <a:schemeClr val="bg1"/>
                </a:solidFill>
              </a:rPr>
              <a:t>Ensimmäiset sähköiset yo-kirjoitukset syksyllä 2016 ja sen jälkeen vaiheittain kaikki aineet kevääseen 2019 mennessä -&gt; lukiorakennusten sähköistäminen ja verkottaminen</a:t>
            </a:r>
          </a:p>
          <a:p>
            <a:pPr marL="285750" indent="-285750">
              <a:buFont typeface="Wingdings" panose="05000000000000000000" pitchFamily="2" charset="2"/>
              <a:buChar char="§"/>
            </a:pPr>
            <a:r>
              <a:rPr lang="fi-FI" dirty="0" smtClean="0">
                <a:solidFill>
                  <a:schemeClr val="bg1"/>
                </a:solidFill>
              </a:rPr>
              <a:t>Päätökset erityislukioista v. 2016</a:t>
            </a:r>
          </a:p>
          <a:p>
            <a:pPr marL="285750" indent="-285750">
              <a:buFont typeface="Wingdings" panose="05000000000000000000" pitchFamily="2" charset="2"/>
              <a:buChar char="§"/>
            </a:pPr>
            <a:r>
              <a:rPr lang="fi-FI" dirty="0" smtClean="0">
                <a:solidFill>
                  <a:schemeClr val="bg1"/>
                </a:solidFill>
              </a:rPr>
              <a:t>Mahdolliset lukiokoulutuksen uudet rahoitusmallit</a:t>
            </a:r>
          </a:p>
          <a:p>
            <a:pPr marL="285750" indent="-285750">
              <a:buFont typeface="Wingdings" panose="05000000000000000000" pitchFamily="2" charset="2"/>
              <a:buChar char="§"/>
            </a:pPr>
            <a:r>
              <a:rPr lang="fi-FI" dirty="0" err="1" smtClean="0">
                <a:solidFill>
                  <a:schemeClr val="bg1"/>
                </a:solidFill>
              </a:rPr>
              <a:t>TSYKin</a:t>
            </a:r>
            <a:r>
              <a:rPr lang="fi-FI" dirty="0" smtClean="0">
                <a:solidFill>
                  <a:schemeClr val="bg1"/>
                </a:solidFill>
              </a:rPr>
              <a:t> lukio remonttiin 2017 ja paluu vanhaan kiinteistöön 2018</a:t>
            </a:r>
          </a:p>
          <a:p>
            <a:pPr marL="285750" indent="-285750">
              <a:buFont typeface="Wingdings" panose="05000000000000000000" pitchFamily="2" charset="2"/>
              <a:buChar char="§"/>
            </a:pPr>
            <a:r>
              <a:rPr lang="fi-FI" dirty="0" smtClean="0">
                <a:solidFill>
                  <a:schemeClr val="bg1"/>
                </a:solidFill>
              </a:rPr>
              <a:t>Luostarivuoren ja Lyseon lukioiden fyysinen yhdistäminen Syvälahden koulun valmistuttua 2018</a:t>
            </a:r>
          </a:p>
          <a:p>
            <a:pPr marL="285750" indent="-285750">
              <a:buFont typeface="Wingdings" panose="05000000000000000000" pitchFamily="2" charset="2"/>
              <a:buChar char="§"/>
            </a:pPr>
            <a:r>
              <a:rPr lang="fi-FI" dirty="0" smtClean="0">
                <a:solidFill>
                  <a:schemeClr val="bg1"/>
                </a:solidFill>
              </a:rPr>
              <a:t>Lukioiden opetuksellisen yhteistyön lisääminen</a:t>
            </a:r>
            <a:endParaRPr lang="fi-FI" dirty="0">
              <a:solidFill>
                <a:schemeClr val="bg1"/>
              </a:solidFill>
            </a:endParaRPr>
          </a:p>
        </p:txBody>
      </p:sp>
      <p:sp>
        <p:nvSpPr>
          <p:cNvPr id="3" name="Otsikko 2"/>
          <p:cNvSpPr>
            <a:spLocks noGrp="1"/>
          </p:cNvSpPr>
          <p:nvPr>
            <p:ph type="title"/>
          </p:nvPr>
        </p:nvSpPr>
        <p:spPr/>
        <p:txBody>
          <a:bodyPr/>
          <a:lstStyle/>
          <a:p>
            <a:r>
              <a:rPr lang="fi-FI" dirty="0" smtClean="0"/>
              <a:t>Toimintaympäristön muutostekijät 2016-2019, lukiokoulutus</a:t>
            </a:r>
            <a:endParaRPr lang="fi-FI" dirty="0"/>
          </a:p>
        </p:txBody>
      </p:sp>
    </p:spTree>
    <p:extLst>
      <p:ext uri="{BB962C8B-B14F-4D97-AF65-F5344CB8AC3E}">
        <p14:creationId xmlns:p14="http://schemas.microsoft.com/office/powerpoint/2010/main" val="702119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501" y="205130"/>
            <a:ext cx="6012681" cy="59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0934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18" y="1756881"/>
            <a:ext cx="5639886" cy="350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2315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Ammatillinen koulutus ja oppisopimus</a:t>
            </a:r>
            <a:endParaRPr lang="fi-FI" dirty="0"/>
          </a:p>
        </p:txBody>
      </p:sp>
    </p:spTree>
    <p:extLst>
      <p:ext uri="{BB962C8B-B14F-4D97-AF65-F5344CB8AC3E}">
        <p14:creationId xmlns:p14="http://schemas.microsoft.com/office/powerpoint/2010/main" val="4579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a:xfrm>
            <a:off x="667197" y="2640458"/>
            <a:ext cx="3511708" cy="3048031"/>
          </a:xfrm>
        </p:spPr>
        <p:txBody>
          <a:bodyPr/>
          <a:lstStyle/>
          <a:p>
            <a:r>
              <a:rPr lang="fi-FI" dirty="0" smtClean="0"/>
              <a:t>Alkuvuosi on toteutunut hyvin:</a:t>
            </a:r>
          </a:p>
          <a:p>
            <a:pPr marL="298450" indent="-285750">
              <a:buFontTx/>
              <a:buChar char="-"/>
            </a:pPr>
            <a:r>
              <a:rPr lang="fi-FI" dirty="0" smtClean="0"/>
              <a:t>Toiminnallisin tavoittein mitattuna</a:t>
            </a:r>
          </a:p>
          <a:p>
            <a:pPr marL="298450" indent="-285750">
              <a:buFontTx/>
              <a:buChar char="-"/>
            </a:pPr>
            <a:r>
              <a:rPr lang="fi-FI" dirty="0"/>
              <a:t>T</a:t>
            </a:r>
            <a:r>
              <a:rPr lang="fi-FI" dirty="0" smtClean="0"/>
              <a:t>aloudellisin tavoittein mitattuna</a:t>
            </a:r>
          </a:p>
          <a:p>
            <a:pPr marL="298450" indent="-285750">
              <a:buFontTx/>
              <a:buChar char="-"/>
            </a:pPr>
            <a:r>
              <a:rPr lang="fi-FI" dirty="0" smtClean="0"/>
              <a:t>Henkilöstömäärän vähentämiseen tähtäävään tavoitteeseen verrattuna </a:t>
            </a:r>
          </a:p>
          <a:p>
            <a:pPr marL="298450" indent="-285750">
              <a:buFontTx/>
              <a:buChar char="-"/>
            </a:pPr>
            <a:endParaRPr lang="fi-FI" dirty="0"/>
          </a:p>
        </p:txBody>
      </p:sp>
      <p:sp>
        <p:nvSpPr>
          <p:cNvPr id="4" name="Otsikko 3"/>
          <p:cNvSpPr>
            <a:spLocks noGrp="1"/>
          </p:cNvSpPr>
          <p:nvPr>
            <p:ph type="title"/>
          </p:nvPr>
        </p:nvSpPr>
        <p:spPr>
          <a:xfrm>
            <a:off x="667197" y="1835143"/>
            <a:ext cx="3511708" cy="805315"/>
          </a:xfrm>
        </p:spPr>
        <p:txBody>
          <a:bodyPr/>
          <a:lstStyle/>
          <a:p>
            <a:r>
              <a:rPr lang="fi-FI" dirty="0" smtClean="0"/>
              <a:t>Kevätkausi</a:t>
            </a:r>
            <a:endParaRPr lang="fi-FI" dirty="0"/>
          </a:p>
        </p:txBody>
      </p:sp>
    </p:spTree>
    <p:extLst>
      <p:ext uri="{BB962C8B-B14F-4D97-AF65-F5344CB8AC3E}">
        <p14:creationId xmlns:p14="http://schemas.microsoft.com/office/powerpoint/2010/main" val="110106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pPr marL="285750" indent="-285750">
              <a:buFontTx/>
              <a:buChar char="-"/>
            </a:pPr>
            <a:r>
              <a:rPr lang="fi-FI" dirty="0" smtClean="0">
                <a:solidFill>
                  <a:schemeClr val="bg1"/>
                </a:solidFill>
              </a:rPr>
              <a:t>Ammatilliseen koulutukseen mittavat taloudelliset leikkaukset. Samaan aikaan opiskelijamäärä tullee kuitenkin kasvamaan ainakin suunnittelukauden lopulla -&gt; toimintatapaa pakko muuttaa.</a:t>
            </a:r>
          </a:p>
          <a:p>
            <a:pPr marL="285750" indent="-285750">
              <a:buFontTx/>
              <a:buChar char="-"/>
            </a:pPr>
            <a:r>
              <a:rPr lang="fi-FI" dirty="0" smtClean="0">
                <a:solidFill>
                  <a:schemeClr val="bg1"/>
                </a:solidFill>
              </a:rPr>
              <a:t>Kokonaisvaltaisen toimitilastrategian laatiminen: korjataanko tilat nykyisille sijoilleen, rakennetaanko Kampus vai päädytäänkö em. yhdistelmään?</a:t>
            </a:r>
          </a:p>
          <a:p>
            <a:pPr marL="285750" indent="-285750">
              <a:buFontTx/>
              <a:buChar char="-"/>
            </a:pPr>
            <a:r>
              <a:rPr lang="fi-FI" dirty="0" smtClean="0">
                <a:solidFill>
                  <a:schemeClr val="bg1"/>
                </a:solidFill>
              </a:rPr>
              <a:t>Osaamispisteisiin perustuvassa järjestelmässä lukuvuonna 2015-2016 sisäänajovaihe.</a:t>
            </a:r>
          </a:p>
          <a:p>
            <a:pPr marL="285750" indent="-285750">
              <a:buFontTx/>
              <a:buChar char="-"/>
            </a:pPr>
            <a:r>
              <a:rPr lang="fi-FI" dirty="0" smtClean="0">
                <a:solidFill>
                  <a:schemeClr val="bg1"/>
                </a:solidFill>
              </a:rPr>
              <a:t>Ammatillisen koulutuksen rakenteiden ravistelu: Montako koulutuksen järjestäjää Turussa tai Turun seudulla on vuonna 2020 ja mikä tässä on Turun kaupungin rooli? (Hallitusohjelma)</a:t>
            </a:r>
            <a:endParaRPr lang="fi-FI" dirty="0">
              <a:solidFill>
                <a:schemeClr val="bg1"/>
              </a:solidFill>
            </a:endParaRPr>
          </a:p>
        </p:txBody>
      </p:sp>
      <p:sp>
        <p:nvSpPr>
          <p:cNvPr id="3" name="Otsikko 2"/>
          <p:cNvSpPr>
            <a:spLocks noGrp="1"/>
          </p:cNvSpPr>
          <p:nvPr>
            <p:ph type="title"/>
          </p:nvPr>
        </p:nvSpPr>
        <p:spPr/>
        <p:txBody>
          <a:bodyPr/>
          <a:lstStyle/>
          <a:p>
            <a:r>
              <a:rPr lang="fi-FI" dirty="0" smtClean="0"/>
              <a:t>Toimintaympäristön muutostekijät 2016-2019, ammatillinen koulutus</a:t>
            </a:r>
            <a:endParaRPr lang="fi-FI" dirty="0"/>
          </a:p>
        </p:txBody>
      </p:sp>
    </p:spTree>
    <p:extLst>
      <p:ext uri="{BB962C8B-B14F-4D97-AF65-F5344CB8AC3E}">
        <p14:creationId xmlns:p14="http://schemas.microsoft.com/office/powerpoint/2010/main" val="36598350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519" y="326905"/>
            <a:ext cx="6473742" cy="571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1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46" y="1532852"/>
            <a:ext cx="6051479" cy="376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5146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uvan paikkamerkki 1"/>
          <p:cNvSpPr>
            <a:spLocks noGrp="1"/>
          </p:cNvSpPr>
          <p:nvPr>
            <p:ph type="pic" sz="quarter" idx="10"/>
          </p:nvPr>
        </p:nvSpPr>
        <p:spPr/>
      </p:sp>
      <p:sp>
        <p:nvSpPr>
          <p:cNvPr id="3" name="Tekstin paikkamerkki 2"/>
          <p:cNvSpPr>
            <a:spLocks noGrp="1"/>
          </p:cNvSpPr>
          <p:nvPr>
            <p:ph type="body" sz="quarter" idx="12"/>
          </p:nvPr>
        </p:nvSpPr>
        <p:spPr/>
        <p:txBody>
          <a:bodyPr/>
          <a:lstStyle/>
          <a:p>
            <a:endParaRPr lang="fi-FI"/>
          </a:p>
        </p:txBody>
      </p:sp>
      <p:sp>
        <p:nvSpPr>
          <p:cNvPr id="4" name="Otsikko 3"/>
          <p:cNvSpPr>
            <a:spLocks noGrp="1"/>
          </p:cNvSpPr>
          <p:nvPr>
            <p:ph type="title"/>
          </p:nvPr>
        </p:nvSpPr>
        <p:spPr/>
        <p:txBody>
          <a:bodyPr/>
          <a:lstStyle/>
          <a:p>
            <a:r>
              <a:rPr lang="fi-FI" dirty="0" smtClean="0"/>
              <a:t>Aikuiskoulutus</a:t>
            </a:r>
            <a:endParaRPr lang="fi-FI" dirty="0"/>
          </a:p>
        </p:txBody>
      </p:sp>
    </p:spTree>
    <p:extLst>
      <p:ext uri="{BB962C8B-B14F-4D97-AF65-F5344CB8AC3E}">
        <p14:creationId xmlns:p14="http://schemas.microsoft.com/office/powerpoint/2010/main" val="33342035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1563688" y="1650215"/>
            <a:ext cx="7104061" cy="4349893"/>
          </a:xfrm>
        </p:spPr>
        <p:txBody>
          <a:bodyPr/>
          <a:lstStyle/>
          <a:p>
            <a:r>
              <a:rPr lang="fi-FI" dirty="0" smtClean="0">
                <a:solidFill>
                  <a:schemeClr val="bg1"/>
                </a:solidFill>
              </a:rPr>
              <a:t>Ammatillinen aikuiskoulutus</a:t>
            </a:r>
          </a:p>
          <a:p>
            <a:pPr marL="285750" indent="-285750">
              <a:buFontTx/>
              <a:buChar char="-"/>
            </a:pPr>
            <a:r>
              <a:rPr lang="fi-FI" sz="1400" dirty="0" smtClean="0">
                <a:solidFill>
                  <a:schemeClr val="bg1"/>
                </a:solidFill>
              </a:rPr>
              <a:t>Asiakaskunta kasvanut, erityisesti maahanmuuttajataustaiset ja alle 30-vuotiaat, työttömyyden korkea taso</a:t>
            </a:r>
          </a:p>
          <a:p>
            <a:pPr marL="285750" indent="-285750">
              <a:buFontTx/>
              <a:buChar char="-"/>
            </a:pPr>
            <a:r>
              <a:rPr lang="fi-FI" sz="1400" dirty="0" smtClean="0">
                <a:solidFill>
                  <a:schemeClr val="bg1"/>
                </a:solidFill>
              </a:rPr>
              <a:t>Ammatillisen koulutuksen leikkaukset: yksikköhinnat, ei-tutkintotavoitteinen lisäkoulutus niin oppilaitosmuotoisessa kuin oppisopimuksessa, mahdolliset rahoituslaskennan muutokset?</a:t>
            </a:r>
          </a:p>
          <a:p>
            <a:pPr marL="285750" indent="-285750">
              <a:buFontTx/>
              <a:buChar char="-"/>
            </a:pPr>
            <a:r>
              <a:rPr lang="fi-FI" sz="1400" dirty="0" smtClean="0">
                <a:solidFill>
                  <a:schemeClr val="bg1"/>
                </a:solidFill>
              </a:rPr>
              <a:t>Yhteiskuntatakuun jatkuminen? Mahdollinen rahoituksen väheneminen?</a:t>
            </a:r>
          </a:p>
          <a:p>
            <a:pPr marL="285750" indent="-285750">
              <a:buFontTx/>
              <a:buChar char="-"/>
            </a:pPr>
            <a:r>
              <a:rPr lang="fi-FI" sz="1400" dirty="0" smtClean="0">
                <a:solidFill>
                  <a:schemeClr val="bg1"/>
                </a:solidFill>
              </a:rPr>
              <a:t>Kilpailuneutraliteetti, työvoimakoulutuksen tulevaisuus? Ylläpitäjäratkaisu?</a:t>
            </a:r>
          </a:p>
          <a:p>
            <a:r>
              <a:rPr lang="fi-FI" dirty="0" smtClean="0">
                <a:solidFill>
                  <a:schemeClr val="bg1"/>
                </a:solidFill>
              </a:rPr>
              <a:t>Vapaa sivistystyö</a:t>
            </a:r>
            <a:endParaRPr lang="fi-FI" sz="1400" dirty="0" smtClean="0">
              <a:solidFill>
                <a:schemeClr val="bg1"/>
              </a:solidFill>
            </a:endParaRPr>
          </a:p>
          <a:p>
            <a:pPr marL="285750" indent="-285750">
              <a:buFontTx/>
              <a:buChar char="-"/>
            </a:pPr>
            <a:r>
              <a:rPr lang="fi-FI" sz="1400" dirty="0" smtClean="0">
                <a:solidFill>
                  <a:schemeClr val="bg1"/>
                </a:solidFill>
              </a:rPr>
              <a:t>Muun koulutuksen ulkopuolella olevien asiakkaiden tavoittaminen, maahanmuuttajakoulutukset, työttömille suunnatut palvelut</a:t>
            </a:r>
          </a:p>
          <a:p>
            <a:pPr marL="285750" indent="-285750">
              <a:buFontTx/>
              <a:buChar char="-"/>
            </a:pPr>
            <a:r>
              <a:rPr lang="fi-FI" sz="1400" dirty="0" smtClean="0">
                <a:solidFill>
                  <a:schemeClr val="bg1"/>
                </a:solidFill>
              </a:rPr>
              <a:t>Tiheään asutun alueen korotuksen poistuminen rahoituksesta, asiakasmaksujen nostaminen osassa koulutuksissa?</a:t>
            </a:r>
            <a:endParaRPr lang="fi-FI" dirty="0">
              <a:solidFill>
                <a:schemeClr val="bg1"/>
              </a:solidFill>
            </a:endParaRPr>
          </a:p>
        </p:txBody>
      </p:sp>
      <p:sp>
        <p:nvSpPr>
          <p:cNvPr id="3" name="Otsikko 2"/>
          <p:cNvSpPr>
            <a:spLocks noGrp="1"/>
          </p:cNvSpPr>
          <p:nvPr>
            <p:ph type="title"/>
          </p:nvPr>
        </p:nvSpPr>
        <p:spPr>
          <a:xfrm>
            <a:off x="884910" y="506413"/>
            <a:ext cx="7782839" cy="829227"/>
          </a:xfrm>
        </p:spPr>
        <p:txBody>
          <a:bodyPr/>
          <a:lstStyle/>
          <a:p>
            <a:r>
              <a:rPr lang="fi-FI" dirty="0" smtClean="0"/>
              <a:t>Toimintaympäristön muutostekijät 2016-2019, aikuiskoulutus</a:t>
            </a:r>
            <a:endParaRPr lang="fi-FI" dirty="0"/>
          </a:p>
        </p:txBody>
      </p:sp>
    </p:spTree>
    <p:extLst>
      <p:ext uri="{BB962C8B-B14F-4D97-AF65-F5344CB8AC3E}">
        <p14:creationId xmlns:p14="http://schemas.microsoft.com/office/powerpoint/2010/main" val="33034131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222" y="453171"/>
            <a:ext cx="5804026" cy="569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510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964" y="1238926"/>
            <a:ext cx="5262349" cy="32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7282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itle 2"/>
          <p:cNvSpPr>
            <a:spLocks noGrp="1"/>
          </p:cNvSpPr>
          <p:nvPr>
            <p:ph type="ctrTitle"/>
          </p:nvPr>
        </p:nvSpPr>
        <p:spPr/>
        <p:txBody>
          <a:bodyPr/>
          <a:lstStyle/>
          <a:p>
            <a:r>
              <a:rPr lang="fi-FI" dirty="0" smtClean="0"/>
              <a:t>Talousarvion 2016 laadinnan tilanne </a:t>
            </a:r>
            <a:endParaRPr lang="fi-FI" noProof="0" dirty="0"/>
          </a:p>
        </p:txBody>
      </p:sp>
    </p:spTree>
    <p:extLst>
      <p:ext uri="{BB962C8B-B14F-4D97-AF65-F5344CB8AC3E}">
        <p14:creationId xmlns:p14="http://schemas.microsoft.com/office/powerpoint/2010/main" val="42440729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884912" y="1763486"/>
            <a:ext cx="7765928" cy="4129580"/>
          </a:xfrm>
        </p:spPr>
        <p:txBody>
          <a:bodyPr/>
          <a:lstStyle/>
          <a:p>
            <a:pPr marL="0" indent="0">
              <a:buNone/>
            </a:pPr>
            <a:r>
              <a:rPr lang="fi-FI" sz="1600" dirty="0" smtClean="0"/>
              <a:t>Lautakunta	18.9.2015*		Operatiivisten sopimusten hyväksyminen ja 							strategisten sopimusten tarkennukset</a:t>
            </a:r>
          </a:p>
          <a:p>
            <a:pPr marL="0" indent="0">
              <a:buNone/>
            </a:pPr>
            <a:endParaRPr lang="fi-FI" sz="1600" dirty="0"/>
          </a:p>
          <a:p>
            <a:pPr marL="0" indent="0">
              <a:buNone/>
            </a:pPr>
            <a:r>
              <a:rPr lang="fi-FI" sz="1600" dirty="0" err="1" smtClean="0"/>
              <a:t>Kj</a:t>
            </a:r>
            <a:r>
              <a:rPr lang="fi-FI" sz="1600" dirty="0" smtClean="0"/>
              <a:t>			26.10.2015		Talousarvioesitys</a:t>
            </a:r>
          </a:p>
          <a:p>
            <a:pPr marL="0" indent="0">
              <a:buNone/>
            </a:pPr>
            <a:endParaRPr lang="fi-FI" sz="1600" dirty="0"/>
          </a:p>
          <a:p>
            <a:pPr marL="0" indent="0">
              <a:buNone/>
            </a:pPr>
            <a:r>
              <a:rPr lang="fi-FI" sz="1600" dirty="0" err="1" smtClean="0"/>
              <a:t>Kh</a:t>
            </a:r>
            <a:r>
              <a:rPr lang="fi-FI" sz="1600" dirty="0" smtClean="0"/>
              <a:t>			02.11.2015		1. talousarviokäsittely</a:t>
            </a:r>
          </a:p>
          <a:p>
            <a:pPr marL="0" indent="0">
              <a:buNone/>
            </a:pPr>
            <a:endParaRPr lang="fi-FI" sz="1600" dirty="0"/>
          </a:p>
          <a:p>
            <a:pPr marL="0" indent="0">
              <a:buNone/>
            </a:pPr>
            <a:r>
              <a:rPr lang="fi-FI" sz="1600" dirty="0" err="1" smtClean="0"/>
              <a:t>Kh</a:t>
            </a:r>
            <a:r>
              <a:rPr lang="fi-FI" sz="1600" dirty="0" smtClean="0"/>
              <a:t>			09.11.2015		2. talousarviokäsittely</a:t>
            </a:r>
          </a:p>
          <a:p>
            <a:pPr marL="0" indent="0">
              <a:buNone/>
            </a:pPr>
            <a:endParaRPr lang="fi-FI" sz="1600" dirty="0"/>
          </a:p>
          <a:p>
            <a:pPr marL="0" indent="0">
              <a:buNone/>
            </a:pPr>
            <a:r>
              <a:rPr lang="fi-FI" sz="1600" dirty="0" err="1" smtClean="0"/>
              <a:t>Kv</a:t>
            </a:r>
            <a:r>
              <a:rPr lang="fi-FI" sz="1600" dirty="0" smtClean="0"/>
              <a:t>			16.11.2015		Talousarviokäsittely</a:t>
            </a:r>
          </a:p>
          <a:p>
            <a:pPr marL="0" indent="0">
              <a:buNone/>
            </a:pPr>
            <a:endParaRPr lang="fi-FI" sz="1600" dirty="0"/>
          </a:p>
          <a:p>
            <a:pPr marL="0" indent="0">
              <a:buNone/>
            </a:pPr>
            <a:r>
              <a:rPr lang="fi-FI" sz="1600" dirty="0" err="1" smtClean="0"/>
              <a:t>Kh</a:t>
            </a:r>
            <a:r>
              <a:rPr lang="fi-FI" sz="1600" dirty="0" smtClean="0"/>
              <a:t>			17.12.2015*		Talousarvion täytäntöönpano valmis</a:t>
            </a:r>
          </a:p>
          <a:p>
            <a:pPr marL="0" indent="0">
              <a:buNone/>
            </a:pPr>
            <a:r>
              <a:rPr lang="fi-FI" sz="1200" dirty="0" smtClean="0"/>
              <a:t>* Tähän mennessä</a:t>
            </a:r>
            <a:endParaRPr lang="fi-FI" sz="1200" dirty="0"/>
          </a:p>
        </p:txBody>
      </p:sp>
      <p:sp>
        <p:nvSpPr>
          <p:cNvPr id="3" name="Otsikko 2"/>
          <p:cNvSpPr>
            <a:spLocks noGrp="1"/>
          </p:cNvSpPr>
          <p:nvPr>
            <p:ph type="title"/>
          </p:nvPr>
        </p:nvSpPr>
        <p:spPr/>
        <p:txBody>
          <a:bodyPr/>
          <a:lstStyle/>
          <a:p>
            <a:r>
              <a:rPr lang="fi-FI" dirty="0" smtClean="0"/>
              <a:t>Talousarvion valmisteluaikataulu syksyllä 2015</a:t>
            </a:r>
            <a:endParaRPr lang="fi-FI" dirty="0"/>
          </a:p>
        </p:txBody>
      </p:sp>
    </p:spTree>
    <p:extLst>
      <p:ext uri="{BB962C8B-B14F-4D97-AF65-F5344CB8AC3E}">
        <p14:creationId xmlns:p14="http://schemas.microsoft.com/office/powerpoint/2010/main" val="37680443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884912" y="1613044"/>
            <a:ext cx="7765928" cy="4280022"/>
          </a:xfrm>
        </p:spPr>
        <p:txBody>
          <a:bodyPr/>
          <a:lstStyle/>
          <a:p>
            <a:pPr marL="0" indent="0">
              <a:buNone/>
            </a:pPr>
            <a:r>
              <a:rPr lang="fi-FI" sz="1600" dirty="0" smtClean="0"/>
              <a:t>Valtiovarainministeriön kehyksissä on ennustettu kuntien kustannustason muutos seuraavasti:</a:t>
            </a:r>
          </a:p>
          <a:p>
            <a:pPr marL="0" indent="0">
              <a:buNone/>
            </a:pPr>
            <a:r>
              <a:rPr lang="fi-FI" sz="1600" dirty="0"/>
              <a:t>	</a:t>
            </a:r>
            <a:r>
              <a:rPr lang="fi-FI" sz="1600" dirty="0" smtClean="0"/>
              <a:t>2016		+1,3%</a:t>
            </a:r>
          </a:p>
          <a:p>
            <a:pPr marL="0" indent="0">
              <a:buNone/>
            </a:pPr>
            <a:r>
              <a:rPr lang="fi-FI" sz="1600" dirty="0"/>
              <a:t>	</a:t>
            </a:r>
            <a:r>
              <a:rPr lang="fi-FI" sz="1600" dirty="0" smtClean="0"/>
              <a:t>2017		+1,4%</a:t>
            </a:r>
          </a:p>
          <a:p>
            <a:pPr marL="0" indent="0">
              <a:buNone/>
            </a:pPr>
            <a:r>
              <a:rPr lang="fi-FI" sz="1600" dirty="0"/>
              <a:t>	</a:t>
            </a:r>
            <a:r>
              <a:rPr lang="fi-FI" sz="1600" dirty="0" smtClean="0"/>
              <a:t>2018		+1,8%</a:t>
            </a:r>
          </a:p>
          <a:p>
            <a:pPr marL="0" indent="0">
              <a:buNone/>
            </a:pPr>
            <a:r>
              <a:rPr lang="fi-FI" sz="1600" dirty="0"/>
              <a:t>	</a:t>
            </a:r>
            <a:r>
              <a:rPr lang="fi-FI" sz="1600" dirty="0" smtClean="0"/>
              <a:t>2019		+2,0%</a:t>
            </a:r>
          </a:p>
          <a:p>
            <a:pPr marL="0" indent="0">
              <a:buNone/>
            </a:pPr>
            <a:endParaRPr lang="fi-FI" sz="1600" dirty="0"/>
          </a:p>
          <a:p>
            <a:pPr marL="0" indent="0">
              <a:buNone/>
            </a:pPr>
            <a:r>
              <a:rPr lang="fi-FI" sz="1600" dirty="0" smtClean="0"/>
              <a:t>Vuoden 2016 talousarvion valmistelussa voi varautua vuositasolla palkankorotuksiin, joiden kustannusvaikutus on 0,6% vuoden 2015 tasoon verrattuna.</a:t>
            </a:r>
          </a:p>
          <a:p>
            <a:pPr marL="0" indent="0">
              <a:buNone/>
            </a:pPr>
            <a:r>
              <a:rPr lang="fi-FI" sz="1600" dirty="0" smtClean="0"/>
              <a:t>Sivukulut (työnantajan sosiaalivakuutusmaksut ja eläkekulut) 23,08% (23,27% vuonna 2015 käytössä) </a:t>
            </a:r>
          </a:p>
        </p:txBody>
      </p:sp>
      <p:sp>
        <p:nvSpPr>
          <p:cNvPr id="3" name="Otsikko 2"/>
          <p:cNvSpPr>
            <a:spLocks noGrp="1"/>
          </p:cNvSpPr>
          <p:nvPr>
            <p:ph type="title"/>
          </p:nvPr>
        </p:nvSpPr>
        <p:spPr>
          <a:xfrm>
            <a:off x="884911" y="506413"/>
            <a:ext cx="7671260" cy="998538"/>
          </a:xfrm>
        </p:spPr>
        <p:txBody>
          <a:bodyPr/>
          <a:lstStyle/>
          <a:p>
            <a:r>
              <a:rPr lang="fi-FI" dirty="0" smtClean="0"/>
              <a:t>Yleinen hintataso ja palkantarkistukset</a:t>
            </a:r>
            <a:endParaRPr lang="fi-FI" dirty="0"/>
          </a:p>
        </p:txBody>
      </p:sp>
    </p:spTree>
    <p:extLst>
      <p:ext uri="{BB962C8B-B14F-4D97-AF65-F5344CB8AC3E}">
        <p14:creationId xmlns:p14="http://schemas.microsoft.com/office/powerpoint/2010/main" val="386518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 name="Title 4"/>
          <p:cNvSpPr>
            <a:spLocks noGrp="1"/>
          </p:cNvSpPr>
          <p:nvPr>
            <p:ph type="title"/>
          </p:nvPr>
        </p:nvSpPr>
        <p:spPr/>
        <p:txBody>
          <a:bodyPr/>
          <a:lstStyle/>
          <a:p>
            <a:r>
              <a:rPr lang="fi-FI" dirty="0" smtClean="0"/>
              <a:t>Tuleva toimintakausi 2015-2016</a:t>
            </a:r>
            <a:endParaRPr lang="fi-FI" noProof="0" dirty="0"/>
          </a:p>
        </p:txBody>
      </p:sp>
    </p:spTree>
    <p:extLst>
      <p:ext uri="{BB962C8B-B14F-4D97-AF65-F5344CB8AC3E}">
        <p14:creationId xmlns:p14="http://schemas.microsoft.com/office/powerpoint/2010/main" val="29551059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884912" y="1613044"/>
            <a:ext cx="7765928" cy="4280022"/>
          </a:xfrm>
        </p:spPr>
        <p:txBody>
          <a:bodyPr/>
          <a:lstStyle/>
          <a:p>
            <a:pPr marL="0" indent="0">
              <a:buNone/>
            </a:pPr>
            <a:r>
              <a:rPr lang="fi-FI" sz="1600" dirty="0" smtClean="0"/>
              <a:t>Sisäisten palvelujen yksikköhintoja ei saa korottaa vuodelle 2016.</a:t>
            </a:r>
          </a:p>
          <a:p>
            <a:pPr marL="0" indent="0">
              <a:buNone/>
            </a:pPr>
            <a:endParaRPr lang="fi-FI" sz="1600" dirty="0"/>
          </a:p>
          <a:p>
            <a:pPr marL="0" indent="0">
              <a:buNone/>
            </a:pPr>
            <a:r>
              <a:rPr lang="fi-FI" sz="1600" dirty="0" smtClean="0"/>
              <a:t>Talous- ja palkkahallintomenot (Taitoa Oy)			puuttuu</a:t>
            </a:r>
          </a:p>
          <a:p>
            <a:pPr marL="0" indent="0">
              <a:buNone/>
            </a:pPr>
            <a:r>
              <a:rPr lang="fi-FI" sz="1600" dirty="0" smtClean="0"/>
              <a:t>IT- ja puhelinpalvelumenot (IT-palvelut)			</a:t>
            </a:r>
          </a:p>
          <a:p>
            <a:pPr marL="0" indent="0">
              <a:buNone/>
            </a:pPr>
            <a:r>
              <a:rPr lang="fi-FI" sz="1600" dirty="0" smtClean="0"/>
              <a:t>Tilavuokrat, sisältäen siivouksen ja </a:t>
            </a:r>
            <a:r>
              <a:rPr lang="fi-FI" sz="1600" dirty="0" err="1" smtClean="0"/>
              <a:t>kulunvalv</a:t>
            </a:r>
            <a:r>
              <a:rPr lang="fi-FI" sz="1600" dirty="0" smtClean="0"/>
              <a:t>.		Laskentatavan muutos</a:t>
            </a:r>
          </a:p>
          <a:p>
            <a:pPr marL="0" indent="0">
              <a:buNone/>
            </a:pPr>
            <a:r>
              <a:rPr lang="fi-FI" sz="1600" dirty="0" err="1" smtClean="0"/>
              <a:t>KuEL</a:t>
            </a:r>
            <a:r>
              <a:rPr lang="fi-FI" sz="1600" dirty="0" smtClean="0"/>
              <a:t> –eläkemenoperusteiset ennakkomaksut ja varhaiseläkemenoperusteiset ennakkomaksut								</a:t>
            </a:r>
          </a:p>
          <a:p>
            <a:pPr marL="0" indent="0">
              <a:buNone/>
            </a:pPr>
            <a:r>
              <a:rPr lang="fi-FI" sz="1600" dirty="0" smtClean="0"/>
              <a:t>Hankinta- ja logistiikkatoiminnan kustannukset	</a:t>
            </a:r>
          </a:p>
          <a:p>
            <a:pPr marL="0" indent="0">
              <a:buNone/>
            </a:pPr>
            <a:r>
              <a:rPr lang="fi-FI" sz="1600" dirty="0" err="1" smtClean="0"/>
              <a:t>HR-palvelujen</a:t>
            </a:r>
            <a:r>
              <a:rPr lang="fi-FI" sz="1600" dirty="0" smtClean="0"/>
              <a:t> kustannukset						</a:t>
            </a:r>
          </a:p>
        </p:txBody>
      </p:sp>
      <p:sp>
        <p:nvSpPr>
          <p:cNvPr id="3" name="Otsikko 2"/>
          <p:cNvSpPr>
            <a:spLocks noGrp="1"/>
          </p:cNvSpPr>
          <p:nvPr>
            <p:ph type="title"/>
          </p:nvPr>
        </p:nvSpPr>
        <p:spPr>
          <a:xfrm>
            <a:off x="884911" y="506413"/>
            <a:ext cx="7671260" cy="998538"/>
          </a:xfrm>
        </p:spPr>
        <p:txBody>
          <a:bodyPr/>
          <a:lstStyle/>
          <a:p>
            <a:r>
              <a:rPr lang="fi-FI" dirty="0" smtClean="0"/>
              <a:t>Keskitetyt sisäiset ja ulkoiset erät</a:t>
            </a:r>
            <a:endParaRPr lang="fi-FI" dirty="0"/>
          </a:p>
        </p:txBody>
      </p:sp>
    </p:spTree>
    <p:extLst>
      <p:ext uri="{BB962C8B-B14F-4D97-AF65-F5344CB8AC3E}">
        <p14:creationId xmlns:p14="http://schemas.microsoft.com/office/powerpoint/2010/main" val="12201084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1" y="204334"/>
            <a:ext cx="7671260" cy="514123"/>
          </a:xfrm>
        </p:spPr>
        <p:txBody>
          <a:bodyPr/>
          <a:lstStyle/>
          <a:p>
            <a:r>
              <a:rPr lang="fi-FI" dirty="0" smtClean="0"/>
              <a:t>IT- ja puhelinpalvelumenot</a:t>
            </a:r>
            <a:endParaRPr lang="fi-FI"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962478"/>
            <a:ext cx="7185025" cy="52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5397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1" y="718457"/>
            <a:ext cx="7671260" cy="514123"/>
          </a:xfrm>
        </p:spPr>
        <p:txBody>
          <a:bodyPr/>
          <a:lstStyle/>
          <a:p>
            <a:r>
              <a:rPr lang="fi-FI" dirty="0" smtClean="0"/>
              <a:t>Muut keskitetyt erät</a:t>
            </a:r>
            <a:endParaRPr lang="fi-FI"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31" y="1604963"/>
            <a:ext cx="7701340" cy="173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226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84911" y="204334"/>
            <a:ext cx="7671260" cy="514123"/>
          </a:xfrm>
        </p:spPr>
        <p:txBody>
          <a:bodyPr/>
          <a:lstStyle/>
          <a:p>
            <a:r>
              <a:rPr lang="fi-FI" dirty="0" smtClean="0"/>
              <a:t>Ruokapalvelut</a:t>
            </a:r>
            <a:endParaRPr lang="fi-FI"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11" y="1000806"/>
            <a:ext cx="5816482" cy="459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412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noProof="0" dirty="0" smtClean="0"/>
              <a:t>Kiitos!</a:t>
            </a:r>
            <a:endParaRPr lang="fi-FI" noProof="0" dirty="0"/>
          </a:p>
        </p:txBody>
      </p:sp>
    </p:spTree>
    <p:extLst>
      <p:ext uri="{BB962C8B-B14F-4D97-AF65-F5344CB8AC3E}">
        <p14:creationId xmlns:p14="http://schemas.microsoft.com/office/powerpoint/2010/main" val="1878951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koinen">
  <a:themeElements>
    <a:clrScheme name="Custom 16">
      <a:dk1>
        <a:sysClr val="windowText" lastClr="000000"/>
      </a:dk1>
      <a:lt1>
        <a:sysClr val="window" lastClr="FFFFFF"/>
      </a:lt1>
      <a:dk2>
        <a:srgbClr val="1F497D"/>
      </a:dk2>
      <a:lt2>
        <a:srgbClr val="EEECE1"/>
      </a:lt2>
      <a:accent1>
        <a:srgbClr val="00ACEF"/>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16">
      <a:dk1>
        <a:sysClr val="windowText" lastClr="000000"/>
      </a:dk1>
      <a:lt1>
        <a:sysClr val="window" lastClr="FFFFFF"/>
      </a:lt1>
      <a:dk2>
        <a:srgbClr val="1F497D"/>
      </a:dk2>
      <a:lt2>
        <a:srgbClr val="EEECE1"/>
      </a:lt2>
      <a:accent1>
        <a:srgbClr val="00ACEF"/>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ininen">
  <a:themeElements>
    <a:clrScheme name="Custom 16">
      <a:dk1>
        <a:sysClr val="windowText" lastClr="000000"/>
      </a:dk1>
      <a:lt1>
        <a:sysClr val="window" lastClr="FFFFFF"/>
      </a:lt1>
      <a:dk2>
        <a:srgbClr val="1F497D"/>
      </a:dk2>
      <a:lt2>
        <a:srgbClr val="EEECE1"/>
      </a:lt2>
      <a:accent1>
        <a:srgbClr val="00ACEF"/>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Kuva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ärilliset">
  <a:themeElements>
    <a:clrScheme name="Custom 59">
      <a:dk1>
        <a:sysClr val="windowText" lastClr="000000"/>
      </a:dk1>
      <a:lt1>
        <a:sysClr val="window" lastClr="FFFFFF"/>
      </a:lt1>
      <a:dk2>
        <a:srgbClr val="1F497D"/>
      </a:dk2>
      <a:lt2>
        <a:srgbClr val="EEECE1"/>
      </a:lt2>
      <a:accent1>
        <a:srgbClr val="46BEEB"/>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URKU_PPT_4-3">
  <a:themeElements>
    <a:clrScheme name="Custom 57">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46BFEA"/>
      </a:hlink>
      <a:folHlink>
        <a:srgbClr val="408F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urun kaupunki">
    <a:dk1>
      <a:sysClr val="windowText" lastClr="000000"/>
    </a:dk1>
    <a:lt1>
      <a:sysClr val="window" lastClr="FFFFFF"/>
    </a:lt1>
    <a:dk2>
      <a:srgbClr val="2F9CC3"/>
    </a:dk2>
    <a:lt2>
      <a:srgbClr val="EEECE1"/>
    </a:lt2>
    <a:accent1>
      <a:srgbClr val="00468B"/>
    </a:accent1>
    <a:accent2>
      <a:srgbClr val="FFCC00"/>
    </a:accent2>
    <a:accent3>
      <a:srgbClr val="DC0A0A"/>
    </a:accent3>
    <a:accent4>
      <a:srgbClr val="FC670D"/>
    </a:accent4>
    <a:accent5>
      <a:srgbClr val="2F9CC3"/>
    </a:accent5>
    <a:accent6>
      <a:srgbClr val="339933"/>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sitysaineistot Turku" ma:contentTypeID="0x010100BABE01DC4AF04CBC98B987127D9FC69A010086713F62288E354CB7CE41AFC757A4B5" ma:contentTypeVersion="135" ma:contentTypeDescription="Luo uusi asiakirja." ma:contentTypeScope="" ma:versionID="0f8b19d85aa5cbc0fc2be1eb75032b47">
  <xsd:schema xmlns:xsd="http://www.w3.org/2001/XMLSchema" xmlns:xs="http://www.w3.org/2001/XMLSchema" xmlns:p="http://schemas.microsoft.com/office/2006/metadata/properties" xmlns:ns1="http://schemas.microsoft.com/sharepoint/v3" xmlns:ns2="b03131df-fdca-4f96-b491-cb071e0af91d" xmlns:ns3="b7caa62b-7ad8-4ac0-91e3-d215c04b2f01" targetNamespace="http://schemas.microsoft.com/office/2006/metadata/properties" ma:root="true" ma:fieldsID="43b778164485d078be2b7df493f21229" ns1:_="" ns2:_="" ns3:_="">
    <xsd:import namespace="http://schemas.microsoft.com/sharepoint/v3"/>
    <xsd:import namespace="b03131df-fdca-4f96-b491-cb071e0af91d"/>
    <xsd:import namespace="b7caa62b-7ad8-4ac0-91e3-d215c04b2f01"/>
    <xsd:element name="properties">
      <xsd:complexType>
        <xsd:sequence>
          <xsd:element name="documentManagement">
            <xsd:complexType>
              <xsd:all>
                <xsd:element ref="ns2:_Julkisuus_" minOccurs="0"/>
                <xsd:element ref="ns2:Esittäjä"/>
                <xsd:element ref="ns2:Esityspvm"/>
                <xsd:element ref="ns2:Kuvaaja_x002f_tekijä" minOccurs="0"/>
                <xsd:element ref="ns3:_dlc_DocIdUrl" minOccurs="0"/>
                <xsd:element ref="ns3:_dlc_DocIdPersistId" minOccurs="0"/>
                <xsd:element ref="ns1:_dlc_Exempt" minOccurs="0"/>
                <xsd:element ref="ns1:_dlc_ExpireDateSaved" minOccurs="0"/>
                <xsd:element ref="ns1:_dlc_ExpireDate" minOccurs="0"/>
                <xsd:element ref="ns2:h94c21d59b064f78a5c2e322551a3e88" minOccurs="0"/>
                <xsd:element ref="ns2:TaxCatchAll" minOccurs="0"/>
                <xsd:element ref="ns2:TaxCatchAllLabel" minOccurs="0"/>
                <xsd:element ref="ns3:_dlc_DocId" minOccurs="0"/>
                <xsd:element ref="ns2:Kuvaus_x0020_" minOccurs="0"/>
                <xsd:element ref="ns2:_kuva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apauta käytännöstä" ma:hidden="true" ma:internalName="_dlc_Exempt" ma:readOnly="true">
      <xsd:simpleType>
        <xsd:restriction base="dms:Unknown"/>
      </xsd:simpleType>
    </xsd:element>
    <xsd:element name="_dlc_ExpireDateSaved" ma:index="11" nillable="true" ma:displayName="Alkuperäinen vanhenemispäivämäärä" ma:hidden="true" ma:internalName="_dlc_ExpireDateSaved" ma:readOnly="true">
      <xsd:simpleType>
        <xsd:restriction base="dms:DateTime"/>
      </xsd:simpleType>
    </xsd:element>
    <xsd:element name="_dlc_ExpireDate" ma:index="12" nillable="true" ma:displayName="Vanhenemispäivämäärä"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03131df-fdca-4f96-b491-cb071e0af91d" elementFormDefault="qualified">
    <xsd:import namespace="http://schemas.microsoft.com/office/2006/documentManagement/types"/>
    <xsd:import namespace="http://schemas.microsoft.com/office/infopath/2007/PartnerControls"/>
    <xsd:element name="_Julkisuus_" ma:index="1" nillable="true" ma:displayName="Julkisuus" ma:default="Julkinen" ma:format="Dropdown" ma:internalName="_Julkisuus_">
      <xsd:simpleType>
        <xsd:restriction base="dms:Choice">
          <xsd:enumeration value="Julkinen"/>
          <xsd:enumeration value="Salassa pidettävä"/>
        </xsd:restriction>
      </xsd:simpleType>
    </xsd:element>
    <xsd:element name="Esittäjä" ma:index="2" ma:displayName="Esittäjä" ma:description="Sukunimi Etunimi" ma:internalName="Esitt_x00e4_j_x00e4_">
      <xsd:simpleType>
        <xsd:restriction base="dms:Text">
          <xsd:maxLength value="255"/>
        </xsd:restriction>
      </xsd:simpleType>
    </xsd:element>
    <xsd:element name="Esityspvm" ma:index="3" ma:displayName="Esityspvm" ma:format="DateOnly" ma:internalName="Esityspvm">
      <xsd:simpleType>
        <xsd:restriction base="dms:DateTime"/>
      </xsd:simpleType>
    </xsd:element>
    <xsd:element name="Kuvaaja_x002f_tekijä" ma:index="4" nillable="true" ma:displayName="Esityksen tekijä" ma:description="Sukunimi Etunimi" ma:internalName="Kuvaaja_x002F_tekij_x00e4_">
      <xsd:simpleType>
        <xsd:restriction base="dms:Text">
          <xsd:maxLength value="255"/>
        </xsd:restriction>
      </xsd:simpleType>
    </xsd:element>
    <xsd:element name="h94c21d59b064f78a5c2e322551a3e88" ma:index="16" ma:taxonomy="true" ma:internalName="h94c21d59b064f78a5c2e322551a3e88" ma:taxonomyFieldName="_Esitysaineistojen_x0020_tyyppi" ma:displayName="Esitysaineistojen tyyppi" ma:default="4;#Diaesitys|29bf125c-3304-4b20-a038-e327a30ca536" ma:fieldId="{194c21d5-9b06-4f78-a5c2-e322551a3e88}" ma:sspId="6948e327-c22f-45f3-ba73-76ec8822dedd" ma:termSetId="00285b88-a0b1-4370-9403-3097d0814aa4"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2463b85d-2072-414b-8629-83c340b48517}" ma:internalName="TaxCatchAll" ma:showField="CatchAllData"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hidden="true" ma:list="{2463b85d-2072-414b-8629-83c340b48517}" ma:internalName="TaxCatchAllLabel" ma:readOnly="true" ma:showField="CatchAllDataLabel" ma:web="bea15e65-8c78-441e-8ae4-ac197ad4cd19">
      <xsd:complexType>
        <xsd:complexContent>
          <xsd:extension base="dms:MultiChoiceLookup">
            <xsd:sequence>
              <xsd:element name="Value" type="dms:Lookup" maxOccurs="unbounded" minOccurs="0" nillable="true"/>
            </xsd:sequence>
          </xsd:extension>
        </xsd:complexContent>
      </xsd:complexType>
    </xsd:element>
    <xsd:element name="Kuvaus_x0020_" ma:index="23" nillable="true" ma:displayName="Kuvaus " ma:internalName="Kuvaus_x0020_">
      <xsd:simpleType>
        <xsd:restriction base="dms:Note">
          <xsd:maxLength value="255"/>
        </xsd:restriction>
      </xsd:simpleType>
    </xsd:element>
    <xsd:element name="_kuvaus" ma:index="25" nillable="true" ma:displayName="Kuvaus" ma:internalName="_kuvau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caa62b-7ad8-4ac0-91e3-d215c04b2f01" elementFormDefault="qualified">
    <xsd:import namespace="http://schemas.microsoft.com/office/2006/documentManagement/types"/>
    <xsd:import namespace="http://schemas.microsoft.com/office/infopath/2007/PartnerControls"/>
    <xsd:element name="_dlc_DocIdUrl" ma:index="7"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ysyvä tunniste" ma:description="Tunniste säilytetään lisättäessä." ma:hidden="true" ma:internalName="_dlc_DocIdPersistId" ma:readOnly="true">
      <xsd:simpleType>
        <xsd:restriction base="dms:Boolean"/>
      </xsd:simpleType>
    </xsd:element>
    <xsd:element name="_dlc_DocId" ma:index="22" nillable="true" ma:displayName="Tiedostotunnisteen arvo" ma:description="Tälle kohteelle määritetyn tiedostotunnisteen arvo."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Sisältölaji"/>
        <xsd:element ref="dc:title" minOccurs="0" maxOccurs="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94c21d59b064f78a5c2e322551a3e88 xmlns="b03131df-fdca-4f96-b491-cb071e0af91d">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29bf125c-3304-4b20-a038-e327a30ca536</TermId>
        </TermInfo>
      </Terms>
    </h94c21d59b064f78a5c2e322551a3e88>
    <Kuvaaja_x002f_tekijä xmlns="b03131df-fdca-4f96-b491-cb071e0af91d">Jalonen Timo</Kuvaaja_x002f_tekijä>
    <Esityspvm xmlns="b03131df-fdca-4f96-b491-cb071e0af91d">2015-08-18T21:00:00+00:00</Esityspvm>
    <_Julkisuus_ xmlns="b03131df-fdca-4f96-b491-cb071e0af91d">Julkinen</_Julkisuus_>
    <TaxCatchAll xmlns="b03131df-fdca-4f96-b491-cb071e0af91d">
      <Value>4</Value>
      <Value>3</Value>
      <Value>2</Value>
      <Value>1</Value>
    </TaxCatchAll>
    <_kuvaus xmlns="b03131df-fdca-4f96-b491-cb071e0af91d" xsi:nil="true"/>
    <Kuvaus_x0020_ xmlns="b03131df-fdca-4f96-b491-cb071e0af91d">Talousseminaarin diamateriaali</Kuvaus_x0020_>
    <Esittäjä xmlns="b03131df-fdca-4f96-b491-cb071e0af91d">Jalonen Timo</Esittäjä>
  </documentManagement>
</p:properties>
</file>

<file path=customXml/item5.xml><?xml version="1.0" encoding="utf-8"?>
<?mso-contentType ?>
<SharedContentType xmlns="Microsoft.SharePoint.Taxonomy.ContentTypeSync" SourceId="6948e327-c22f-45f3-ba73-76ec8822dedd" ContentTypeId="0x010100BABE01DC4AF04CBC98B987127D9FC69A01" PreviousValue="false"/>
</file>

<file path=customXml/itemProps1.xml><?xml version="1.0" encoding="utf-8"?>
<ds:datastoreItem xmlns:ds="http://schemas.openxmlformats.org/officeDocument/2006/customXml" ds:itemID="{3D7BC5E0-B7DE-4FDB-92B0-9FCB8C458C0C}">
  <ds:schemaRefs>
    <ds:schemaRef ds:uri="http://schemas.microsoft.com/sharepoint/events"/>
  </ds:schemaRefs>
</ds:datastoreItem>
</file>

<file path=customXml/itemProps2.xml><?xml version="1.0" encoding="utf-8"?>
<ds:datastoreItem xmlns:ds="http://schemas.openxmlformats.org/officeDocument/2006/customXml" ds:itemID="{59E5A924-D04D-44BE-BCC2-4E5F33D6F667}">
  <ds:schemaRefs>
    <ds:schemaRef ds:uri="http://schemas.microsoft.com/sharepoint/v3/contenttype/forms"/>
  </ds:schemaRefs>
</ds:datastoreItem>
</file>

<file path=customXml/itemProps3.xml><?xml version="1.0" encoding="utf-8"?>
<ds:datastoreItem xmlns:ds="http://schemas.openxmlformats.org/officeDocument/2006/customXml" ds:itemID="{33E130D8-ACB7-49C9-846C-F8B6A0234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3131df-fdca-4f96-b491-cb071e0af91d"/>
    <ds:schemaRef ds:uri="b7caa62b-7ad8-4ac0-91e3-d215c04b2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593720E-B1A6-4C4A-AED3-54D87D479DCA}">
  <ds:schemaRefs>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http://schemas.microsoft.com/sharepoint/v3"/>
    <ds:schemaRef ds:uri="http://purl.org/dc/elements/1.1/"/>
    <ds:schemaRef ds:uri="b7caa62b-7ad8-4ac0-91e3-d215c04b2f01"/>
    <ds:schemaRef ds:uri="http://schemas.openxmlformats.org/package/2006/metadata/core-properties"/>
    <ds:schemaRef ds:uri="b03131df-fdca-4f96-b491-cb071e0af91d"/>
    <ds:schemaRef ds:uri="http://purl.org/dc/terms/"/>
  </ds:schemaRefs>
</ds:datastoreItem>
</file>

<file path=customXml/itemProps5.xml><?xml version="1.0" encoding="utf-8"?>
<ds:datastoreItem xmlns:ds="http://schemas.openxmlformats.org/officeDocument/2006/customXml" ds:itemID="{0CE02143-5557-4E9A-8A5E-97789852A28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1507</TotalTime>
  <Words>2138</Words>
  <Application>Microsoft Office PowerPoint</Application>
  <PresentationFormat>Näytössä katseltava diaesitys (4:3)</PresentationFormat>
  <Paragraphs>427</Paragraphs>
  <Slides>94</Slides>
  <Notes>0</Notes>
  <HiddenSlides>0</HiddenSlides>
  <MMClips>0</MMClips>
  <ScaleCrop>false</ScaleCrop>
  <HeadingPairs>
    <vt:vector size="8" baseType="variant">
      <vt:variant>
        <vt:lpstr>Käytetyt fontit</vt:lpstr>
      </vt:variant>
      <vt:variant>
        <vt:i4>8</vt:i4>
      </vt:variant>
      <vt:variant>
        <vt:lpstr>Teema</vt:lpstr>
      </vt:variant>
      <vt:variant>
        <vt:i4>6</vt:i4>
      </vt:variant>
      <vt:variant>
        <vt:lpstr>Upotetut OLE-palvelimet</vt:lpstr>
      </vt:variant>
      <vt:variant>
        <vt:i4>1</vt:i4>
      </vt:variant>
      <vt:variant>
        <vt:lpstr>Dian otsikot</vt:lpstr>
      </vt:variant>
      <vt:variant>
        <vt:i4>94</vt:i4>
      </vt:variant>
    </vt:vector>
  </HeadingPairs>
  <TitlesOfParts>
    <vt:vector size="109" baseType="lpstr">
      <vt:lpstr>Arial</vt:lpstr>
      <vt:lpstr>Calibri</vt:lpstr>
      <vt:lpstr>Calibri Light</vt:lpstr>
      <vt:lpstr>Courier New</vt:lpstr>
      <vt:lpstr>Lucida Grande</vt:lpstr>
      <vt:lpstr>Times New Roman</vt:lpstr>
      <vt:lpstr>Wingdings</vt:lpstr>
      <vt:lpstr>ヒラギノ角ゴ Pro W3</vt:lpstr>
      <vt:lpstr>Valkoinen</vt:lpstr>
      <vt:lpstr>Kuvalliset</vt:lpstr>
      <vt:lpstr>Sininen</vt:lpstr>
      <vt:lpstr>1_Kuvalliset</vt:lpstr>
      <vt:lpstr>Värilliset</vt:lpstr>
      <vt:lpstr>TURKU_PPT_4-3</vt:lpstr>
      <vt:lpstr>Laskentataulukko</vt:lpstr>
      <vt:lpstr>Sivistystoimialan syyskausi</vt:lpstr>
      <vt:lpstr>Toimialan ajankohtaiskatsaus</vt:lpstr>
      <vt:lpstr>Mennyt toimintakausi 2014-2015</vt:lpstr>
      <vt:lpstr>PowerPoint-esitys</vt:lpstr>
      <vt:lpstr>PowerPoint-esitys</vt:lpstr>
      <vt:lpstr>PowerPoint-esitys</vt:lpstr>
      <vt:lpstr>PowerPoint-esitys</vt:lpstr>
      <vt:lpstr>Kevätkausi</vt:lpstr>
      <vt:lpstr>Tuleva toimintakausi 2015-2016</vt:lpstr>
      <vt:lpstr>Toimintakausi 2015-2016</vt:lpstr>
      <vt:lpstr>Toimintakausi 2015-2016</vt:lpstr>
      <vt:lpstr>Sivistystoimialan talousseminaari syksy 2015</vt:lpstr>
      <vt:lpstr>Budjetin muutokset 2004-2018</vt:lpstr>
      <vt:lpstr>PowerPoint-esitys</vt:lpstr>
      <vt:lpstr>Väestönkasvu 0-14 –vuotiaiden osalta</vt:lpstr>
      <vt:lpstr>Henkilötyövuosien määrän kehitys 2010-2015</vt:lpstr>
      <vt:lpstr>Kaupunginjohtaja Aleksi Randell   6.8.2015</vt:lpstr>
      <vt:lpstr>Sivistystoimialaa koskevat linjaukset kaupungin strategiassa</vt:lpstr>
      <vt:lpstr>Kaupunkistrategia</vt:lpstr>
      <vt:lpstr>Strategiset ohjelmat – Osaava ja oppiva kaupunkilainen</vt:lpstr>
      <vt:lpstr>Strategiset ohjelmat – Osaava ja oppiva kaupunkilainen</vt:lpstr>
      <vt:lpstr>Strategiset ohjelmat – Osaava ja oppiva kaupunkilainen</vt:lpstr>
      <vt:lpstr>Strategiset linjaukset vuoden 2015 strategisissa sopimuksissa</vt:lpstr>
      <vt:lpstr>Strategiset linjaukset vuoden 2016 strategisissa sopimuksissa</vt:lpstr>
      <vt:lpstr>Talouskehitys suunnittelukaudella</vt:lpstr>
      <vt:lpstr>BKT:n kasvuennusteet vuodelle 2016 (muutos-% edellisestä vuodesta)</vt:lpstr>
      <vt:lpstr>Kansantalouden ennustelukuja vuodelle 2016</vt:lpstr>
      <vt:lpstr>Vuosien 2012-2017 leikkaukset kuntien peruspalvelujen* valtionosuuteen, milj. € - ilman uuden hallitusohjelman vaikutuksia</vt:lpstr>
      <vt:lpstr>Vuosien 2012-2017 VOS-leikkausten vaikutus kuntasektorin vuosikatteeseen </vt:lpstr>
      <vt:lpstr>Turun kaupungin tulorahoitus - Verot ja valtionosuudet </vt:lpstr>
      <vt:lpstr>Kaupungin Korollisen kokonaisvelan kehitys (miljoonaa euroa) </vt:lpstr>
      <vt:lpstr>Turun taseeseen kertyneet ylijäämät 2007 – 2019 </vt:lpstr>
      <vt:lpstr>Käyttötalouden kehitys suunnittelukaudella</vt:lpstr>
      <vt:lpstr>Toimintakatteen simulointi - Voimassa oleva suunnitelma vs muutoksin</vt:lpstr>
      <vt:lpstr>Toimielinkohtaiset suunnitteluluvut - Voimassa oleva suunnitelma vs muutoksin</vt:lpstr>
      <vt:lpstr>Käyttötalouden suunnitteluluvut - Toimintakatetavoitteet toimielimittäin</vt:lpstr>
      <vt:lpstr>Kasvatuksen- ja opetuksen menokehitys</vt:lpstr>
      <vt:lpstr>TURUN HENKILÖSTÖRAPORTTI 2014</vt:lpstr>
      <vt:lpstr>Henkilöstön määrä ja rakenne</vt:lpstr>
      <vt:lpstr>Henkilöstön määrä ja rakenne</vt:lpstr>
      <vt:lpstr>KUNTA 10-TULOKSET</vt:lpstr>
      <vt:lpstr>Raportoitavat kokonaisuudet</vt:lpstr>
      <vt:lpstr>Turku – kokonaisuudet vuosina 2010, 2012, 2014</vt:lpstr>
      <vt:lpstr>Turku kokonaissijoitus – ammattiasemittain 2010, 2012, 2014 (1-100)</vt:lpstr>
      <vt:lpstr>Sivistystoimiala</vt:lpstr>
      <vt:lpstr>Hallitusohjelman vaikutukset sivistystoimialalle</vt:lpstr>
      <vt:lpstr>Hallitusohjelman vaikutukset sivistystoimialalle</vt:lpstr>
      <vt:lpstr>Hallitusohjelman vaikutukset sivistystoimialalle</vt:lpstr>
      <vt:lpstr>Yhteiset toiminnot</vt:lpstr>
      <vt:lpstr>Toimintaympäristön muutostekijät 2016-2019, yhteiset toiminnot</vt:lpstr>
      <vt:lpstr>Toimintaympäristön muutostekijät 2016-2019, yhteiset toiminnot</vt:lpstr>
      <vt:lpstr>Toimintaympäristön muutostekijät 2016-2019, yhteiset toiminnot</vt:lpstr>
      <vt:lpstr>PowerPoint-esitys</vt:lpstr>
      <vt:lpstr>Toimintaympäristön muutostekijät 2016-2019, yhteinen hallinto</vt:lpstr>
      <vt:lpstr>PowerPoint-esitys</vt:lpstr>
      <vt:lpstr>PowerPoint-esitys</vt:lpstr>
      <vt:lpstr>Varhaiskasvatus</vt:lpstr>
      <vt:lpstr>Hallitusohjelman vaikutukset varhaiskasvatukseen</vt:lpstr>
      <vt:lpstr>Toimintaympäristön muutostekijät 2016-2019, varhaiskasvatus</vt:lpstr>
      <vt:lpstr>Varhaiskasvatuksen kysynnän kasvu 2010-2015</vt:lpstr>
      <vt:lpstr>PowerPoint-esitys</vt:lpstr>
      <vt:lpstr>PowerPoint-esitys</vt:lpstr>
      <vt:lpstr>Perusopetus</vt:lpstr>
      <vt:lpstr>Hallitusohjelman vaikutukset perusopetukseen</vt:lpstr>
      <vt:lpstr>Toimintaympäristön muutostekijät 2016-2019, perusopetus</vt:lpstr>
      <vt:lpstr>Perusopetuksen oppilasmäärän muutos 2015-2014, ennuste 2015-2020</vt:lpstr>
      <vt:lpstr>PowerPoint-esitys</vt:lpstr>
      <vt:lpstr>PowerPoint-esitys</vt:lpstr>
      <vt:lpstr>Ruotsinkielinen kasvatus ja opetus</vt:lpstr>
      <vt:lpstr>Toimintaympäristön muutostekijät 2016-2019, ruotsinkielinen kasvatus- ja opetus</vt:lpstr>
      <vt:lpstr>PowerPoint-esitys</vt:lpstr>
      <vt:lpstr>PowerPoint-esitys</vt:lpstr>
      <vt:lpstr>Lukiokoulutus</vt:lpstr>
      <vt:lpstr>Hallitusohjelman vaikutukset nuorisoasteelle</vt:lpstr>
      <vt:lpstr>Hallitusohjelman vaikutukset nuorisoasteelle</vt:lpstr>
      <vt:lpstr>Toimintaympäristön muutostekijät 2016-2019, lukiokoulutus</vt:lpstr>
      <vt:lpstr>PowerPoint-esitys</vt:lpstr>
      <vt:lpstr>PowerPoint-esitys</vt:lpstr>
      <vt:lpstr>Ammatillinen koulutus ja oppisopimus</vt:lpstr>
      <vt:lpstr>Toimintaympäristön muutostekijät 2016-2019, ammatillinen koulutus</vt:lpstr>
      <vt:lpstr>PowerPoint-esitys</vt:lpstr>
      <vt:lpstr>PowerPoint-esitys</vt:lpstr>
      <vt:lpstr>Aikuiskoulutus</vt:lpstr>
      <vt:lpstr>Toimintaympäristön muutostekijät 2016-2019, aikuiskoulutus</vt:lpstr>
      <vt:lpstr>PowerPoint-esitys</vt:lpstr>
      <vt:lpstr>PowerPoint-esitys</vt:lpstr>
      <vt:lpstr>Talousarvion 2016 laadinnan tilanne </vt:lpstr>
      <vt:lpstr>Talousarvion valmisteluaikataulu syksyllä 2015</vt:lpstr>
      <vt:lpstr>Yleinen hintataso ja palkantarkistukset</vt:lpstr>
      <vt:lpstr>Keskitetyt sisäiset ja ulkoiset erät</vt:lpstr>
      <vt:lpstr>IT- ja puhelinpalvelumenot</vt:lpstr>
      <vt:lpstr>Muut keskitetyt erät</vt:lpstr>
      <vt:lpstr>Ruokapalvelut</vt:lpstr>
      <vt:lpstr>Kiitos!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Ismo Hietanen</dc:creator>
  <cp:lastModifiedBy>Lehmusto Hanna</cp:lastModifiedBy>
  <cp:revision>133</cp:revision>
  <cp:lastPrinted>2015-08-11T06:39:16Z</cp:lastPrinted>
  <dcterms:created xsi:type="dcterms:W3CDTF">2015-03-20T07:31:19Z</dcterms:created>
  <dcterms:modified xsi:type="dcterms:W3CDTF">2015-08-20T10:42:28Z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0x010100BABE01DC4AF04CBC98B987127D9FC69A010086713F62288E354CB7CE41AFC757A4B5</vt:lpwstr>
  </property>
  <property fmtid="{D5CDD505-2E9C-101B-9397-08002B2CF9AE}" pid="3" name="h94c21d59b064f78a5c2e322551a3e88">
    <vt:lpwstr>Diaesitys|29bf125c-3304-4b20-a038-e327a30ca536</vt:lpwstr>
  </property>
  <property fmtid="{D5CDD505-2E9C-101B-9397-08002B2CF9AE}" pid="4" name="j08d1eaf84c644719eb3d45d656088a2">
    <vt:lpwstr>Videokuva|82098cdd-6e57-4a24-8887-90ce7bab4a54</vt:lpwstr>
  </property>
  <property fmtid="{D5CDD505-2E9C-101B-9397-08002B2CF9AE}" pid="5" name="TaxCatchAll">
    <vt:lpwstr>4;#Diaesitys;#3;#Äänitiedosto;#2;#Videokuva;#1;#Suomi</vt:lpwstr>
  </property>
  <property fmtid="{D5CDD505-2E9C-101B-9397-08002B2CF9AE}" pid="6" name="ec87dd8dbe3f4b87b196639a53969ad4">
    <vt:lpwstr>Suomi|ddab1725-3888-478f-9c8c-3eeceecd16e9</vt:lpwstr>
  </property>
  <property fmtid="{D5CDD505-2E9C-101B-9397-08002B2CF9AE}" pid="7" name="bcb735522fc34cde8200f6a746f2dda6">
    <vt:lpwstr>Äänitiedosto|2ce7008b-f285-403a-bd25-9c3fffad5372</vt:lpwstr>
  </property>
  <property fmtid="{D5CDD505-2E9C-101B-9397-08002B2CF9AE}" pid="8" name="_Kieli">
    <vt:lpwstr>1;#Suomi|ddab1725-3888-478f-9c8c-3eeceecd16e9</vt:lpwstr>
  </property>
  <property fmtid="{D5CDD505-2E9C-101B-9397-08002B2CF9AE}" pid="9" name="URL">
    <vt:lpwstr>, </vt:lpwstr>
  </property>
  <property fmtid="{D5CDD505-2E9C-101B-9397-08002B2CF9AE}" pid="10" name="_Esitysaineistojen tyyppi">
    <vt:lpwstr>4;#Diaesitys|29bf125c-3304-4b20-a038-e327a30ca536</vt:lpwstr>
  </property>
  <property fmtid="{D5CDD505-2E9C-101B-9397-08002B2CF9AE}" pid="11" name="Videotiedoston_x0020_tyyppi">
    <vt:lpwstr>2;#Videokuva|82098cdd-6e57-4a24-8887-90ce7bab4a54</vt:lpwstr>
  </property>
  <property fmtid="{D5CDD505-2E9C-101B-9397-08002B2CF9AE}" pid="12" name="__x00c4__x00e4_nitiedoston_x0020_tyyppi">
    <vt:lpwstr>3;#Äänitiedosto|2ce7008b-f285-403a-bd25-9c3fffad5372</vt:lpwstr>
  </property>
  <property fmtid="{D5CDD505-2E9C-101B-9397-08002B2CF9AE}" pid="13" name="_Äänitiedoston tyyppi">
    <vt:lpwstr>3;#Äänitiedosto|2ce7008b-f285-403a-bd25-9c3fffad5372</vt:lpwstr>
  </property>
  <property fmtid="{D5CDD505-2E9C-101B-9397-08002B2CF9AE}" pid="14" name="Videotiedoston tyyppi">
    <vt:lpwstr>2;#Videokuva|82098cdd-6e57-4a24-8887-90ce7bab4a54</vt:lpwstr>
  </property>
  <property fmtid="{D5CDD505-2E9C-101B-9397-08002B2CF9AE}" pid="15" name="Kuvaus">
    <vt:lpwstr>Talousseminaarin diamateriaali</vt:lpwstr>
  </property>
</Properties>
</file>