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8" r:id="rId6"/>
    <p:sldId id="263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7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9"/>
    <a:srgbClr val="9FC058"/>
    <a:srgbClr val="1ABEE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055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80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5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48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747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422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92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29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67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14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90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8574-CEA9-428B-B7B7-03E9A0651EAF}" type="datetimeFigureOut">
              <a:rPr lang="fi-FI" smtClean="0"/>
              <a:t>23.4.2015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02B9-2390-40C5-82F3-3C3D073AB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71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/>
        </p:nvSpPr>
        <p:spPr>
          <a:xfrm>
            <a:off x="-18256" y="0"/>
            <a:ext cx="9144000" cy="5877272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2"/>
          <p:cNvSpPr txBox="1">
            <a:spLocks/>
          </p:cNvSpPr>
          <p:nvPr/>
        </p:nvSpPr>
        <p:spPr>
          <a:xfrm>
            <a:off x="683568" y="4221088"/>
            <a:ext cx="7704856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dirty="0" smtClean="0">
                <a:solidFill>
                  <a:srgbClr val="686868"/>
                </a:solidFill>
              </a:rPr>
              <a:t>Projektipäällikkö Matti Mäkelä</a:t>
            </a:r>
          </a:p>
          <a:p>
            <a:pPr marL="0" indent="0">
              <a:buNone/>
            </a:pPr>
            <a:r>
              <a:rPr lang="fi-FI" sz="1800" dirty="0" smtClean="0">
                <a:solidFill>
                  <a:srgbClr val="686868"/>
                </a:solidFill>
              </a:rPr>
              <a:t>Nuorisotakuu NYT -hanke</a:t>
            </a:r>
          </a:p>
          <a:p>
            <a:pPr marL="0" indent="0">
              <a:buNone/>
            </a:pPr>
            <a:r>
              <a:rPr lang="fi-FI" sz="1800" dirty="0" smtClean="0">
                <a:solidFill>
                  <a:srgbClr val="686868"/>
                </a:solidFill>
              </a:rPr>
              <a:t>Turun kaupungin sivistystoimiala, projektitoimisto</a:t>
            </a:r>
            <a:endParaRPr lang="fi-FI" sz="1800" dirty="0">
              <a:solidFill>
                <a:srgbClr val="686868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404664"/>
            <a:ext cx="1817054" cy="145742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12" y="6199004"/>
            <a:ext cx="886987" cy="57596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37411"/>
            <a:ext cx="1243226" cy="47877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145976"/>
            <a:ext cx="1630467" cy="57021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03424"/>
            <a:ext cx="2016224" cy="274334"/>
          </a:xfrm>
          <a:prstGeom prst="rect">
            <a:avLst/>
          </a:prstGeom>
        </p:spPr>
      </p:pic>
      <p:grpSp>
        <p:nvGrpSpPr>
          <p:cNvPr id="16" name="Ryhmä 15"/>
          <p:cNvGrpSpPr/>
          <p:nvPr/>
        </p:nvGrpSpPr>
        <p:grpSpPr>
          <a:xfrm>
            <a:off x="-180528" y="5877272"/>
            <a:ext cx="9468544" cy="144016"/>
            <a:chOff x="-180528" y="5877272"/>
            <a:chExt cx="9468544" cy="144016"/>
          </a:xfrm>
        </p:grpSpPr>
        <p:sp>
          <p:nvSpPr>
            <p:cNvPr id="12" name="Suorakulmio 11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8" name="Otsikko 1"/>
          <p:cNvSpPr txBox="1">
            <a:spLocks/>
          </p:cNvSpPr>
          <p:nvPr/>
        </p:nvSpPr>
        <p:spPr>
          <a:xfrm>
            <a:off x="457200" y="2060848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4500" dirty="0" smtClean="0">
                <a:solidFill>
                  <a:srgbClr val="1ABEE1"/>
                </a:solidFill>
              </a:rPr>
              <a:t>NUORISOTAKUU NYT </a:t>
            </a:r>
            <a:br>
              <a:rPr lang="fi-FI" sz="4500" dirty="0" smtClean="0">
                <a:solidFill>
                  <a:srgbClr val="1ABEE1"/>
                </a:solidFill>
              </a:rPr>
            </a:br>
            <a:r>
              <a:rPr lang="fi-FI" sz="4500" dirty="0" smtClean="0">
                <a:solidFill>
                  <a:srgbClr val="1ABEE1"/>
                </a:solidFill>
              </a:rPr>
              <a:t>JA TULEVAISUUDESSA</a:t>
            </a:r>
            <a:br>
              <a:rPr lang="fi-FI" sz="4500" dirty="0" smtClean="0">
                <a:solidFill>
                  <a:srgbClr val="1ABEE1"/>
                </a:solidFill>
              </a:rPr>
            </a:br>
            <a:endParaRPr lang="fi-FI" sz="4500" dirty="0">
              <a:solidFill>
                <a:srgbClr val="1AB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fi-FI" sz="3600" dirty="0" smtClean="0">
                <a:solidFill>
                  <a:srgbClr val="F15A29"/>
                </a:solidFill>
              </a:rPr>
              <a:t>JATKUVA TOIMINTA: TOIMENPITEET</a:t>
            </a:r>
            <a:endParaRPr lang="fi-FI" sz="3600" dirty="0">
              <a:solidFill>
                <a:srgbClr val="F15A29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67544" y="1412776"/>
            <a:ext cx="81369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Nuorten </a:t>
            </a:r>
            <a:r>
              <a:rPr lang="fi-FI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osallistamisen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kuulemisen jatkaminen ja kehittäminen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Yrittäjyyskasvatuksen kehittäminen kaikilla kouluasteilla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Yhteistyöverkostojen toiminnan jatkaminen ja selkiinnyttäminen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Vanhempien kanssa tehtävän yhteistyön jatkaminen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Eri toimijoiden ja työelämän välisen yhteistyön jatkaminen ja edelleen kehittäminen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Nuorten aktivointia ja työllistymistä edistävien toimintamallien käytön jatkaminen ja edelleen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40195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fi-FI" dirty="0" smtClean="0">
                <a:solidFill>
                  <a:srgbClr val="9FC058"/>
                </a:solidFill>
              </a:rPr>
              <a:t>BUSINESS AS USUAL</a:t>
            </a:r>
            <a:endParaRPr lang="fi-FI" sz="2400" dirty="0">
              <a:solidFill>
                <a:srgbClr val="9FC058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4836"/>
          <a:stretch/>
        </p:blipFill>
        <p:spPr>
          <a:xfrm>
            <a:off x="1438838" y="1364978"/>
            <a:ext cx="6266324" cy="429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2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fi-FI" sz="3600" dirty="0" smtClean="0">
                <a:solidFill>
                  <a:srgbClr val="9FC058"/>
                </a:solidFill>
              </a:rPr>
              <a:t>KEHITTÄMISTÄ VAATIVA TOIMINTA: TOIMENPITEET</a:t>
            </a:r>
            <a:endParaRPr lang="fi-FI" sz="3600" dirty="0">
              <a:solidFill>
                <a:srgbClr val="9FC058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67544" y="1620083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Nuorisotakuutiedotuksen kehittäminen ja tehostaminen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Ammatillisten oppilaitosten ja erityisammattioppilaitosten yhteistyön kehittäminen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Nuorten oppisopimuksen ja siihen liittyvien mallien kehittäminen ja juurruttaminen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Ohjaamo 2.0 -toimintamallin kehittäminen ja pitkään toimenpiteiden ulkopuolella olleiden nuorten löytäminen ja aktivointi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Valma-koulutuksen kehittäminen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Nuorten elämänhallinnan, oman oppimisen johtamisen ja urasuunnittelutaitojen opettamisen </a:t>
            </a: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kehittäminen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Varsinais-Suomen yhteisen nuorisotakuufoorumin </a:t>
            </a: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luominen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fi-FI" sz="3600" dirty="0" smtClean="0">
                <a:solidFill>
                  <a:srgbClr val="9FC058"/>
                </a:solidFill>
              </a:rPr>
              <a:t>KEHITTÄMISTÄ VAATIVA TOIMINTA: TOIMENPITEET</a:t>
            </a:r>
            <a:endParaRPr lang="fi-FI" sz="3600" dirty="0">
              <a:solidFill>
                <a:srgbClr val="9FC058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67544" y="1577692"/>
            <a:ext cx="81369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 startAt="8"/>
            </a:pPr>
            <a:r>
              <a:rPr lang="fi-FI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Uusien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ohjaus- ja opetusmenetelmien sekä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oppimisympäristojen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kehittäminen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8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Nuorten aikuisten osaamisohjelman jatkaminen ja sen toimintamallien juurruttaminen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8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Hankintastrategioiden sosiaalisen näkökulman entistä laajempi huomioiminen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8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Muualla kehitettyjen mallien parempi ja laajempi hyödyntäminen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8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Varhainen puuttuminen ja nivelvaiheen ulottaminen entistä nuorempiin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8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Ohjaus- ja tukitoiminnan, uraohjauksen ja työelämäyhteistyön lisääminen lukioissa</a:t>
            </a:r>
          </a:p>
        </p:txBody>
      </p:sp>
    </p:spTree>
    <p:extLst>
      <p:ext uri="{BB962C8B-B14F-4D97-AF65-F5344CB8AC3E}">
        <p14:creationId xmlns:p14="http://schemas.microsoft.com/office/powerpoint/2010/main" val="4314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fi-FI" sz="4000" dirty="0" smtClean="0">
                <a:solidFill>
                  <a:srgbClr val="F15A29"/>
                </a:solidFill>
              </a:rPr>
              <a:t>TO BOLDLY GO WHERE NO MAN </a:t>
            </a:r>
            <a:br>
              <a:rPr lang="fi-FI" sz="4000" dirty="0" smtClean="0">
                <a:solidFill>
                  <a:srgbClr val="F15A29"/>
                </a:solidFill>
              </a:rPr>
            </a:br>
            <a:r>
              <a:rPr lang="fi-FI" sz="4000" dirty="0" smtClean="0">
                <a:solidFill>
                  <a:srgbClr val="F15A29"/>
                </a:solidFill>
              </a:rPr>
              <a:t>HAS GONE BEFORE</a:t>
            </a:r>
            <a:endParaRPr lang="fi-FI" sz="2000" dirty="0">
              <a:solidFill>
                <a:srgbClr val="F15A29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20" y="1844824"/>
            <a:ext cx="5832648" cy="386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2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fi-FI" sz="3600" dirty="0" smtClean="0">
                <a:solidFill>
                  <a:srgbClr val="F15A29"/>
                </a:solidFill>
              </a:rPr>
              <a:t>RADIKAALIT INNOVAATIOT: </a:t>
            </a:r>
            <a:br>
              <a:rPr lang="fi-FI" sz="3600" dirty="0" smtClean="0">
                <a:solidFill>
                  <a:srgbClr val="F15A29"/>
                </a:solidFill>
              </a:rPr>
            </a:br>
            <a:r>
              <a:rPr lang="fi-FI" sz="3600" dirty="0" smtClean="0">
                <a:solidFill>
                  <a:srgbClr val="F15A29"/>
                </a:solidFill>
              </a:rPr>
              <a:t>TOIMENPITEET</a:t>
            </a:r>
            <a:endParaRPr lang="fi-FI" sz="3600" dirty="0">
              <a:solidFill>
                <a:srgbClr val="F15A29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67544" y="1412776"/>
            <a:ext cx="81369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Varsinais-Suomen avoimen ammattiopiston luominen sekä toiminnan kehittäminen ja vakiinnuttaminen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Nuorten oppisopimusmallin uudistaminen hyödyntäen esimerkiksi Saksan ja Hollannin vastaavia malleja, joissa oppisopimuksen palkkaus ei noudata työehtosopimusta. Oppisopimuksen sijasta voitaisiin käyttää koulutussopimusta tai muuta vastaavaa </a:t>
            </a:r>
            <a:r>
              <a:rPr lang="fi-FI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termiä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Uudenlaisten palkitsemisjärjestelmien kokeilu ja käyttöönotto julkisella sektorilla siten, että huomattavia säästöjä esimerkiksi nuorten syrjäytymisen vähentämisen kautta tuottaneet sektorit/toimijat/työntekijät palkittaisiin toiminnastaan myös taloudellisesti</a:t>
            </a:r>
          </a:p>
        </p:txBody>
      </p:sp>
    </p:spTree>
    <p:extLst>
      <p:ext uri="{BB962C8B-B14F-4D97-AF65-F5344CB8AC3E}">
        <p14:creationId xmlns:p14="http://schemas.microsoft.com/office/powerpoint/2010/main" val="4670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1" name="Tekstiruutu 10"/>
          <p:cNvSpPr txBox="1"/>
          <p:nvPr/>
        </p:nvSpPr>
        <p:spPr>
          <a:xfrm>
            <a:off x="467544" y="1412776"/>
            <a:ext cx="813690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Nuorten oman roolin ja vastuun huomattava lisääminen esimerkiksi antamalla merkittäviä hankkeita kokonaan nuorten toteutettaviksi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Uusien ohjaus- ja opetusmenetelmien sekä </a:t>
            </a:r>
            <a:r>
              <a:rPr lang="fi-FI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oppimisympäristojen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kehittäminen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Peruskoulun loppuun käyminen pakolliseksi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Osatyökykyisille mahdollisuus tarvittaessa elinikäiseen </a:t>
            </a:r>
            <a:r>
              <a:rPr lang="fi-FI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palkkatukeen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Autofit/>
          </a:bodyPr>
          <a:lstStyle/>
          <a:p>
            <a:pPr algn="l"/>
            <a:r>
              <a:rPr lang="fi-FI" sz="3600" dirty="0" smtClean="0">
                <a:solidFill>
                  <a:srgbClr val="F15A29"/>
                </a:solidFill>
              </a:rPr>
              <a:t>RADIKAALIT INNOVAATIOT: </a:t>
            </a:r>
            <a:br>
              <a:rPr lang="fi-FI" sz="3600" dirty="0" smtClean="0">
                <a:solidFill>
                  <a:srgbClr val="F15A29"/>
                </a:solidFill>
              </a:rPr>
            </a:br>
            <a:r>
              <a:rPr lang="fi-FI" sz="3600" dirty="0" smtClean="0">
                <a:solidFill>
                  <a:srgbClr val="F15A29"/>
                </a:solidFill>
              </a:rPr>
              <a:t>TOIMENPITEET</a:t>
            </a:r>
            <a:endParaRPr lang="fi-FI" sz="3600" dirty="0">
              <a:solidFill>
                <a:srgbClr val="F15A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fi-FI" sz="3600" dirty="0" smtClean="0">
                <a:solidFill>
                  <a:srgbClr val="9FC058"/>
                </a:solidFill>
              </a:rPr>
              <a:t>CATCH </a:t>
            </a:r>
            <a:r>
              <a:rPr lang="fi-FI" sz="3600" dirty="0">
                <a:solidFill>
                  <a:srgbClr val="9FC058"/>
                </a:solidFill>
              </a:rPr>
              <a:t>22 – </a:t>
            </a:r>
            <a:r>
              <a:rPr lang="fi-FI" sz="3600" dirty="0" smtClean="0">
                <a:solidFill>
                  <a:srgbClr val="9FC058"/>
                </a:solidFill>
              </a:rPr>
              <a:t>DON’T TRY THIS AT HOME</a:t>
            </a:r>
            <a:endParaRPr lang="fi-FI" sz="3600" dirty="0">
              <a:solidFill>
                <a:srgbClr val="9FC058"/>
              </a:solidFill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8"/>
          <a:stretch/>
        </p:blipFill>
        <p:spPr>
          <a:xfrm>
            <a:off x="1678360" y="1583348"/>
            <a:ext cx="5750768" cy="369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5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fi-FI" sz="4000" dirty="0" smtClean="0">
                <a:solidFill>
                  <a:srgbClr val="9FC058"/>
                </a:solidFill>
              </a:rPr>
              <a:t>CATCH 22: TOIMENPITEET</a:t>
            </a:r>
            <a:endParaRPr lang="fi-FI" sz="4000" dirty="0">
              <a:solidFill>
                <a:srgbClr val="9FC058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67544" y="1412776"/>
            <a:ext cx="81369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Tukijärjestelmien kannustavuuden ja joustavuuden parantaminen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Palkkatuen ja työkokeilun käytön joustavuuden lisääminen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Siirtyminen todelliseen pitkän aikavälin säästämiseen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Tietoturvasäädösten muuttaminen syrjäytymisvaarassa olevia nuoria koskevan tiedonsiirron helpottamiseksi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Sektoriajattelun korvaaminen kokonaisvaltaisella kehittämisellä ja yhteistyöllä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”Ei voida tehdä” -asenteen poistaminen ja rohkeuden lisääminen</a:t>
            </a:r>
          </a:p>
        </p:txBody>
      </p:sp>
    </p:spTree>
    <p:extLst>
      <p:ext uri="{BB962C8B-B14F-4D97-AF65-F5344CB8AC3E}">
        <p14:creationId xmlns:p14="http://schemas.microsoft.com/office/powerpoint/2010/main" val="15890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>
                <a:solidFill>
                  <a:srgbClr val="1ABEE1"/>
                </a:solidFill>
              </a:rPr>
              <a:t>KEHITTÄMISEN TYÖKALUJA</a:t>
            </a:r>
            <a:endParaRPr lang="fi-FI" sz="3200" dirty="0">
              <a:solidFill>
                <a:srgbClr val="1ABEE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67544" y="1412776"/>
            <a:ext cx="81369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ketterät projektimallit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must</a:t>
            </a:r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win</a:t>
            </a:r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battle</a:t>
            </a:r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-toimintamalli</a:t>
            </a:r>
            <a:endParaRPr lang="fi-FI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DARPA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töytäisy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>
                <a:solidFill>
                  <a:srgbClr val="1ABEE1"/>
                </a:solidFill>
              </a:rPr>
              <a:t>NUORISOTAKUU NYT </a:t>
            </a:r>
            <a:r>
              <a:rPr lang="fi-FI" sz="4000" dirty="0" smtClean="0">
                <a:solidFill>
                  <a:srgbClr val="1ABEE1"/>
                </a:solidFill>
              </a:rPr>
              <a:t>-</a:t>
            </a:r>
            <a:r>
              <a:rPr lang="fi-FI" sz="3200" dirty="0" smtClean="0">
                <a:solidFill>
                  <a:srgbClr val="1ABEE1"/>
                </a:solidFill>
              </a:rPr>
              <a:t>HANKE</a:t>
            </a:r>
            <a:endParaRPr lang="fi-FI" sz="3200" dirty="0">
              <a:solidFill>
                <a:srgbClr val="1ABEE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67544" y="1412776"/>
            <a:ext cx="81369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toteutettu Turun seutukunnassa vuoden 2014 aikana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tavoitteena on ollut tukea nuorisotakuun toteutumista, edistää nuorisotakuun piirissä toimivien eri tahojen yhteistyötä ja kartoittaa nuorisotakuun toteutumista tukevat keskeiset toimintamallit ja hyvät käytännöt sekä vastavuoroisesti sen toteutumista vaikeuttavat käytänteet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hankkeen tehtävänä oli luoda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nuorisotakuun visio ja sen toteutumista tukeva toimintaohjelma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i-FI" sz="4000" dirty="0" smtClean="0">
                <a:solidFill>
                  <a:srgbClr val="1ABEE1"/>
                </a:solidFill>
              </a:rPr>
              <a:t>KUUSI SYYTÄ NUORISOTAKUUN TOTEUTTAMISEEN</a:t>
            </a:r>
            <a:endParaRPr lang="fi-FI" sz="2800" dirty="0">
              <a:solidFill>
                <a:srgbClr val="1ABEE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67544" y="1647378"/>
            <a:ext cx="81369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Nuorten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syrjäytyminen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kallista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Nuorten syrjäytyminen uhkaa yhteiskunnan </a:t>
            </a:r>
            <a:r>
              <a:rPr lang="fi-FI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vakautta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Työelämä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tarvitsee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kaikkien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työpanosta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Koulutus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lisää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vuosia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työelämässä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Nuorisotakuun toteuttaminen tuottaa valtavia </a:t>
            </a:r>
            <a:r>
              <a:rPr lang="fi-FI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säästöjä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Nuorisotakuu on osa oikeudenmukaista yhteiskuntaa</a:t>
            </a:r>
          </a:p>
        </p:txBody>
      </p:sp>
    </p:spTree>
    <p:extLst>
      <p:ext uri="{BB962C8B-B14F-4D97-AF65-F5344CB8AC3E}">
        <p14:creationId xmlns:p14="http://schemas.microsoft.com/office/powerpoint/2010/main" val="33937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12" y="6199004"/>
            <a:ext cx="886987" cy="57596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37411"/>
            <a:ext cx="1243226" cy="47877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145976"/>
            <a:ext cx="1630467" cy="57021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03424"/>
            <a:ext cx="2016224" cy="274334"/>
          </a:xfrm>
          <a:prstGeom prst="rect">
            <a:avLst/>
          </a:prstGeom>
        </p:spPr>
      </p:pic>
      <p:grpSp>
        <p:nvGrpSpPr>
          <p:cNvPr id="16" name="Ryhmä 15"/>
          <p:cNvGrpSpPr/>
          <p:nvPr/>
        </p:nvGrpSpPr>
        <p:grpSpPr>
          <a:xfrm>
            <a:off x="-180528" y="5877272"/>
            <a:ext cx="9468544" cy="144016"/>
            <a:chOff x="-180528" y="5877272"/>
            <a:chExt cx="9468544" cy="144016"/>
          </a:xfrm>
        </p:grpSpPr>
        <p:sp>
          <p:nvSpPr>
            <p:cNvPr id="12" name="Suorakulmio 11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Suorakulmio 12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8" name="Otsikko 1"/>
          <p:cNvSpPr txBox="1">
            <a:spLocks/>
          </p:cNvSpPr>
          <p:nvPr/>
        </p:nvSpPr>
        <p:spPr>
          <a:xfrm>
            <a:off x="457200" y="2060848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4500" dirty="0">
              <a:solidFill>
                <a:srgbClr val="9FC058"/>
              </a:solidFill>
              <a:latin typeface="Champagne &amp; Limousines" panose="020B0202020202020204" pitchFamily="34" charset="0"/>
            </a:endParaRPr>
          </a:p>
        </p:txBody>
      </p:sp>
      <p:pic>
        <p:nvPicPr>
          <p:cNvPr id="19" name="Kuva 1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6" b="2703"/>
          <a:stretch/>
        </p:blipFill>
        <p:spPr>
          <a:xfrm>
            <a:off x="2828064" y="548680"/>
            <a:ext cx="3487871" cy="4320480"/>
          </a:xfrm>
          <a:prstGeom prst="rect">
            <a:avLst/>
          </a:prstGeom>
        </p:spPr>
      </p:pic>
      <p:sp>
        <p:nvSpPr>
          <p:cNvPr id="20" name="Tekstiruutu 19"/>
          <p:cNvSpPr txBox="1"/>
          <p:nvPr/>
        </p:nvSpPr>
        <p:spPr>
          <a:xfrm>
            <a:off x="1778673" y="5085184"/>
            <a:ext cx="558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www.koulutustakuu.fi</a:t>
            </a:r>
            <a:endParaRPr lang="fi-FI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i-FI" sz="3600" dirty="0" smtClean="0">
                <a:solidFill>
                  <a:srgbClr val="1ABEE1"/>
                </a:solidFill>
              </a:rPr>
              <a:t>HANKKEESSA TOTEUTETUT </a:t>
            </a:r>
            <a:br>
              <a:rPr lang="fi-FI" sz="3600" dirty="0" smtClean="0">
                <a:solidFill>
                  <a:srgbClr val="1ABEE1"/>
                </a:solidFill>
              </a:rPr>
            </a:br>
            <a:r>
              <a:rPr lang="fi-FI" sz="3600" dirty="0" smtClean="0">
                <a:solidFill>
                  <a:srgbClr val="1ABEE1"/>
                </a:solidFill>
              </a:rPr>
              <a:t>TOIMENPITEET</a:t>
            </a:r>
            <a:endParaRPr lang="fi-FI" sz="3600" dirty="0">
              <a:solidFill>
                <a:srgbClr val="1ABEE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67544" y="1412776"/>
            <a:ext cx="81369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Nuorisotakuun toteuttamista tukeva kartoitus</a:t>
            </a:r>
            <a: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i-F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Kyselyyn </a:t>
            </a:r>
            <a: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vastasi 86 julkisen ja kolmannen sektorin edustajaa, </a:t>
            </a:r>
            <a:r>
              <a:rPr lang="fi-F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i-F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111 </a:t>
            </a:r>
            <a: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nuorta ja 165 yritysten edustajaa, eli kaikkiaan 362 vastaajaa</a:t>
            </a:r>
            <a:r>
              <a:rPr lang="fi-F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i-FI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Nuorisotakuun kehittämisseminaarit ja </a:t>
            </a:r>
            <a:r>
              <a:rPr lang="fi-FI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workshopit</a:t>
            </a:r>
            <a: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Hankkeen </a:t>
            </a:r>
            <a: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järjestämiin workshopeihin ja seminaareihin osallistui kaikkiaan 187 osallistujaa</a:t>
            </a:r>
            <a:r>
              <a:rPr lang="fi-F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i-FI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Asiantuntijahaastattelut</a:t>
            </a:r>
            <a: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Kartoitusten</a:t>
            </a:r>
            <a:r>
              <a:rPr lang="fi-F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seminaarien ja workshopien avulla kerätyn tiedon lisäksi hanke haastatteli henkilökohtaisesti 25 nuorisotakuun parissa työskentelevää asiantuntijaa</a:t>
            </a:r>
            <a:r>
              <a:rPr lang="fi-F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i-FI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Visio ja toimenpideohjelma</a:t>
            </a:r>
            <a:endParaRPr lang="fi-FI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>
                <a:solidFill>
                  <a:srgbClr val="1ABEE1"/>
                </a:solidFill>
              </a:rPr>
              <a:t>NUORISOTAKUUN VISIO</a:t>
            </a:r>
            <a:endParaRPr lang="fi-FI" sz="2400" dirty="0">
              <a:solidFill>
                <a:srgbClr val="1ABEE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67544" y="1412776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Nuorisotakuu NYT -hankkeen vision mukaan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vuonna 2017 nuorisotakuu toteutuu Turun seudulla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Toteutuakseen tämä vaatii seuraavia asioita: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Jokaiselle nuorelle varmistetaan peruskoulussa ja sitä seuraavassa nivelvaiheessa riittävä tuki ja ohjaus, jotta hän voi peruskoulun jälkeen jatkaa koulutuksen tai muun hänelle mielekkään toiminnan kautta eteenpäin elämässään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Toisella asteella opiskelevat nuoret läpäisevät pääsääntöisesti (yli 90 %) opintonsa ja saavat valmiuksia siirtyä työelämään tai jatkokoulutukseen</a:t>
            </a:r>
          </a:p>
        </p:txBody>
      </p:sp>
    </p:spTree>
    <p:extLst>
      <p:ext uri="{BB962C8B-B14F-4D97-AF65-F5344CB8AC3E}">
        <p14:creationId xmlns:p14="http://schemas.microsoft.com/office/powerpoint/2010/main" val="5194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>
                <a:solidFill>
                  <a:srgbClr val="1ABEE1"/>
                </a:solidFill>
              </a:rPr>
              <a:t>NUORISOTAKUUN VISIO</a:t>
            </a:r>
            <a:endParaRPr lang="fi-FI" sz="2400" dirty="0">
              <a:solidFill>
                <a:srgbClr val="1ABEE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67544" y="1412776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Jokaiselle nuorelle taataan riittävä ohjaus ja tuki, jotta hän löytää työ-, opiskelu-, työpaja- tai kuntoutuspaikan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Nuoret ottavat itse aktiivisesti vastuuta omasta elämästään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Vanhemmat tukevat nuorta tämän pyrkimyksissä koko potentiaalinsa saavuttamiseen ja vanhemmat itse saavat tarvittaessa riittävästi tukea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Kaikki toimijat viranomaisista työelämään tekevät aktiivisesti yhteistyötä ja keskittyvät mahdollisuuksien löytämiseen ja uusien innovaatioiden kehittämiseen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Vaikuttavia ja tehokkaita toimenpiteitä jarruttavat byrokraattiset esteet on poistettu</a:t>
            </a:r>
          </a:p>
        </p:txBody>
      </p:sp>
    </p:spTree>
    <p:extLst>
      <p:ext uri="{BB962C8B-B14F-4D97-AF65-F5344CB8AC3E}">
        <p14:creationId xmlns:p14="http://schemas.microsoft.com/office/powerpoint/2010/main" val="39454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fi-FI" sz="3600" dirty="0" smtClean="0">
                <a:solidFill>
                  <a:srgbClr val="1ABEE1"/>
                </a:solidFill>
              </a:rPr>
              <a:t>VISION TOTEUTUMISTA TUKEVAT TOIMENPITEET</a:t>
            </a:r>
            <a:endParaRPr lang="fi-FI" sz="3600" dirty="0">
              <a:solidFill>
                <a:srgbClr val="9FC058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67544" y="1787332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400"/>
              </a:spcAft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Jatkuva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toiminta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If It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Ain’t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Broke, Don’t Fix It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Aft>
                <a:spcPts val="2400"/>
              </a:spcAft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Kehittämistä vaativa toiminta – Business as </a:t>
            </a:r>
            <a:r>
              <a:rPr lang="fi-FI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Usual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Aft>
                <a:spcPts val="2400"/>
              </a:spcAft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Radikaalit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innovaatiot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To Boldly Go Where No Man Has Gone Before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Aft>
                <a:spcPts val="24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Catch 22 – Don’t Try This at Home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fi-FI" sz="4000" dirty="0" smtClean="0">
                <a:solidFill>
                  <a:srgbClr val="F15A29"/>
                </a:solidFill>
              </a:rPr>
              <a:t>IF IT AIN’T BROKE, DON’T FIX IT</a:t>
            </a:r>
            <a:endParaRPr lang="fi-FI" sz="2000" dirty="0">
              <a:solidFill>
                <a:srgbClr val="F15A2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28" y="1084263"/>
            <a:ext cx="62611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fi-FI" sz="3600" dirty="0" smtClean="0">
                <a:solidFill>
                  <a:srgbClr val="F15A29"/>
                </a:solidFill>
              </a:rPr>
              <a:t>NUORISOTAKUUHANKKEET </a:t>
            </a:r>
            <a:br>
              <a:rPr lang="fi-FI" sz="3600" dirty="0" smtClean="0">
                <a:solidFill>
                  <a:srgbClr val="F15A29"/>
                </a:solidFill>
              </a:rPr>
            </a:br>
            <a:r>
              <a:rPr lang="fi-FI" sz="3600" dirty="0" smtClean="0">
                <a:solidFill>
                  <a:srgbClr val="F15A29"/>
                </a:solidFill>
              </a:rPr>
              <a:t>VARSINAIS-SUOMESSA 2005–2015</a:t>
            </a:r>
            <a:endParaRPr lang="fi-FI" sz="3600" dirty="0">
              <a:solidFill>
                <a:srgbClr val="F15A29"/>
              </a:solidFill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64896" cy="421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3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88640"/>
            <a:ext cx="1080120" cy="866346"/>
          </a:xfrm>
          <a:prstGeom prst="rect">
            <a:avLst/>
          </a:prstGeom>
        </p:spPr>
      </p:pic>
      <p:grpSp>
        <p:nvGrpSpPr>
          <p:cNvPr id="5" name="Ryhmä 4"/>
          <p:cNvGrpSpPr/>
          <p:nvPr/>
        </p:nvGrpSpPr>
        <p:grpSpPr>
          <a:xfrm>
            <a:off x="-180528" y="6309320"/>
            <a:ext cx="9468544" cy="144016"/>
            <a:chOff x="-180528" y="5877272"/>
            <a:chExt cx="9468544" cy="144016"/>
          </a:xfrm>
        </p:grpSpPr>
        <p:sp>
          <p:nvSpPr>
            <p:cNvPr id="6" name="Suorakulmio 5"/>
            <p:cNvSpPr/>
            <p:nvPr/>
          </p:nvSpPr>
          <p:spPr>
            <a:xfrm>
              <a:off x="-180528" y="5877272"/>
              <a:ext cx="9468544" cy="144016"/>
            </a:xfrm>
            <a:prstGeom prst="rect">
              <a:avLst/>
            </a:prstGeom>
            <a:solidFill>
              <a:srgbClr val="F15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8100392" y="5877272"/>
              <a:ext cx="144016" cy="144016"/>
            </a:xfrm>
            <a:prstGeom prst="rect">
              <a:avLst/>
            </a:prstGeom>
            <a:solidFill>
              <a:srgbClr val="9F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7956376" y="5877272"/>
              <a:ext cx="144016" cy="144016"/>
            </a:xfrm>
            <a:prstGeom prst="rect">
              <a:avLst/>
            </a:prstGeom>
            <a:solidFill>
              <a:srgbClr val="1AB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7812360" y="587727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l"/>
            <a:r>
              <a:rPr lang="fi-FI" sz="3600" dirty="0" smtClean="0">
                <a:solidFill>
                  <a:srgbClr val="F15A29"/>
                </a:solidFill>
              </a:rPr>
              <a:t>JATKUVA TOIMINTA: TOIMENPITEET</a:t>
            </a:r>
            <a:endParaRPr lang="fi-FI" sz="3600" dirty="0">
              <a:solidFill>
                <a:srgbClr val="F15A29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67544" y="1412776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Nivelvaiheyhteistyön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tiedonsiirron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jatkaminen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Maakunnallisen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ohjausmallin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käytön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jatkaminen</a:t>
            </a: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Riittävien resurssien takaaminen matalan kynnyksen ohjauspaikkojen toiminnan jatkamiselle ja kehittämiselle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Maahanmuuttajien valmistavien ja kielikoulutusten yhteistyön jatkaminen vuonna 2015 muuttuvassa toimintaympäristössä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Riittävien ohjaus- ja tukitoimien varmistaminen toisen asteen ammatillisessa koulutuksessa</a:t>
            </a:r>
          </a:p>
        </p:txBody>
      </p:sp>
    </p:spTree>
    <p:extLst>
      <p:ext uri="{BB962C8B-B14F-4D97-AF65-F5344CB8AC3E}">
        <p14:creationId xmlns:p14="http://schemas.microsoft.com/office/powerpoint/2010/main" val="19583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627</Words>
  <Application>Microsoft Office PowerPoint</Application>
  <PresentationFormat>Näytössä katseltava diaesitys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Office-teema</vt:lpstr>
      <vt:lpstr>PowerPoint-esitys</vt:lpstr>
      <vt:lpstr>NUORISOTAKUU NYT -HANKE</vt:lpstr>
      <vt:lpstr>HANKKEESSA TOTEUTETUT  TOIMENPITEET</vt:lpstr>
      <vt:lpstr>NUORISOTAKUUN VISIO</vt:lpstr>
      <vt:lpstr>NUORISOTAKUUN VISIO</vt:lpstr>
      <vt:lpstr>VISION TOTEUTUMISTA TUKEVAT TOIMENPITEET</vt:lpstr>
      <vt:lpstr>IF IT AIN’T BROKE, DON’T FIX IT</vt:lpstr>
      <vt:lpstr>NUORISOTAKUUHANKKEET  VARSINAIS-SUOMESSA 2005–2015</vt:lpstr>
      <vt:lpstr>JATKUVA TOIMINTA: TOIMENPITEET</vt:lpstr>
      <vt:lpstr>JATKUVA TOIMINTA: TOIMENPITEET</vt:lpstr>
      <vt:lpstr>BUSINESS AS USUAL</vt:lpstr>
      <vt:lpstr>KEHITTÄMISTÄ VAATIVA TOIMINTA: TOIMENPITEET</vt:lpstr>
      <vt:lpstr>KEHITTÄMISTÄ VAATIVA TOIMINTA: TOIMENPITEET</vt:lpstr>
      <vt:lpstr>TO BOLDLY GO WHERE NO MAN  HAS GONE BEFORE</vt:lpstr>
      <vt:lpstr>RADIKAALIT INNOVAATIOT:  TOIMENPITEET</vt:lpstr>
      <vt:lpstr>RADIKAALIT INNOVAATIOT:  TOIMENPITEET</vt:lpstr>
      <vt:lpstr>CATCH 22 – DON’T TRY THIS AT HOME</vt:lpstr>
      <vt:lpstr>CATCH 22: TOIMENPITEET</vt:lpstr>
      <vt:lpstr>KEHITTÄMISEN TYÖKALUJA</vt:lpstr>
      <vt:lpstr>KUUSI SYYTÄ NUORISOTAKUUN TOTEUTTAMISEEN</vt:lpstr>
      <vt:lpstr>PowerPoint-esitys</vt:lpstr>
    </vt:vector>
  </TitlesOfParts>
  <Company>Turun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Gästgivar Mia</dc:creator>
  <cp:lastModifiedBy>Lehmusto Hanna</cp:lastModifiedBy>
  <cp:revision>48</cp:revision>
  <dcterms:created xsi:type="dcterms:W3CDTF">2014-05-08T06:44:46Z</dcterms:created>
  <dcterms:modified xsi:type="dcterms:W3CDTF">2015-04-23T12:09:45Z</dcterms:modified>
</cp:coreProperties>
</file>