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4" r:id="rId4"/>
    <p:sldId id="272" r:id="rId5"/>
    <p:sldId id="274" r:id="rId6"/>
    <p:sldId id="265" r:id="rId7"/>
    <p:sldId id="267" r:id="rId8"/>
    <p:sldId id="268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FB92F"/>
    <a:srgbClr val="00468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9127" autoAdjust="0"/>
  </p:normalViewPr>
  <p:slideViewPr>
    <p:cSldViewPr>
      <p:cViewPr>
        <p:scale>
          <a:sx n="70" d="100"/>
          <a:sy n="70" d="100"/>
        </p:scale>
        <p:origin x="-1530" y="-240"/>
      </p:cViewPr>
      <p:guideLst>
        <p:guide orient="horz" pos="2160"/>
        <p:guide pos="5427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5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turku.fi\jaot\Opetuspk%20Hallinto\Johto\P&#228;&#228;-siht\OL+OLSO\Ol%2020.1.2010\P&#228;&#228;-siht\Timon%20ty&#246;asiat\kartat%20ja%20tilastot\Yli-Maar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i-FI"/>
              <a:t>Pohjois-Turun alakoulut</a:t>
            </a:r>
          </a:p>
        </c:rich>
      </c:tx>
      <c:layout>
        <c:manualLayout>
          <c:xMode val="edge"/>
          <c:yMode val="edge"/>
          <c:x val="0.30816349577924379"/>
          <c:y val="3.53358421368154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693892193371524"/>
          <c:y val="0.2332159500882531"/>
          <c:w val="0.66122514870171867"/>
          <c:h val="0.52296910019790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Taul1!$B$3</c:f>
              <c:strCache>
                <c:ptCount val="1"/>
                <c:pt idx="0">
                  <c:v>Paattinen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Taul1!$A$4:$A$17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2015e</c:v>
                </c:pt>
                <c:pt idx="9">
                  <c:v>2016e</c:v>
                </c:pt>
                <c:pt idx="10">
                  <c:v>2017e</c:v>
                </c:pt>
                <c:pt idx="11">
                  <c:v>2018e</c:v>
                </c:pt>
                <c:pt idx="12">
                  <c:v>2019e</c:v>
                </c:pt>
                <c:pt idx="13">
                  <c:v>2020e</c:v>
                </c:pt>
              </c:strCache>
            </c:strRef>
          </c:cat>
          <c:val>
            <c:numRef>
              <c:f>Taul1!$B$4:$B$17</c:f>
              <c:numCache>
                <c:formatCode>General</c:formatCode>
                <c:ptCount val="14"/>
                <c:pt idx="0">
                  <c:v>191</c:v>
                </c:pt>
                <c:pt idx="1">
                  <c:v>199</c:v>
                </c:pt>
                <c:pt idx="2">
                  <c:v>194</c:v>
                </c:pt>
                <c:pt idx="3">
                  <c:v>195</c:v>
                </c:pt>
                <c:pt idx="4">
                  <c:v>178</c:v>
                </c:pt>
                <c:pt idx="5">
                  <c:v>171</c:v>
                </c:pt>
                <c:pt idx="6">
                  <c:v>169</c:v>
                </c:pt>
                <c:pt idx="7">
                  <c:v>166</c:v>
                </c:pt>
                <c:pt idx="8">
                  <c:v>178</c:v>
                </c:pt>
                <c:pt idx="9">
                  <c:v>170</c:v>
                </c:pt>
                <c:pt idx="10">
                  <c:v>170</c:v>
                </c:pt>
                <c:pt idx="11">
                  <c:v>174</c:v>
                </c:pt>
                <c:pt idx="12">
                  <c:v>177</c:v>
                </c:pt>
                <c:pt idx="13">
                  <c:v>177</c:v>
                </c:pt>
              </c:numCache>
            </c:numRef>
          </c:val>
        </c:ser>
        <c:ser>
          <c:idx val="1"/>
          <c:order val="1"/>
          <c:tx>
            <c:strRef>
              <c:f>Taul1!$C$3</c:f>
              <c:strCache>
                <c:ptCount val="1"/>
                <c:pt idx="0">
                  <c:v>Moisio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Taul1!$A$4:$A$17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2015e</c:v>
                </c:pt>
                <c:pt idx="9">
                  <c:v>2016e</c:v>
                </c:pt>
                <c:pt idx="10">
                  <c:v>2017e</c:v>
                </c:pt>
                <c:pt idx="11">
                  <c:v>2018e</c:v>
                </c:pt>
                <c:pt idx="12">
                  <c:v>2019e</c:v>
                </c:pt>
                <c:pt idx="13">
                  <c:v>2020e</c:v>
                </c:pt>
              </c:strCache>
            </c:strRef>
          </c:cat>
          <c:val>
            <c:numRef>
              <c:f>Taul1!$C$4:$C$17</c:f>
              <c:numCache>
                <c:formatCode>General</c:formatCode>
                <c:ptCount val="14"/>
                <c:pt idx="0">
                  <c:v>301</c:v>
                </c:pt>
                <c:pt idx="1">
                  <c:v>290</c:v>
                </c:pt>
                <c:pt idx="2">
                  <c:v>280</c:v>
                </c:pt>
                <c:pt idx="3">
                  <c:v>308</c:v>
                </c:pt>
                <c:pt idx="4">
                  <c:v>313</c:v>
                </c:pt>
                <c:pt idx="5">
                  <c:v>320</c:v>
                </c:pt>
                <c:pt idx="6">
                  <c:v>338</c:v>
                </c:pt>
                <c:pt idx="7">
                  <c:v>353</c:v>
                </c:pt>
                <c:pt idx="8">
                  <c:v>360</c:v>
                </c:pt>
                <c:pt idx="9">
                  <c:v>389</c:v>
                </c:pt>
                <c:pt idx="10">
                  <c:v>403</c:v>
                </c:pt>
                <c:pt idx="11">
                  <c:v>436</c:v>
                </c:pt>
                <c:pt idx="12">
                  <c:v>444</c:v>
                </c:pt>
                <c:pt idx="13">
                  <c:v>460</c:v>
                </c:pt>
              </c:numCache>
            </c:numRef>
          </c:val>
        </c:ser>
        <c:ser>
          <c:idx val="2"/>
          <c:order val="2"/>
          <c:tx>
            <c:strRef>
              <c:f>Taul1!$D$3</c:f>
              <c:strCache>
                <c:ptCount val="1"/>
                <c:pt idx="0">
                  <c:v>Jäkärlä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Taul1!$A$4:$A$17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2015e</c:v>
                </c:pt>
                <c:pt idx="9">
                  <c:v>2016e</c:v>
                </c:pt>
                <c:pt idx="10">
                  <c:v>2017e</c:v>
                </c:pt>
                <c:pt idx="11">
                  <c:v>2018e</c:v>
                </c:pt>
                <c:pt idx="12">
                  <c:v>2019e</c:v>
                </c:pt>
                <c:pt idx="13">
                  <c:v>2020e</c:v>
                </c:pt>
              </c:strCache>
            </c:strRef>
          </c:cat>
          <c:val>
            <c:numRef>
              <c:f>Taul1!$D$4:$D$17</c:f>
              <c:numCache>
                <c:formatCode>General</c:formatCode>
                <c:ptCount val="14"/>
                <c:pt idx="0">
                  <c:v>198</c:v>
                </c:pt>
                <c:pt idx="1">
                  <c:v>185</c:v>
                </c:pt>
                <c:pt idx="2">
                  <c:v>186</c:v>
                </c:pt>
                <c:pt idx="3">
                  <c:v>153</c:v>
                </c:pt>
                <c:pt idx="4">
                  <c:v>166</c:v>
                </c:pt>
                <c:pt idx="5">
                  <c:v>172</c:v>
                </c:pt>
                <c:pt idx="6">
                  <c:v>179</c:v>
                </c:pt>
                <c:pt idx="7">
                  <c:v>193</c:v>
                </c:pt>
                <c:pt idx="8">
                  <c:v>205</c:v>
                </c:pt>
                <c:pt idx="9">
                  <c:v>195</c:v>
                </c:pt>
                <c:pt idx="10">
                  <c:v>195</c:v>
                </c:pt>
                <c:pt idx="11">
                  <c:v>195</c:v>
                </c:pt>
                <c:pt idx="12">
                  <c:v>200</c:v>
                </c:pt>
                <c:pt idx="13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414016"/>
        <c:axId val="103911808"/>
      </c:barChart>
      <c:catAx>
        <c:axId val="103414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i-FI"/>
                  <a:t>vuosi</a:t>
                </a:r>
              </a:p>
            </c:rich>
          </c:tx>
          <c:layout>
            <c:manualLayout>
              <c:xMode val="edge"/>
              <c:yMode val="edge"/>
              <c:x val="0.44081674115059943"/>
              <c:y val="0.865726016493619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0391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9118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i-FI"/>
                  <a:t>oppilaita</a:t>
                </a:r>
              </a:p>
            </c:rich>
          </c:tx>
          <c:layout>
            <c:manualLayout>
              <c:xMode val="edge"/>
              <c:yMode val="edge"/>
              <c:x val="3.2652961623040364E-2"/>
              <c:y val="0.3886934574636903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034140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61303823508548"/>
          <c:y val="0.38162628903632728"/>
          <c:w val="0.15306144569766622"/>
          <c:h val="0.2261487851446592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DFD3-23EC-4407-A3E0-A65838309D1D}" type="datetimeFigureOut">
              <a:rPr lang="fi-FI" smtClean="0"/>
              <a:t>2.4.2015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0EBA-38FD-4C54-A2B7-1BE923A75A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90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7200-69AA-40B8-A453-7A0CF91D5E77}" type="datetimeFigureOut">
              <a:rPr lang="fi-FI" smtClean="0"/>
              <a:t>2.4.2015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FDE4-8C83-4586-9F16-6A081C607B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58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/>
        </p:blipFill>
        <p:spPr>
          <a:xfrm>
            <a:off x="-2644" y="-188640"/>
            <a:ext cx="9144000" cy="6420107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Turku_Åbo__Eurooppalainen_m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5661248"/>
            <a:ext cx="1332000" cy="4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7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1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A3E1-455F-164C-9077-386EF556D5ED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833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F276-3E43-364D-8989-788CF2A37DE9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684000" y="620688"/>
            <a:ext cx="3815992" cy="7969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3"/>
          <p:cNvSpPr>
            <a:spLocks noGrp="1"/>
          </p:cNvSpPr>
          <p:nvPr>
            <p:ph sz="quarter" idx="14"/>
          </p:nvPr>
        </p:nvSpPr>
        <p:spPr>
          <a:xfrm>
            <a:off x="4680432" y="1556792"/>
            <a:ext cx="3780000" cy="43195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Otsikko 11"/>
          <p:cNvSpPr txBox="1">
            <a:spLocks/>
          </p:cNvSpPr>
          <p:nvPr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Otsikko 11"/>
          <p:cNvSpPr txBox="1">
            <a:spLocks/>
          </p:cNvSpPr>
          <p:nvPr userDrawn="1"/>
        </p:nvSpPr>
        <p:spPr>
          <a:xfrm>
            <a:off x="4644008" y="620688"/>
            <a:ext cx="3815992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046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sz="2000" b="1" i="0" dirty="0"/>
          </a:p>
        </p:txBody>
      </p:sp>
    </p:spTree>
    <p:extLst>
      <p:ext uri="{BB962C8B-B14F-4D97-AF65-F5344CB8AC3E}">
        <p14:creationId xmlns:p14="http://schemas.microsoft.com/office/powerpoint/2010/main" val="6168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0378-CFA0-794B-ACE3-D06791D1C449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2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itä 8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1" name="Suora yhdysviiva 10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Turku_vaakuna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7"/>
          </a:xfrm>
          <a:prstGeom prst="rect">
            <a:avLst/>
          </a:prstGeom>
        </p:spPr>
      </p:pic>
      <p:sp>
        <p:nvSpPr>
          <p:cNvPr id="12" name="Otsikko 14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14" name="Ryhmitä 13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6" name="Suora yhdysviiva 15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itä 17"/>
          <p:cNvGrpSpPr/>
          <p:nvPr userDrawn="1"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uora yhdysviiva 19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80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C17-89C6-BC41-B4A0-A125ED2A948D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07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ku_powerpoint_piirrospohja_kokonaa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"/>
          <a:stretch/>
        </p:blipFill>
        <p:spPr>
          <a:xfrm>
            <a:off x="0" y="-188640"/>
            <a:ext cx="9144000" cy="6437040"/>
          </a:xfrm>
          <a:prstGeom prst="rect">
            <a:avLst/>
          </a:prstGeom>
        </p:spPr>
      </p:pic>
      <p:sp>
        <p:nvSpPr>
          <p:cNvPr id="15" name="Otsikko 14"/>
          <p:cNvSpPr>
            <a:spLocks noGrp="1"/>
          </p:cNvSpPr>
          <p:nvPr>
            <p:ph type="title"/>
          </p:nvPr>
        </p:nvSpPr>
        <p:spPr>
          <a:xfrm>
            <a:off x="684000" y="764704"/>
            <a:ext cx="7704424" cy="1800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83568" y="2771972"/>
            <a:ext cx="7704856" cy="137710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8ECC-E6D4-0A4F-915C-1D74DFB4EBF8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Turku_Åbo__Eurooppalainen_m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5661248"/>
            <a:ext cx="1332000" cy="4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ku_powerpoint_piirrospohja_kulm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2" y="2816932"/>
            <a:ext cx="5040562" cy="3780420"/>
          </a:xfrm>
          <a:prstGeom prst="rect">
            <a:avLst/>
          </a:prstGeom>
        </p:spPr>
      </p:pic>
      <p:grpSp>
        <p:nvGrpSpPr>
          <p:cNvPr id="18" name="Ryhmitä 17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5" name="Suorakulmio 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5" name="Suora yhdysviiva 14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4000" y="1627200"/>
            <a:ext cx="7776000" cy="42068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4012-C01B-2E44-9A3D-1C8BBE6C2239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Esittäjän nimi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BD74-EA17-574A-98E7-0901538991B3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6"/>
          </a:xfrm>
          <a:prstGeom prst="rect">
            <a:avLst/>
          </a:prstGeom>
        </p:spPr>
      </p:pic>
      <p:sp>
        <p:nvSpPr>
          <p:cNvPr id="33" name="Otsikon paikkamerkki 32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pic>
        <p:nvPicPr>
          <p:cNvPr id="6" name="Kuva 5" descr="Turku_Åbo__Eurooppalainen_mv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5661248"/>
            <a:ext cx="1332000" cy="4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68B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24"/>
        </a:spcBef>
        <a:buClr>
          <a:srgbClr val="00468B"/>
        </a:buClr>
        <a:buSzPct val="120000"/>
        <a:buFont typeface="Arial"/>
        <a:buChar char="•"/>
        <a:defRPr sz="2000" b="1" i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298AA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Sivistystoimialan palveluverkon muutosesitys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Kastun koulu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Raunistulan päiväkoti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Yli-Maarian koulu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ED2EF-5F81-BF4E-B183-FC9EBAF08F64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8914056"/>
              </p:ext>
            </p:extLst>
          </p:nvPr>
        </p:nvGraphicFramePr>
        <p:xfrm>
          <a:off x="179512" y="836712"/>
          <a:ext cx="878497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”Yli-Maarian yläkoulu”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18F73-29E0-0C48-B7BB-47AD54BA47B9}" type="datetime1">
              <a:rPr lang="fi-FI" smtClean="0"/>
              <a:t>2.4.2015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Esittäjän 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13BD74-EA17-574A-98E7-0901538991B3}" type="slidenum">
              <a:rPr lang="fi-FI" smtClean="0"/>
              <a:t>11</a:t>
            </a:fld>
            <a:endParaRPr lang="fi-F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43" y="1557338"/>
            <a:ext cx="2324633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Muutosesitys lyhyesti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Sivistystoimialan palveluverkkoon esitetään seuraavaa muutosta: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Kastun koulutalo suljetaan.</a:t>
            </a:r>
          </a:p>
          <a:p>
            <a:pPr lvl="2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Oppilaat väliaikaisesti Rieskalähteen kouluun, Tommilankadun koulutaloon ja mahdollisesti parakkeihin Rieskalähteen koulun pihalle.</a:t>
            </a:r>
          </a:p>
          <a:p>
            <a:pPr lvl="3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Parakkiratkaisuun etsitään vielä myös vaihtoehtoista tilaratkaisua.</a:t>
            </a:r>
          </a:p>
          <a:p>
            <a:pPr lvl="2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Pysyvänä sijoitusratkaisuna oppilaille Rieskalähteen koulu sekä Yli-Maarian koulu.</a:t>
            </a:r>
          </a:p>
          <a:p>
            <a:pPr lvl="1"/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Yli-Maarian koulun uudisrakennushanketta nopeutetaan suunnitellusta ja laajennetaan yhtenäiskouluhankkeeksi.</a:t>
            </a:r>
          </a:p>
          <a:p>
            <a:pPr lvl="1"/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Rauninaukion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päiväkodin korvaava, uudisrakennuksena toteutettava päiväkoti (työnimi Raunistulan päiväkoti) toteutetaan Kastun koulun tontille kumppanuushankkeen kautta.</a:t>
            </a:r>
          </a:p>
        </p:txBody>
      </p:sp>
    </p:spTree>
    <p:extLst>
      <p:ext uri="{BB962C8B-B14F-4D97-AF65-F5344CB8AC3E}">
        <p14:creationId xmlns:p14="http://schemas.microsoft.com/office/powerpoint/2010/main" val="4785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7039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i 7"/>
          <p:cNvSpPr/>
          <p:nvPr/>
        </p:nvSpPr>
        <p:spPr>
          <a:xfrm>
            <a:off x="4068351" y="1976352"/>
            <a:ext cx="1455463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5868144" y="4005064"/>
            <a:ext cx="1128033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6804248" y="2908699"/>
            <a:ext cx="1527471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179513" y="2708920"/>
            <a:ext cx="936103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6228184" y="47026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Yli-Maarian koulun tontti, n. 12 km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uora nuoliyhdysviiva 13"/>
          <p:cNvCxnSpPr/>
          <p:nvPr/>
        </p:nvCxnSpPr>
        <p:spPr>
          <a:xfrm flipV="1">
            <a:off x="8090042" y="260648"/>
            <a:ext cx="241677" cy="971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3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Kastun koulutalo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Kastun koulutalossa esiintyy epäily sisäilmaongelmasta, jonka seurauksena henkilöstö oireilee ja sairauspoissaolojen määrä on merkittävä.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Sairauspoissaolojen syytä ei ole kuitenkaan kyetty vahvistamaan tehdyissä selvityksissä.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Henkilökunnan sairauspoissaolot noin 10 – 30 % työajasta</a:t>
            </a:r>
          </a:p>
          <a:p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Kastun koulutalon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peruskorjaus on TA2015:ssa pitkätähtäimen hankkeena, eli suunnittelukauden ulkopuolella.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Peruskorjauksen arvioitu kustannus olisi noin 10.000.000 €.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Ratkaisuksi esitetään Kastun koulutalon sulkemista syksystä 2015 ja oppilaiden siirtoa Rieskalähteen koulutaloon, </a:t>
            </a:r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ammatti-instituutilta ja elokuussa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vapautuvaan Tommilankadun koulutaloon.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Kastun koulutaloa ei esitetä korjattavaksi, vaan vastaava määrä yläkouluoppilaspaikkoja toteutettaisiin Yli-Maarian kaavaillun alakoulun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yhteyteen </a:t>
            </a:r>
          </a:p>
          <a:p>
            <a:pPr marL="457200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tontti kehitykseen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Yli-Maarian koulu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Pohjois-Turussa yläkouluihin kuljetetaan oppilaat seuraavasti:</a:t>
            </a:r>
          </a:p>
          <a:p>
            <a:pPr lvl="1"/>
            <a:r>
              <a:rPr lang="fi-F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Paattislaiset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Raunistulan Kastun yksikkö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Moisiolaiset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Rieskalähteen koulu</a:t>
            </a:r>
          </a:p>
          <a:p>
            <a:pPr lvl="1"/>
            <a:r>
              <a:rPr lang="fi-F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Jäkärläläiset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Turun Lyseon koulu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Pohjois-Turun 400 yläkouluikäisen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oppilaan kuljettaminen maksaa vuodessa 240.000 euroa.</a:t>
            </a: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Yläkoulu Yli-Maariassa mahdollistaisi lähes kokonaan koulukuljetuksista luopumisen Ohikulkutien pohjoispuolella (pl.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Paattisten kirkonkylän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pohjoispuoli).</a:t>
            </a:r>
          </a:p>
          <a:p>
            <a:pPr lvl="0"/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Raunistulassa  ja Kähärissä asuvat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yläkouluikäiset mahtuvat hyvin Rieskalähteelle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. Oppilasmäärä pysyy nykyisellä tasolla.</a:t>
            </a:r>
          </a:p>
          <a:p>
            <a:pPr lvl="0"/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Hankeen toteuttaminen lisäisi alueen tonttikauppa.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Yli-Maarian koulu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Kaupunginvaltuusto hyväksyi Yli-Maarian koulun ja päiväkodin uudisrakentamista koskevan hankesuunnitelman 18.4.2011.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Hankesuunnitelmassa esitetään 276 oppilaan alakoulua, 105 lapsen päiväkotia, lähikirjastoa sekä kouluterveydenhoidon yhteyteen alueen lastenneuvolapalveluja.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Rakennuskustannuksiksi hankesuunnitelmassa on arvioitu (2/2011 kustannustaso) 10.074.000 € (alv. 0 %).</a:t>
            </a:r>
          </a:p>
          <a:p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Vuoden 2015 talousarviossa Yli-Maarian koululle on 7/2014 hintatasossa varattu 12.500.000 € vuosille 2018-2020.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Suunnitellun kouluhankkeen laajentaminen yhtenäiskouluhankkeeksi toisi lisäkustannuksia arviolta 10.000.000 €.</a:t>
            </a:r>
          </a:p>
          <a:p>
            <a:pPr lvl="1"/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Ratkaisuehdotuksessa Yli-Maarian kouluhanketta aikaistetaan siten, että se valmistuisi 2019, eikä 2020 (suunnittelu 2016 ja rakentaminen 2017-2019).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Raunistulan uusi päiväkoti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67997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Raunistulan uuden päiväkodin sijoittumista on tarkasteltu tähän asti Raunistulan koulun pihalle.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Mäen päälle suuntautuvan saattoliikenteen turvallinen järjestäminen tarkoittaa merkittäviä kustannuksia liikennejärjestelyiden muokkauksesta johtuen (vaihtoehdosta riippuen 100.000-400.000 €).</a:t>
            </a:r>
          </a:p>
          <a:p>
            <a:pPr lvl="1"/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Kastun koulun tontilla ei ole riittävästi tilaa koulun ja päiväkodin ulkoilutarpeisiin, mutta mikäli koulutoiminta siirtyy muualle, voitaisiin päiväkoti toteuttaa tontille.</a:t>
            </a:r>
          </a:p>
          <a:p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Paikalle rakennetun päiväkodin kustannukset arvioidaan olevan noin 4 M€.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Voidaan toteuttaa myös elementtiratkaisuna kustannussäästöjen saavuttamiseksi (kustannus arviolta noin 3 M€)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Päiväkotihankkeen hankesuunnitelma on saatettavissa valmiiksi parissa viikossa, kunhan esitetyt ratkaisuehdotukset tarkentuvat.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Päiväkotihanke on TA2015 määritelty vuokrakohteeksi ja valmis 2016. Hankkeen toteutus esim. </a:t>
            </a:r>
            <a:r>
              <a:rPr lang="fi-F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rahoitus-leasingillä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mahdollinen.</a:t>
            </a:r>
          </a:p>
          <a:p>
            <a:pPr marL="0" indent="0">
              <a:buNone/>
            </a:pP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2736304" cy="3173214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Kastun koulun</a:t>
            </a:r>
            <a:b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tontti ja hahmotelma päiväkoti-rakennuksen sijoittumisesta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7"/>
            <a:ext cx="5341218" cy="596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 rot="20527932">
            <a:off x="4315950" y="1215003"/>
            <a:ext cx="1599399" cy="4599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Päiväkotirakennus</a:t>
            </a:r>
            <a:endParaRPr lang="fi-FI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8F73-29E0-0C48-B7BB-47AD54BA47B9}" type="datetime1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2.4.2015</a:t>
            </a:fld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Esittäjän nimi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BD74-EA17-574A-98E7-0901538991B3}" type="slidenum"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Päätöksenteko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2-3/2015: 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Kastun koulun tarveselvitys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Yli-Maarian koulun hankesuunnittelun suunnan muuttaminen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ja Kastun lakkauttamisesta informoiminen (Ltk 1.4.)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Hyväksytään Raunistulan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päiväkodin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hankesuunnitelma (Ltk 22.4.).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KH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KV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5-6/2015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Yli-Maarian koulun hankesuunnitelma päätöksentekoon, hankesuunnitelma hyväksyttäessä Kastun koulu päätetään lakkauttaa. 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KH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KV</a:t>
            </a:r>
          </a:p>
          <a:p>
            <a:pPr lvl="1"/>
            <a:r>
              <a:rPr lang="fi-F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Kila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valitsee Kastun tontin kehityskumppanin.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malli Suomi">
  <a:themeElements>
    <a:clrScheme name="Mukautettu 1">
      <a:dk1>
        <a:sysClr val="windowText" lastClr="000000"/>
      </a:dk1>
      <a:lt1>
        <a:sysClr val="window" lastClr="FFFFFF"/>
      </a:lt1>
      <a:dk2>
        <a:srgbClr val="00468B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32AACD"/>
      </a:accent5>
      <a:accent6>
        <a:srgbClr val="808080"/>
      </a:accent6>
      <a:hlink>
        <a:srgbClr val="00367A"/>
      </a:hlink>
      <a:folHlink>
        <a:srgbClr val="32AAC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298AAD"/>
      </a:dk2>
      <a:lt2>
        <a:srgbClr val="EEECE1"/>
      </a:lt2>
      <a:accent1>
        <a:srgbClr val="00468B"/>
      </a:accent1>
      <a:accent2>
        <a:srgbClr val="FFB92F"/>
      </a:accent2>
      <a:accent3>
        <a:srgbClr val="B61130"/>
      </a:accent3>
      <a:accent4>
        <a:srgbClr val="FC670D"/>
      </a:accent4>
      <a:accent5>
        <a:srgbClr val="298AAD"/>
      </a:accent5>
      <a:accent6>
        <a:srgbClr val="2C9024"/>
      </a:accent6>
      <a:hlink>
        <a:srgbClr val="0000FF"/>
      </a:hlink>
      <a:folHlink>
        <a:srgbClr val="800080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 Suomi</Template>
  <TotalTime>687</TotalTime>
  <Words>553</Words>
  <Application>Microsoft Office PowerPoint</Application>
  <PresentationFormat>Näytössä katseltava diaesitys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Esitysmalli Suomi</vt:lpstr>
      <vt:lpstr>Sivistystoimialan palveluverkon muutosesitys</vt:lpstr>
      <vt:lpstr>Muutosesitys lyhyesti</vt:lpstr>
      <vt:lpstr>PowerPoint-esitys</vt:lpstr>
      <vt:lpstr>Kastun koulutalo</vt:lpstr>
      <vt:lpstr>Yli-Maarian koulu</vt:lpstr>
      <vt:lpstr>Yli-Maarian koulu</vt:lpstr>
      <vt:lpstr>Raunistulan uusi päiväkoti</vt:lpstr>
      <vt:lpstr>Kastun koulun tontti ja hahmotelma päiväkoti-rakennuksen sijoittumisesta</vt:lpstr>
      <vt:lpstr>Päätöksenteko</vt:lpstr>
      <vt:lpstr>PowerPoint-esitys</vt:lpstr>
      <vt:lpstr>”Yli-Maarian yläkoulu”</vt:lpstr>
    </vt:vector>
  </TitlesOfParts>
  <Company>Turun kaupunki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Hildén Nora</dc:creator>
  <cp:lastModifiedBy>Lehmusto Hanna</cp:lastModifiedBy>
  <cp:revision>28</cp:revision>
  <cp:lastPrinted>2012-01-23T13:05:33Z</cp:lastPrinted>
  <dcterms:created xsi:type="dcterms:W3CDTF">2015-01-27T09:17:25Z</dcterms:created>
  <dcterms:modified xsi:type="dcterms:W3CDTF">2015-04-02T07:58:39Z</dcterms:modified>
</cp:coreProperties>
</file>