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20"/>
  </p:notesMasterIdLst>
  <p:handoutMasterIdLst>
    <p:handoutMasterId r:id="rId21"/>
  </p:handoutMasterIdLst>
  <p:sldIdLst>
    <p:sldId id="256" r:id="rId7"/>
    <p:sldId id="265" r:id="rId8"/>
    <p:sldId id="288" r:id="rId9"/>
    <p:sldId id="286" r:id="rId10"/>
    <p:sldId id="284" r:id="rId11"/>
    <p:sldId id="283" r:id="rId12"/>
    <p:sldId id="278" r:id="rId13"/>
    <p:sldId id="279" r:id="rId14"/>
    <p:sldId id="276" r:id="rId15"/>
    <p:sldId id="275" r:id="rId16"/>
    <p:sldId id="280" r:id="rId17"/>
    <p:sldId id="274" r:id="rId18"/>
    <p:sldId id="273" r:id="rId19"/>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494" autoAdjust="0"/>
    <p:restoredTop sz="94643" autoAdjust="0"/>
  </p:normalViewPr>
  <p:slideViewPr>
    <p:cSldViewPr>
      <p:cViewPr>
        <p:scale>
          <a:sx n="66" d="100"/>
          <a:sy n="66" d="100"/>
        </p:scale>
        <p:origin x="-552" y="-948"/>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6.2.2015</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6.2.2015</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6.2.2015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6.2.2015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6.2.2015</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6.2.2015</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6.2.2015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6.2.2015</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6.2.2015</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6.2.2015</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pPr algn="ctr"/>
            <a:r>
              <a:rPr lang="fi-FI" dirty="0" smtClean="0"/>
              <a:t/>
            </a:r>
            <a:br>
              <a:rPr lang="fi-FI" dirty="0" smtClean="0"/>
            </a:br>
            <a:r>
              <a:rPr lang="fi-FI" sz="3600" dirty="0" smtClean="0"/>
              <a:t>Toimintoanalyysin toimenpide-ehdotukset – </a:t>
            </a:r>
            <a:br>
              <a:rPr lang="fi-FI" sz="3600" dirty="0" smtClean="0"/>
            </a:br>
            <a:r>
              <a:rPr lang="fi-FI" sz="3600" dirty="0" err="1" smtClean="0"/>
              <a:t>Kj-toimiala</a:t>
            </a:r>
            <a:endParaRPr lang="fi-FI" sz="3600" dirty="0"/>
          </a:p>
        </p:txBody>
      </p:sp>
      <p:sp>
        <p:nvSpPr>
          <p:cNvPr id="4" name="Päivämäärän paikkamerkki 3"/>
          <p:cNvSpPr>
            <a:spLocks noGrp="1"/>
          </p:cNvSpPr>
          <p:nvPr>
            <p:ph type="dt" sz="half" idx="14"/>
          </p:nvPr>
        </p:nvSpPr>
        <p:spPr/>
        <p:txBody>
          <a:bodyPr/>
          <a:lstStyle/>
          <a:p>
            <a:fld id="{504ED2EF-5F81-BF4E-B183-FC9EBAF08F64}"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10</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094786892"/>
              </p:ext>
            </p:extLst>
          </p:nvPr>
        </p:nvGraphicFramePr>
        <p:xfrm>
          <a:off x="611560" y="692696"/>
          <a:ext cx="7775576" cy="5650972"/>
        </p:xfrm>
        <a:graphic>
          <a:graphicData uri="http://schemas.openxmlformats.org/drawingml/2006/table">
            <a:tbl>
              <a:tblPr firstRow="1" bandRow="1">
                <a:tableStyleId>{5C22544A-7EE6-4342-B048-85BDC9FD1C3A}</a:tableStyleId>
              </a:tblPr>
              <a:tblGrid>
                <a:gridCol w="2232248"/>
                <a:gridCol w="5543328"/>
              </a:tblGrid>
              <a:tr h="384043">
                <a:tc>
                  <a:txBody>
                    <a:bodyPr/>
                    <a:lstStyle/>
                    <a:p>
                      <a:r>
                        <a:rPr lang="fi-FI" sz="1600" dirty="0" smtClean="0"/>
                        <a:t>Vastuualue</a:t>
                      </a:r>
                      <a:endParaRPr lang="fi-FI" sz="1600" dirty="0"/>
                    </a:p>
                  </a:txBody>
                  <a:tcPr/>
                </a:tc>
                <a:tc>
                  <a:txBody>
                    <a:bodyPr/>
                    <a:lstStyle/>
                    <a:p>
                      <a:r>
                        <a:rPr lang="fi-FI" sz="1600" dirty="0" smtClean="0"/>
                        <a:t>Hankinta-</a:t>
                      </a:r>
                      <a:r>
                        <a:rPr lang="fi-FI" sz="1600" baseline="0" dirty="0" smtClean="0"/>
                        <a:t> ja logistiikkakeskus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Pauliina</a:t>
                      </a:r>
                      <a:r>
                        <a:rPr lang="fi-FI" sz="1400" baseline="0" dirty="0" smtClean="0"/>
                        <a:t> Lautiainen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16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85,4</a:t>
                      </a:r>
                    </a:p>
                  </a:txBody>
                  <a:tcPr/>
                </a:tc>
              </a:tr>
              <a:tr h="384043">
                <a:tc>
                  <a:txBody>
                    <a:bodyPr/>
                    <a:lstStyle/>
                    <a:p>
                      <a:r>
                        <a:rPr lang="fi-FI" sz="1400" dirty="0" smtClean="0"/>
                        <a:t>Esitetyt toimenpiteet, </a:t>
                      </a:r>
                    </a:p>
                    <a:p>
                      <a:r>
                        <a:rPr lang="fi-FI" sz="1400" dirty="0" smtClean="0"/>
                        <a:t>5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Kilpailutetaan kaupungin rahakuljetukset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Painatuspalveluiden asiantuntijatyö: graafinen suunnittelu, esivalmistelut ennen painotyötä, lomakeasiat, materiaalipankin ylläpito </a:t>
                      </a:r>
                      <a:r>
                        <a:rPr lang="fi-FI" sz="1400" baseline="0" dirty="0" smtClean="0"/>
                        <a:t> siirretään konsernihallinnon </a:t>
                      </a:r>
                      <a:r>
                        <a:rPr lang="fi-FI" sz="1400" dirty="0" smtClean="0"/>
                        <a:t>viestintään</a:t>
                      </a:r>
                      <a:r>
                        <a:rPr lang="fi-FI" sz="1400" baseline="0" dirty="0" smtClean="0"/>
                        <a:t> ja </a:t>
                      </a:r>
                      <a:r>
                        <a:rPr lang="fi-FI" sz="1400" dirty="0" smtClean="0"/>
                        <a:t>Tulostuspalvelusopimuksen ylläpito ja seuranta IT-palveluihin. Digitaalipainotyö </a:t>
                      </a:r>
                      <a:r>
                        <a:rPr lang="fi-FI" sz="1400" dirty="0" err="1" smtClean="0"/>
                        <a:t>Ammatti-Instituuttiin.(KJ</a:t>
                      </a:r>
                      <a:r>
                        <a:rPr lang="fi-FI" sz="1400" dirty="0" smtClean="0"/>
                        <a:t>)</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Arvioidaan kaupunginsairaala-alueen logistiikka omana kokonaisuutenaan: tavarakuljetukset, hyllytyspalvelu, posti, lääkkeet, näytteet, jätekuljetukset, ruokakuljetukset ja obduktio.</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Kaupungin ja </a:t>
                      </a:r>
                      <a:r>
                        <a:rPr lang="fi-FI" sz="1400" dirty="0" err="1" smtClean="0"/>
                        <a:t>hyton</a:t>
                      </a:r>
                      <a:r>
                        <a:rPr lang="fi-FI" sz="1400" dirty="0" smtClean="0"/>
                        <a:t> postikeskusten yhdistäminen ja toiminnan arviointi osana kaupunginsairaalan alueen logistiikkaa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dirty="0" smtClean="0"/>
                        <a:t>Keskusvaraston toiminta siirretään ulkopuoliselle toimijalle tai sairaanhoitopiirille (KH)</a:t>
                      </a:r>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0" indent="0">
                        <a:buFont typeface="Arial" panose="020B0604020202020204" pitchFamily="34" charset="0"/>
                        <a:buNone/>
                      </a:pPr>
                      <a:r>
                        <a:rPr lang="fi-FI" sz="1400" baseline="0" dirty="0" smtClean="0"/>
                        <a:t>Logistiikkapalveluiden ulkoistuksesta päättää kaupunginhallitus  </a:t>
                      </a:r>
                      <a:r>
                        <a:rPr lang="fi-FI" sz="1400" baseline="0" dirty="0" err="1" smtClean="0"/>
                        <a:t>erilisestä</a:t>
                      </a:r>
                      <a:r>
                        <a:rPr lang="fi-FI" sz="1400" baseline="0" dirty="0" smtClean="0"/>
                        <a:t> valmistelusta muut toimenpiteet voidaan toteuttaa viranhaltijapäätöksillä.</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2588650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11</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851920721"/>
              </p:ext>
            </p:extLst>
          </p:nvPr>
        </p:nvGraphicFramePr>
        <p:xfrm>
          <a:off x="611560" y="692696"/>
          <a:ext cx="7775576" cy="4157452"/>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Työterveyshuollon</a:t>
                      </a:r>
                      <a:r>
                        <a:rPr lang="fi-FI" sz="1600" baseline="0" dirty="0" smtClean="0"/>
                        <a:t> palvelut</a:t>
                      </a:r>
                      <a:endParaRPr lang="fi-FI" sz="1600" dirty="0"/>
                    </a:p>
                  </a:txBody>
                  <a:tcPr/>
                </a:tc>
              </a:tr>
              <a:tr h="384043">
                <a:tc>
                  <a:txBody>
                    <a:bodyPr/>
                    <a:lstStyle/>
                    <a:p>
                      <a:r>
                        <a:rPr lang="fi-FI" sz="1400" dirty="0" smtClean="0"/>
                        <a:t>Vastuualueen</a:t>
                      </a:r>
                      <a:r>
                        <a:rPr lang="fi-FI" sz="1400" baseline="0" dirty="0" smtClean="0"/>
                        <a:t> johtaja</a:t>
                      </a:r>
                      <a:endParaRPr lang="fi-FI" sz="1400" dirty="0"/>
                    </a:p>
                  </a:txBody>
                  <a:tcPr/>
                </a:tc>
                <a:tc>
                  <a:txBody>
                    <a:bodyPr/>
                    <a:lstStyle/>
                    <a:p>
                      <a:r>
                        <a:rPr lang="fi-FI" sz="1400" dirty="0" smtClean="0"/>
                        <a:t>Työterveysjohtaja</a:t>
                      </a:r>
                      <a:r>
                        <a:rPr lang="fi-FI" sz="1400" baseline="0" dirty="0" smtClean="0"/>
                        <a:t> Marjo </a:t>
                      </a:r>
                      <a:r>
                        <a:rPr lang="fi-FI" sz="1400" baseline="0" dirty="0" err="1" smtClean="0"/>
                        <a:t>Sinokki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79,0</a:t>
                      </a:r>
                    </a:p>
                  </a:txBody>
                  <a:tcPr/>
                </a:tc>
              </a:tr>
              <a:tr h="384043">
                <a:tc>
                  <a:txBody>
                    <a:bodyPr/>
                    <a:lstStyle/>
                    <a:p>
                      <a:r>
                        <a:rPr lang="fi-FI" sz="1400" dirty="0" smtClean="0"/>
                        <a:t>Esitetyt toimenpiteet,</a:t>
                      </a:r>
                      <a:r>
                        <a:rPr lang="fi-FI" sz="1400" baseline="0" dirty="0" smtClean="0"/>
                        <a:t> 2 kappaletta</a:t>
                      </a:r>
                      <a:endParaRPr lang="fi-FI" sz="1400" dirty="0"/>
                    </a:p>
                  </a:txBody>
                  <a:tcPr/>
                </a:tc>
                <a:tc>
                  <a:txBody>
                    <a:bodyPr/>
                    <a:lstStyle/>
                    <a:p>
                      <a:pPr marL="0" indent="0">
                        <a:buFont typeface="Arial" panose="020B0604020202020204" pitchFamily="34" charset="0"/>
                        <a:buNone/>
                      </a:pPr>
                      <a:r>
                        <a:rPr lang="fi-FI" sz="1400" dirty="0" smtClean="0"/>
                        <a:t>1) Sanelujen toiminto tulee digitalisoida</a:t>
                      </a:r>
                      <a:r>
                        <a:rPr lang="fi-FI" sz="1400" baseline="0" dirty="0" smtClean="0"/>
                        <a:t> uuden tekniikan luomilla mahdollisuuksilla heti. Asiakaspalvelun mitoitusta tulee järkeistää huomattavasti mm. ajanvarausautomaatin hankinnalla, minkä tulee näkyä henkilöstökulujen </a:t>
                      </a:r>
                      <a:r>
                        <a:rPr lang="fi-FI" sz="1400" baseline="0" dirty="0" err="1" smtClean="0"/>
                        <a:t>säästöinä.(KJ</a:t>
                      </a:r>
                      <a:r>
                        <a:rPr lang="fi-FI" sz="1400" baseline="0" dirty="0" smtClean="0"/>
                        <a:t>)</a:t>
                      </a:r>
                    </a:p>
                    <a:p>
                      <a:pPr marL="0" indent="0">
                        <a:buFont typeface="Arial" panose="020B0604020202020204" pitchFamily="34" charset="0"/>
                        <a:buNone/>
                      </a:pPr>
                      <a:r>
                        <a:rPr lang="fi-FI" sz="1400" baseline="0" dirty="0" smtClean="0"/>
                        <a:t>2) työterveyshuollon yhtiöittäminen toteutetaan ja avoin kilpailutus arvioidaan  (KH)</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Kaupunginhallitus päättää yhtiöittämisestä erillisestä valmistelusta</a:t>
                      </a: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Selvitetään</a:t>
                      </a:r>
                      <a:r>
                        <a:rPr lang="fi-FI" sz="1400" baseline="0" dirty="0" smtClean="0"/>
                        <a:t> yritysvaikutukset</a:t>
                      </a:r>
                      <a:endParaRPr lang="fi-FI" sz="1400" dirty="0"/>
                    </a:p>
                  </a:txBody>
                  <a:tcPr/>
                </a:tc>
              </a:tr>
            </a:tbl>
          </a:graphicData>
        </a:graphic>
      </p:graphicFrame>
    </p:spTree>
    <p:extLst>
      <p:ext uri="{BB962C8B-B14F-4D97-AF65-F5344CB8AC3E}">
        <p14:creationId xmlns:p14="http://schemas.microsoft.com/office/powerpoint/2010/main" val="1618092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524095162"/>
              </p:ext>
            </p:extLst>
          </p:nvPr>
        </p:nvGraphicFramePr>
        <p:xfrm>
          <a:off x="611560" y="692696"/>
          <a:ext cx="7775576" cy="445005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Henkilöstöasian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Irmeli Niittymäki</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17,7</a:t>
                      </a:r>
                    </a:p>
                  </a:txBody>
                  <a:tcPr/>
                </a:tc>
              </a:tr>
              <a:tr h="384043">
                <a:tc>
                  <a:txBody>
                    <a:bodyPr/>
                    <a:lstStyle/>
                    <a:p>
                      <a:r>
                        <a:rPr lang="fi-FI" sz="1400" dirty="0" smtClean="0"/>
                        <a:t>Esitetyt toimenpiteet, 1 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Palvelukeskuksen palveluiden laajentaminen kaikille toimialoille. Toteutetaan toimialojen vastaavien toimintojen siirto palvelukeskuksen yhteyteen. Nykyinen toimintojen sekamalli, jossa osa toiminnoista keskitetty ja osa edelleen toimialoilla, ei ole kokonaisuudessaan perusteltu. Mikäli kaupungissa on keskitetty toimintamalli, niin se tulee myös toimeenpanna koko laajuudessaan. (KJ)</a:t>
                      </a:r>
                      <a:endParaRPr lang="fi-FI" sz="1400" dirty="0" smtClean="0"/>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viranhaltijapäätös</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2286510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1487448297"/>
              </p:ext>
            </p:extLst>
          </p:nvPr>
        </p:nvGraphicFramePr>
        <p:xfrm>
          <a:off x="611560" y="692696"/>
          <a:ext cx="7775576" cy="380997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Turun Seudun Kehittämiskeskus</a:t>
                      </a:r>
                      <a:endParaRPr lang="fi-FI" sz="1600" dirty="0"/>
                    </a:p>
                  </a:txBody>
                  <a:tcPr/>
                </a:tc>
              </a:tr>
              <a:tr h="384043">
                <a:tc>
                  <a:txBody>
                    <a:bodyPr/>
                    <a:lstStyle/>
                    <a:p>
                      <a:r>
                        <a:rPr lang="fi-FI" sz="1400" dirty="0" smtClean="0"/>
                        <a:t>Yksikön</a:t>
                      </a:r>
                      <a:r>
                        <a:rPr lang="fi-FI" sz="1400" baseline="0" dirty="0" smtClean="0"/>
                        <a:t> johtaja</a:t>
                      </a:r>
                      <a:endParaRPr lang="fi-FI" sz="1400" dirty="0"/>
                    </a:p>
                  </a:txBody>
                  <a:tcPr/>
                </a:tc>
                <a:tc>
                  <a:txBody>
                    <a:bodyPr/>
                    <a:lstStyle/>
                    <a:p>
                      <a:r>
                        <a:rPr lang="fi-FI" sz="1400" dirty="0" smtClean="0"/>
                        <a:t>Elinkeinojohtaja</a:t>
                      </a:r>
                      <a:r>
                        <a:rPr lang="fi-FI" sz="1400" baseline="0" dirty="0" smtClean="0"/>
                        <a:t> Niko Kyynäräinen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10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25,1</a:t>
                      </a:r>
                    </a:p>
                  </a:txBody>
                  <a:tcPr/>
                </a:tc>
              </a:tr>
              <a:tr h="384043">
                <a:tc>
                  <a:txBody>
                    <a:bodyPr/>
                    <a:lstStyle/>
                    <a:p>
                      <a:r>
                        <a:rPr lang="fi-FI" sz="1400" dirty="0" smtClean="0"/>
                        <a:t>Esitetyt toimenpiteet, 1kpl</a:t>
                      </a:r>
                      <a:endParaRPr lang="fi-FI"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Elinkeinopoliittisten toimijoiden yhteistyön syventäminen. Vähenevän rahoituksen johdosta elinkeinopoliittiset toimijat  kootaan samaan organisaatioon. Seudullinen rahoitusmalli ratkaistaan samassa yhteydessä.. (KH)</a:t>
                      </a:r>
                      <a:endParaRPr lang="fi-FI" sz="1400" dirty="0" smtClean="0"/>
                    </a:p>
                    <a:p>
                      <a:pPr marL="342900" indent="-342900">
                        <a:buFont typeface="+mj-lt"/>
                        <a:buAutoNum type="arabicPeriod"/>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Kaupunginhallitus päättää erillisestä valmistelusta</a:t>
                      </a:r>
                      <a:endParaRPr lang="fi-FI" sz="1400" dirty="0"/>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Kuntien väliset</a:t>
                      </a:r>
                      <a:r>
                        <a:rPr lang="fi-FI" sz="1400" baseline="0" dirty="0" smtClean="0"/>
                        <a:t> neuvottelut </a:t>
                      </a:r>
                      <a:r>
                        <a:rPr lang="fi-FI" sz="1400" baseline="0" smtClean="0"/>
                        <a:t>ja yrittäjäjärjestöjen </a:t>
                      </a:r>
                      <a:r>
                        <a:rPr lang="fi-FI" sz="1400" baseline="0" dirty="0" smtClean="0"/>
                        <a:t>kuuleminen</a:t>
                      </a:r>
                      <a:endParaRPr lang="fi-FI" sz="1400" dirty="0"/>
                    </a:p>
                  </a:txBody>
                  <a:tcPr/>
                </a:tc>
              </a:tr>
            </a:tbl>
          </a:graphicData>
        </a:graphic>
      </p:graphicFrame>
    </p:spTree>
    <p:extLst>
      <p:ext uri="{BB962C8B-B14F-4D97-AF65-F5344CB8AC3E}">
        <p14:creationId xmlns:p14="http://schemas.microsoft.com/office/powerpoint/2010/main" val="2684881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2</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606233023"/>
              </p:ext>
            </p:extLst>
          </p:nvPr>
        </p:nvGraphicFramePr>
        <p:xfrm>
          <a:off x="611560" y="692696"/>
          <a:ext cx="7775576" cy="2919969"/>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Yhteiset</a:t>
                      </a:r>
                      <a:r>
                        <a:rPr lang="fi-FI" sz="1600" baseline="0" dirty="0" smtClean="0"/>
                        <a:t> toiminnot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0</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Vakuutusten uudelleenarviointi ja kilpailutus vakuutuslajeittain (</a:t>
                      </a:r>
                      <a:r>
                        <a:rPr lang="fi-FI" sz="1400" dirty="0" err="1" smtClean="0"/>
                        <a:t>Kj</a:t>
                      </a:r>
                      <a:r>
                        <a:rPr lang="fi-FI" sz="1400" dirty="0" smtClean="0"/>
                        <a:t>)</a:t>
                      </a:r>
                    </a:p>
                    <a:p>
                      <a:pPr marL="342900" indent="-342900">
                        <a:buFont typeface="+mj-lt"/>
                        <a:buAutoNum type="arabicPeriod"/>
                      </a:pPr>
                      <a:r>
                        <a:rPr lang="fi-FI" sz="1400" dirty="0" smtClean="0"/>
                        <a:t>Kaupungin</a:t>
                      </a:r>
                      <a:r>
                        <a:rPr lang="fi-FI" sz="1400" baseline="0" dirty="0" smtClean="0"/>
                        <a:t> maksamien jäsenmaksujen uudelleenarviointi </a:t>
                      </a:r>
                    </a:p>
                  </a:txBody>
                  <a:tcPr/>
                </a:tc>
              </a:tr>
              <a:tr h="384043">
                <a:tc>
                  <a:txBody>
                    <a:bodyPr/>
                    <a:lstStyle/>
                    <a:p>
                      <a:r>
                        <a:rPr lang="fi-FI" sz="1400" dirty="0" smtClean="0"/>
                        <a:t>Toimivalta</a:t>
                      </a:r>
                      <a:r>
                        <a:rPr lang="fi-FI" sz="1400" baseline="0" dirty="0" smtClean="0"/>
                        <a:t>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Toteutus 2016 talousarvion yhteydessä sekä viranhaltijapäätöksin</a:t>
                      </a:r>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Ei kuulemisia </a:t>
                      </a:r>
                      <a:endParaRPr lang="fi-FI" sz="1400" dirty="0"/>
                    </a:p>
                  </a:txBody>
                  <a:tcPr/>
                </a:tc>
              </a:tr>
            </a:tbl>
          </a:graphicData>
        </a:graphic>
      </p:graphicFrame>
    </p:spTree>
    <p:extLst>
      <p:ext uri="{BB962C8B-B14F-4D97-AF65-F5344CB8AC3E}">
        <p14:creationId xmlns:p14="http://schemas.microsoft.com/office/powerpoint/2010/main" val="2407250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3330391539"/>
              </p:ext>
            </p:extLst>
          </p:nvPr>
        </p:nvGraphicFramePr>
        <p:xfrm>
          <a:off x="611560" y="692696"/>
          <a:ext cx="7775576" cy="3304012"/>
        </p:xfrm>
        <a:graphic>
          <a:graphicData uri="http://schemas.openxmlformats.org/drawingml/2006/table">
            <a:tbl>
              <a:tblPr firstRow="1" bandRow="1">
                <a:tableStyleId>{5C22544A-7EE6-4342-B048-85BDC9FD1C3A}</a:tableStyleId>
              </a:tblPr>
              <a:tblGrid>
                <a:gridCol w="2592288"/>
                <a:gridCol w="5183288"/>
              </a:tblGrid>
              <a:tr h="384043">
                <a:tc>
                  <a:txBody>
                    <a:bodyPr/>
                    <a:lstStyle/>
                    <a:p>
                      <a:r>
                        <a:rPr lang="fi-FI" sz="1600" dirty="0" smtClean="0"/>
                        <a:t>Vastuualue</a:t>
                      </a:r>
                      <a:endParaRPr lang="fi-FI" sz="1600" dirty="0"/>
                    </a:p>
                  </a:txBody>
                  <a:tcPr/>
                </a:tc>
                <a:tc>
                  <a:txBody>
                    <a:bodyPr/>
                    <a:lstStyle/>
                    <a:p>
                      <a:r>
                        <a:rPr lang="fi-FI" sz="1600" dirty="0" smtClean="0"/>
                        <a:t>Kaupunkikehitys</a:t>
                      </a:r>
                      <a:r>
                        <a:rPr lang="fi-FI" sz="1600" baseline="0" dirty="0" smtClean="0"/>
                        <a:t>r</a:t>
                      </a:r>
                      <a:r>
                        <a:rPr lang="fi-FI" sz="1600" dirty="0" smtClean="0"/>
                        <a:t>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Ryhmän</a:t>
                      </a:r>
                      <a:r>
                        <a:rPr lang="fi-FI" sz="1400" baseline="0" dirty="0" smtClean="0"/>
                        <a:t> johtaja</a:t>
                      </a:r>
                      <a:endParaRPr lang="fi-FI" sz="1400" dirty="0" smtClean="0"/>
                    </a:p>
                  </a:txBody>
                  <a:tcPr/>
                </a:tc>
                <a:tc>
                  <a:txBody>
                    <a:bodyPr/>
                    <a:lstStyle/>
                    <a:p>
                      <a:r>
                        <a:rPr lang="fi-FI" sz="1400" dirty="0" smtClean="0"/>
                        <a:t>johtaja</a:t>
                      </a:r>
                      <a:r>
                        <a:rPr lang="fi-FI" sz="1400" baseline="0" dirty="0" smtClean="0"/>
                        <a:t> Pekka Sundman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52</a:t>
                      </a:r>
                      <a:r>
                        <a:rPr lang="fi-FI" sz="1400" baseline="0" dirty="0" smtClean="0"/>
                        <a:t>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26,6</a:t>
                      </a:r>
                    </a:p>
                  </a:txBody>
                  <a:tcPr/>
                </a:tc>
              </a:tr>
              <a:tr h="384043">
                <a:tc>
                  <a:txBody>
                    <a:bodyPr/>
                    <a:lstStyle/>
                    <a:p>
                      <a:r>
                        <a:rPr lang="fi-FI" sz="1400" dirty="0" smtClean="0"/>
                        <a:t>Esitetyt toimenpiteet, 2 kpl</a:t>
                      </a:r>
                      <a:endParaRPr lang="fi-FI" sz="1400" dirty="0"/>
                    </a:p>
                  </a:txBody>
                  <a:tcPr/>
                </a:tc>
                <a:tc>
                  <a:txBody>
                    <a:bodyPr/>
                    <a:lstStyle/>
                    <a:p>
                      <a:pPr marL="342900" indent="-342900">
                        <a:buFont typeface="+mj-lt"/>
                        <a:buAutoNum type="arabicPeriod"/>
                      </a:pPr>
                      <a:r>
                        <a:rPr lang="fi-FI" sz="1400" dirty="0" smtClean="0"/>
                        <a:t>Tapahtumatoimintojen</a:t>
                      </a:r>
                      <a:r>
                        <a:rPr lang="fi-FI" sz="1400" baseline="0" dirty="0" smtClean="0"/>
                        <a:t> perustaminen ja yhdistäminen kongressitoimistoon </a:t>
                      </a:r>
                      <a:r>
                        <a:rPr lang="fi-FI" sz="1400" dirty="0" smtClean="0"/>
                        <a:t>sekä resurssin uudelleenarviointi (KJ)</a:t>
                      </a:r>
                    </a:p>
                    <a:p>
                      <a:pPr marL="342900" indent="-342900">
                        <a:buFont typeface="+mj-lt"/>
                        <a:buAutoNum type="arabicPeriod"/>
                      </a:pPr>
                      <a:r>
                        <a:rPr lang="fi-FI" sz="1400" dirty="0" smtClean="0"/>
                        <a:t>Oman tapahtumatuotannon ulkoistaminen (KJ)</a:t>
                      </a:r>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baseline="0" dirty="0" smtClean="0"/>
                        <a:t>Voidaan toteuttaa viranhaltijapäätöksin ja talousarvion yhteydessä</a:t>
                      </a:r>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856831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49654983"/>
              </p:ext>
            </p:extLst>
          </p:nvPr>
        </p:nvGraphicFramePr>
        <p:xfrm>
          <a:off x="611560" y="692696"/>
          <a:ext cx="7775576" cy="4442819"/>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Viestintä</a:t>
                      </a:r>
                      <a:r>
                        <a:rPr lang="fi-FI" sz="1600" baseline="0" dirty="0" smtClean="0"/>
                        <a:t> (kaupunkikehitysryhmä)</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Vastuullinen viranhaltija</a:t>
                      </a:r>
                    </a:p>
                  </a:txBody>
                  <a:tcPr/>
                </a:tc>
                <a:tc>
                  <a:txBody>
                    <a:bodyPr/>
                    <a:lstStyle/>
                    <a:p>
                      <a:r>
                        <a:rPr lang="fi-FI" sz="1400" dirty="0" smtClean="0"/>
                        <a:t>Viestintäjohtaja</a:t>
                      </a:r>
                      <a:r>
                        <a:rPr lang="fi-FI" sz="1400" baseline="0" dirty="0" smtClean="0"/>
                        <a:t> Saara Malila</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8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27</a:t>
                      </a:r>
                      <a:r>
                        <a:rPr lang="fi-FI" sz="1400" baseline="0" dirty="0" smtClean="0"/>
                        <a:t> (koko viestintämatriisi)</a:t>
                      </a:r>
                      <a:endParaRPr lang="fi-FI" sz="1400" dirty="0"/>
                    </a:p>
                  </a:txBody>
                  <a:tcPr/>
                </a:tc>
              </a:tr>
              <a:tr h="384043">
                <a:tc>
                  <a:txBody>
                    <a:bodyPr/>
                    <a:lstStyle/>
                    <a:p>
                      <a:r>
                        <a:rPr lang="fi-FI" sz="1400" dirty="0" smtClean="0"/>
                        <a:t>Esitetyt toimenpiteet, 3 kpl</a:t>
                      </a:r>
                      <a:endParaRPr lang="fi-FI" sz="1400" dirty="0"/>
                    </a:p>
                  </a:txBody>
                  <a:tcPr/>
                </a:tc>
                <a:tc>
                  <a:txBody>
                    <a:bodyPr/>
                    <a:lstStyle/>
                    <a:p>
                      <a:pPr marL="342900" indent="-342900">
                        <a:buFont typeface="+mj-lt"/>
                        <a:buAutoNum type="arabicPeriod"/>
                      </a:pPr>
                      <a:r>
                        <a:rPr lang="fi-FI" sz="1400" dirty="0" smtClean="0"/>
                        <a:t>Viestinnän</a:t>
                      </a:r>
                      <a:r>
                        <a:rPr lang="fi-FI" sz="1400" baseline="0" dirty="0" smtClean="0"/>
                        <a:t> ja markkinoinnin resurssien uudelleen kohdistaminen tiiviimmäksi matriisiksi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Kaiken kaupungissa  julkaistun materiaalin määrän kriittinen arviointi osana hanketta. ( KJ)</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fi-FI" sz="1400" baseline="0" dirty="0" smtClean="0"/>
                        <a:t>Graafisen ohjeistuksen  uudistaminen ja erillisten logojen karsinta ja kaupungin ilmeen yhtenäistäminen (KH)</a:t>
                      </a:r>
                      <a:endParaRPr lang="fi-FI" sz="1400" dirty="0" smtClean="0"/>
                    </a:p>
                    <a:p>
                      <a:pPr marL="0" indent="0">
                        <a:buFont typeface="+mj-lt"/>
                        <a:buNone/>
                      </a:pPr>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Kaupunginhallitus vahvistaa uuden ohjeistuksen muutoin voidaan toteuttaa viranhaltija päätöksin</a:t>
                      </a:r>
                      <a:endParaRPr lang="fi-FI" sz="1400" baseline="0" dirty="0" smtClean="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Lauta</a:t>
                      </a:r>
                      <a:r>
                        <a:rPr lang="fi-FI" sz="1400" baseline="0" dirty="0" smtClean="0"/>
                        <a:t>- ja johtokuntien lausunnot </a:t>
                      </a:r>
                      <a:r>
                        <a:rPr lang="fi-FI" sz="1400" baseline="0" dirty="0" err="1" smtClean="0"/>
                        <a:t>graafisestaohjeesta</a:t>
                      </a:r>
                      <a:endParaRPr lang="fi-FI" sz="1400" dirty="0"/>
                    </a:p>
                  </a:txBody>
                  <a:tcPr/>
                </a:tc>
              </a:tr>
            </a:tbl>
          </a:graphicData>
        </a:graphic>
      </p:graphicFrame>
    </p:spTree>
    <p:extLst>
      <p:ext uri="{BB962C8B-B14F-4D97-AF65-F5344CB8AC3E}">
        <p14:creationId xmlns:p14="http://schemas.microsoft.com/office/powerpoint/2010/main" val="1051668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765990724"/>
              </p:ext>
            </p:extLst>
          </p:nvPr>
        </p:nvGraphicFramePr>
        <p:xfrm>
          <a:off x="611560" y="692696"/>
          <a:ext cx="7775576" cy="4797532"/>
        </p:xfrm>
        <a:graphic>
          <a:graphicData uri="http://schemas.openxmlformats.org/drawingml/2006/table">
            <a:tbl>
              <a:tblPr firstRow="1" bandRow="1">
                <a:tableStyleId>{5C22544A-7EE6-4342-B048-85BDC9FD1C3A}</a:tableStyleId>
              </a:tblPr>
              <a:tblGrid>
                <a:gridCol w="2376264"/>
                <a:gridCol w="5399312"/>
              </a:tblGrid>
              <a:tr h="384043">
                <a:tc>
                  <a:txBody>
                    <a:bodyPr/>
                    <a:lstStyle/>
                    <a:p>
                      <a:r>
                        <a:rPr lang="fi-FI" sz="1600" dirty="0" smtClean="0"/>
                        <a:t>Vastuualue</a:t>
                      </a:r>
                      <a:endParaRPr lang="fi-FI" sz="1600" dirty="0"/>
                    </a:p>
                  </a:txBody>
                  <a:tcPr/>
                </a:tc>
                <a:tc>
                  <a:txBody>
                    <a:bodyPr/>
                    <a:lstStyle/>
                    <a:p>
                      <a:r>
                        <a:rPr lang="fi-FI" sz="1600" dirty="0" smtClean="0"/>
                        <a:t>Hallinto</a:t>
                      </a:r>
                      <a:r>
                        <a:rPr lang="fi-FI" sz="1600" baseline="0" dirty="0" smtClean="0"/>
                        <a:t>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Tuomas Heikkinen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24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114,9</a:t>
                      </a:r>
                    </a:p>
                  </a:txBody>
                  <a:tcPr/>
                </a:tc>
              </a:tr>
              <a:tr h="384043">
                <a:tc>
                  <a:txBody>
                    <a:bodyPr/>
                    <a:lstStyle/>
                    <a:p>
                      <a:r>
                        <a:rPr lang="fi-FI" sz="1400" dirty="0" smtClean="0"/>
                        <a:t>Esitetyt toimenpiteet, 4kpl</a:t>
                      </a:r>
                      <a:endParaRPr lang="fi-FI" sz="1400" dirty="0"/>
                    </a:p>
                  </a:txBody>
                  <a:tcPr/>
                </a:tc>
                <a:tc>
                  <a:txBody>
                    <a:bodyPr/>
                    <a:lstStyle/>
                    <a:p>
                      <a:pPr marL="342900" indent="-342900">
                        <a:buFont typeface="+mj-lt"/>
                        <a:buAutoNum type="arabicPeriod"/>
                      </a:pPr>
                      <a:r>
                        <a:rPr lang="fi-FI" sz="1400" dirty="0" smtClean="0"/>
                        <a:t>Nykyisen vaihdeohjelman,</a:t>
                      </a:r>
                      <a:r>
                        <a:rPr lang="fi-FI" sz="1400" baseline="0" dirty="0" smtClean="0"/>
                        <a:t> </a:t>
                      </a:r>
                      <a:r>
                        <a:rPr lang="fi-FI" sz="1400" dirty="0" smtClean="0"/>
                        <a:t>monikanavainen asiakaspalvelun ja palveluprosessin uudistaminen,</a:t>
                      </a:r>
                      <a:r>
                        <a:rPr lang="fi-FI" sz="1400" baseline="0" dirty="0" smtClean="0"/>
                        <a:t> </a:t>
                      </a:r>
                      <a:r>
                        <a:rPr lang="fi-FI" sz="1400" dirty="0" smtClean="0"/>
                        <a:t>(KJ)</a:t>
                      </a:r>
                    </a:p>
                    <a:p>
                      <a:pPr marL="342900" indent="-342900">
                        <a:buFont typeface="+mj-lt"/>
                        <a:buAutoNum type="arabicPeriod"/>
                      </a:pPr>
                      <a:r>
                        <a:rPr lang="fi-FI" sz="1400" dirty="0" smtClean="0"/>
                        <a:t>Asiakkuudet</a:t>
                      </a:r>
                      <a:r>
                        <a:rPr lang="fi-FI" sz="1400" baseline="0" dirty="0" smtClean="0"/>
                        <a:t> ja osallisuus vastuualueen toimintojen karsiminen  (KJ)</a:t>
                      </a:r>
                      <a:endParaRPr lang="fi-FI" sz="1400" dirty="0" smtClean="0"/>
                    </a:p>
                    <a:p>
                      <a:pPr marL="342900" indent="-342900">
                        <a:buFont typeface="+mj-lt"/>
                        <a:buAutoNum type="arabicPeriod"/>
                      </a:pPr>
                      <a:r>
                        <a:rPr lang="fi-FI" sz="1400" dirty="0" smtClean="0"/>
                        <a:t>Virastomestarien ja aulapalvelun</a:t>
                      </a:r>
                      <a:r>
                        <a:rPr lang="fi-FI" sz="1400" baseline="0" dirty="0" smtClean="0"/>
                        <a:t> toimintojen siirto Arkea Oy:lle (KH)</a:t>
                      </a:r>
                      <a:endParaRPr lang="fi-FI" sz="1400" dirty="0" smtClean="0"/>
                    </a:p>
                    <a:p>
                      <a:pPr marL="342900" indent="-342900">
                        <a:buFont typeface="+mj-lt"/>
                        <a:buAutoNum type="arabicPeriod"/>
                      </a:pPr>
                      <a:r>
                        <a:rPr lang="fi-FI" sz="1400" dirty="0" smtClean="0"/>
                        <a:t>Vieraanvaraisuuden  osoittamisen rajoittaminen ja edunvalvonnan resurssien arviointi (TA)</a:t>
                      </a:r>
                    </a:p>
                    <a:p>
                      <a:pPr marL="342900" indent="-342900">
                        <a:buFont typeface="+mj-lt"/>
                        <a:buAutoNum type="arabicPeriod"/>
                      </a:pPr>
                      <a:endParaRPr lang="fi-FI" sz="1400" dirty="0" smtClean="0"/>
                    </a:p>
                  </a:txBody>
                  <a:tcPr/>
                </a:tc>
              </a:tr>
              <a:tr h="384043">
                <a:tc>
                  <a:txBody>
                    <a:bodyPr/>
                    <a:lstStyle/>
                    <a:p>
                      <a:r>
                        <a:rPr lang="fi-FI" sz="1400" dirty="0" smtClean="0"/>
                        <a:t>Toimivalta ja päätösehdotus</a:t>
                      </a:r>
                      <a:endParaRPr lang="fi-FI" sz="1400" dirty="0"/>
                    </a:p>
                  </a:txBody>
                  <a:tcPr/>
                </a:tc>
                <a:tc>
                  <a:txBody>
                    <a:bodyPr/>
                    <a:lstStyle/>
                    <a:p>
                      <a:pPr marL="0" indent="0">
                        <a:buFont typeface="Arial" panose="020B0604020202020204" pitchFamily="34" charset="0"/>
                        <a:buNone/>
                      </a:pPr>
                      <a:r>
                        <a:rPr lang="fi-FI" sz="1400" dirty="0" smtClean="0"/>
                        <a:t>Kaupunginhallitus</a:t>
                      </a:r>
                      <a:r>
                        <a:rPr lang="fi-FI" sz="1400" baseline="0" dirty="0" smtClean="0"/>
                        <a:t> päättää liiketoimintakokonaisuuden luovuttamisesta erillisestä valmistelusta. Muut toimenpiteet voidaan toteuttaa talousarvion yhteydessä.</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r>
                        <a:rPr lang="fi-FI" sz="1400" dirty="0" smtClean="0"/>
                        <a:t>Toimeenpannaan ehdotukset välittömästi</a:t>
                      </a:r>
                      <a:endParaRPr lang="fi-FI" sz="1400" dirty="0"/>
                    </a:p>
                  </a:txBody>
                  <a:tcPr/>
                </a:tc>
              </a:tr>
            </a:tbl>
          </a:graphicData>
        </a:graphic>
      </p:graphicFrame>
    </p:spTree>
    <p:extLst>
      <p:ext uri="{BB962C8B-B14F-4D97-AF65-F5344CB8AC3E}">
        <p14:creationId xmlns:p14="http://schemas.microsoft.com/office/powerpoint/2010/main" val="1565868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08177631"/>
              </p:ext>
            </p:extLst>
          </p:nvPr>
        </p:nvGraphicFramePr>
        <p:xfrm>
          <a:off x="611560" y="692696"/>
          <a:ext cx="7775576" cy="4522062"/>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Talous-</a:t>
                      </a:r>
                      <a:r>
                        <a:rPr lang="fi-FI" sz="1600" baseline="0" dirty="0" smtClean="0"/>
                        <a:t> ja strategiar</a:t>
                      </a:r>
                      <a:r>
                        <a:rPr lang="fi-FI" sz="1600" dirty="0" smtClean="0"/>
                        <a:t>yhmä</a:t>
                      </a:r>
                      <a:endParaRPr lang="fi-FI" sz="1600" dirty="0"/>
                    </a:p>
                  </a:txBody>
                  <a:tcPr/>
                </a:tc>
              </a:tr>
              <a:tr h="384043">
                <a:tc>
                  <a:txBody>
                    <a:bodyPr/>
                    <a:lstStyle/>
                    <a:p>
                      <a:r>
                        <a:rPr lang="fi-FI" sz="1400" dirty="0" smtClean="0"/>
                        <a:t>Ryhmän</a:t>
                      </a:r>
                      <a:r>
                        <a:rPr lang="fi-FI" sz="1400" baseline="0" dirty="0" smtClean="0"/>
                        <a:t> johtaja</a:t>
                      </a:r>
                      <a:endParaRPr lang="fi-FI" sz="1400" dirty="0"/>
                    </a:p>
                  </a:txBody>
                  <a:tcPr/>
                </a:tc>
                <a:tc>
                  <a:txBody>
                    <a:bodyPr/>
                    <a:lstStyle/>
                    <a:p>
                      <a:r>
                        <a:rPr lang="fi-FI" sz="1400" dirty="0" smtClean="0"/>
                        <a:t>Johtaja</a:t>
                      </a:r>
                      <a:r>
                        <a:rPr lang="fi-FI" sz="1400" baseline="0" dirty="0" smtClean="0"/>
                        <a:t> Jukka Laiho</a:t>
                      </a:r>
                      <a:r>
                        <a:rPr lang="fi-FI" sz="1400" dirty="0" smtClean="0"/>
                        <a:t> </a:t>
                      </a:r>
                      <a:endParaRPr lang="fi-FI" sz="1400" dirty="0"/>
                    </a:p>
                  </a:txBody>
                  <a:tcPr/>
                </a:tc>
              </a:tr>
              <a:tr h="456050">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baseline="0" dirty="0" smtClean="0"/>
                        <a:t>23 </a:t>
                      </a:r>
                      <a:r>
                        <a:rPr lang="fi-FI" sz="1400" dirty="0" smtClean="0"/>
                        <a:t>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52</a:t>
                      </a:r>
                      <a:r>
                        <a:rPr lang="fi-FI" sz="1400" baseline="0" dirty="0" smtClean="0"/>
                        <a:t> </a:t>
                      </a:r>
                      <a:endParaRPr lang="fi-FI" sz="1400" dirty="0" smtClean="0"/>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baseline="0" dirty="0" smtClean="0"/>
                        <a:t>Konsernirahoitus, varojen ja velkojen hallinta (maksuliikenne) =&gt; Kehitetään vastuunjakoa Kunnan </a:t>
                      </a:r>
                      <a:r>
                        <a:rPr lang="fi-FI" sz="1400" baseline="0" dirty="0" err="1" smtClean="0"/>
                        <a:t>Taitoan</a:t>
                      </a:r>
                      <a:r>
                        <a:rPr lang="fi-FI" sz="1400" baseline="0" dirty="0" smtClean="0"/>
                        <a:t> kanssa ja arvioidaan järjestelmätarpeet. (KJ)</a:t>
                      </a:r>
                    </a:p>
                    <a:p>
                      <a:pPr marL="342900" indent="-342900">
                        <a:buFont typeface="+mj-lt"/>
                        <a:buAutoNum type="arabicPeriod"/>
                      </a:pPr>
                      <a:r>
                        <a:rPr lang="fi-FI" sz="1400" baseline="0" dirty="0" smtClean="0"/>
                        <a:t>Rahoitustoiminnot =&gt; Henkilöstökassan palvelutasoa arvioidaan uudelleen, jonka tulisi vähentää henkilöstöresursseja ja parantaa toiminnan kannattavuutta. (KJ)</a:t>
                      </a:r>
                    </a:p>
                    <a:p>
                      <a:pPr marL="342900" indent="-342900">
                        <a:buFont typeface="+mj-lt"/>
                        <a:buAutoNum type="arabicPeriod"/>
                      </a:pPr>
                      <a:r>
                        <a:rPr lang="fi-FI" sz="1400" baseline="0" dirty="0" smtClean="0"/>
                        <a:t>Tietopalvelun uudelleenmitoitus (KJ)</a:t>
                      </a:r>
                    </a:p>
                    <a:p>
                      <a:pPr marL="342900" indent="-342900">
                        <a:buFont typeface="+mj-lt"/>
                        <a:buAutoNum type="arabicPeriod"/>
                      </a:pPr>
                      <a:endParaRPr lang="fi-FI" sz="1400" baseline="0" dirty="0" smtClean="0"/>
                    </a:p>
                  </a:txBody>
                  <a:tcPr/>
                </a:tc>
              </a:tr>
              <a:tr h="384043">
                <a:tc>
                  <a:txBody>
                    <a:bodyPr/>
                    <a:lstStyle/>
                    <a:p>
                      <a:r>
                        <a:rPr lang="fi-FI" sz="1400" dirty="0" smtClean="0"/>
                        <a:t>Toimivalta ja päätösehdotus</a:t>
                      </a:r>
                      <a:endParaRPr lang="fi-FI" sz="1400" dirty="0"/>
                    </a:p>
                  </a:txBody>
                  <a:tcPr/>
                </a:tc>
                <a:tc>
                  <a:txBody>
                    <a:bodyPr/>
                    <a:lstStyle/>
                    <a:p>
                      <a:r>
                        <a:rPr lang="fi-FI" sz="1400" dirty="0" smtClean="0"/>
                        <a:t>Voidaan toteuttaa viranhaltijapäätöksin. </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1738917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7</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4256878878"/>
              </p:ext>
            </p:extLst>
          </p:nvPr>
        </p:nvGraphicFramePr>
        <p:xfrm>
          <a:off x="611560" y="692696"/>
          <a:ext cx="7775576" cy="4663415"/>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IT</a:t>
                      </a:r>
                      <a:r>
                        <a:rPr lang="fi-FI" sz="1600" baseline="0" dirty="0" smtClean="0"/>
                        <a:t>–palvelukeskus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IT</a:t>
                      </a:r>
                      <a:r>
                        <a:rPr lang="fi-FI" sz="1400" baseline="0" dirty="0" smtClean="0"/>
                        <a:t>–palvelujohtaja Jari Nevalainen</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29 kappaletta</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72,5</a:t>
                      </a:r>
                    </a:p>
                  </a:txBody>
                  <a:tcPr/>
                </a:tc>
              </a:tr>
              <a:tr h="384043">
                <a:tc>
                  <a:txBody>
                    <a:bodyPr/>
                    <a:lstStyle/>
                    <a:p>
                      <a:r>
                        <a:rPr lang="fi-FI" sz="1400" dirty="0" smtClean="0"/>
                        <a:t>Esitetyt toimenpiteet 4 kpl</a:t>
                      </a:r>
                      <a:endParaRPr lang="fi-FI" sz="1400" dirty="0"/>
                    </a:p>
                  </a:txBody>
                  <a:tcPr/>
                </a:tc>
                <a:tc>
                  <a:txBody>
                    <a:bodyPr/>
                    <a:lstStyle/>
                    <a:p>
                      <a:pPr marL="342900" indent="-342900">
                        <a:buFont typeface="+mj-lt"/>
                        <a:buAutoNum type="arabicPeriod"/>
                      </a:pPr>
                      <a:r>
                        <a:rPr lang="fi-FI" sz="1400" baseline="0" dirty="0" smtClean="0"/>
                        <a:t> </a:t>
                      </a:r>
                      <a:r>
                        <a:rPr lang="fi-FI" sz="1400" dirty="0" smtClean="0"/>
                        <a:t>Selvitetään</a:t>
                      </a:r>
                      <a:r>
                        <a:rPr lang="fi-FI" sz="1400" baseline="0" dirty="0" smtClean="0"/>
                        <a:t> IT:n keskittäminen kokonaisuudessaan (luovutaan toimialojen omaa IT–tuotantoa)</a:t>
                      </a:r>
                    </a:p>
                    <a:p>
                      <a:pPr marL="342900" indent="-342900">
                        <a:buFont typeface="+mj-lt"/>
                        <a:buAutoNum type="arabicPeriod"/>
                      </a:pPr>
                      <a:r>
                        <a:rPr lang="fi-FI" sz="1400" baseline="0" dirty="0" smtClean="0"/>
                        <a:t>Arvioidaan kriittisesti kaupungin käytössä olevien sovellusten määrää (nyt n. 270 kpl) ja vähentämismahdollisuuksia</a:t>
                      </a:r>
                    </a:p>
                    <a:p>
                      <a:pPr marL="342900" indent="-342900">
                        <a:buFont typeface="+mj-lt"/>
                        <a:buAutoNum type="arabicPeriod"/>
                      </a:pPr>
                      <a:r>
                        <a:rPr lang="fi-FI" sz="1400" baseline="0" dirty="0" smtClean="0"/>
                        <a:t>Jaetaan IT:n kehittämisrahojen rahoitusvastuuta muiden kuntien kanssa Tieran puitteissa . </a:t>
                      </a:r>
                    </a:p>
                    <a:p>
                      <a:pPr marL="342900" indent="-342900">
                        <a:buFont typeface="+mj-lt"/>
                        <a:buAutoNum type="arabicPeriod"/>
                      </a:pPr>
                      <a:r>
                        <a:rPr lang="fi-FI" sz="1400" baseline="0" dirty="0" smtClean="0"/>
                        <a:t>Selvitetään IT toimintojen toimivalta toimialojen päällekkäisten investointien ohjaamisessa</a:t>
                      </a:r>
                      <a:endParaRPr lang="fi-FI" sz="1400" dirty="0" smtClean="0"/>
                    </a:p>
                    <a:p>
                      <a:endParaRPr lang="fi-FI" sz="1400" dirty="0"/>
                    </a:p>
                  </a:txBody>
                  <a:tcPr/>
                </a:tc>
              </a:tr>
              <a:tr h="384043">
                <a:tc>
                  <a:txBody>
                    <a:bodyPr/>
                    <a:lstStyle/>
                    <a:p>
                      <a:r>
                        <a:rPr lang="fi-FI" sz="1400" dirty="0" smtClean="0"/>
                        <a:t>Toimivalta ja päätösehdotus</a:t>
                      </a:r>
                      <a:endParaRPr lang="fi-FI" sz="1400" dirty="0"/>
                    </a:p>
                  </a:txBody>
                  <a:tcPr/>
                </a:tc>
                <a:tc>
                  <a:txBody>
                    <a:bodyPr/>
                    <a:lstStyle/>
                    <a:p>
                      <a:pPr marL="285750" indent="-285750">
                        <a:buFont typeface="Arial" panose="020B0604020202020204" pitchFamily="34" charset="0"/>
                        <a:buChar char="•"/>
                      </a:pPr>
                      <a:r>
                        <a:rPr lang="fi-FI" sz="1400" dirty="0" smtClean="0"/>
                        <a:t>Voidaan toteuttaa</a:t>
                      </a:r>
                      <a:r>
                        <a:rPr lang="fi-FI" sz="1400" baseline="0" dirty="0" smtClean="0"/>
                        <a:t> viranhaltijapäätöksin</a:t>
                      </a:r>
                      <a:endParaRPr lang="fi-FI" sz="1400" dirty="0"/>
                    </a:p>
                  </a:txBody>
                  <a:tcPr/>
                </a:tc>
              </a:tr>
              <a:tr h="384043">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342900" indent="-342900">
                        <a:buFont typeface="+mj-lt"/>
                        <a:buAutoNum type="arabicPeriod"/>
                      </a:pPr>
                      <a:endParaRPr lang="fi-FI" sz="1400" dirty="0"/>
                    </a:p>
                  </a:txBody>
                  <a:tcPr/>
                </a:tc>
              </a:tr>
            </a:tbl>
          </a:graphicData>
        </a:graphic>
      </p:graphicFrame>
    </p:spTree>
    <p:extLst>
      <p:ext uri="{BB962C8B-B14F-4D97-AF65-F5344CB8AC3E}">
        <p14:creationId xmlns:p14="http://schemas.microsoft.com/office/powerpoint/2010/main" val="36770556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8</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2955646138"/>
              </p:ext>
            </p:extLst>
          </p:nvPr>
        </p:nvGraphicFramePr>
        <p:xfrm>
          <a:off x="611560" y="692696"/>
          <a:ext cx="7775576" cy="1152129"/>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dirty="0" smtClean="0"/>
                        <a:t>KH</a:t>
                      </a:r>
                      <a:r>
                        <a:rPr lang="fi-FI" sz="1600" baseline="0" dirty="0" smtClean="0"/>
                        <a:t> / Hankkeet ja käyttöomaisuusinvestoinnit</a:t>
                      </a:r>
                      <a:endParaRPr lang="fi-FI" sz="1600" dirty="0"/>
                    </a:p>
                  </a:txBody>
                  <a:tcPr/>
                </a:tc>
              </a:tr>
              <a:tr h="3840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Tilivastuulliset</a:t>
                      </a:r>
                      <a:r>
                        <a:rPr lang="fi-FI" sz="1400" baseline="0" dirty="0" smtClean="0"/>
                        <a:t> viranhaltijat</a:t>
                      </a:r>
                      <a:endParaRPr lang="fi-FI" sz="1400" dirty="0" smtClean="0"/>
                    </a:p>
                  </a:txBody>
                  <a:tcPr/>
                </a:tc>
                <a:tc>
                  <a:txBody>
                    <a:bodyPr/>
                    <a:lstStyle/>
                    <a:p>
                      <a:r>
                        <a:rPr lang="fi-FI" sz="1400" dirty="0" smtClean="0"/>
                        <a:t>Heikkinen, Sundman,</a:t>
                      </a:r>
                      <a:r>
                        <a:rPr lang="fi-FI" sz="1400" baseline="0" dirty="0" smtClean="0"/>
                        <a:t> Korhonen ja Nevalainen</a:t>
                      </a:r>
                      <a:endParaRPr lang="fi-FI" sz="1400" dirty="0"/>
                    </a:p>
                  </a:txBody>
                  <a:tcPr/>
                </a:tc>
              </a:tr>
              <a:tr h="384043">
                <a:tc>
                  <a:txBody>
                    <a:bodyPr/>
                    <a:lstStyle/>
                    <a:p>
                      <a:endParaRPr lang="fi-FI" sz="1400" dirty="0"/>
                    </a:p>
                  </a:txBody>
                  <a:tcPr/>
                </a:tc>
                <a:tc>
                  <a:txBody>
                    <a:bodyPr/>
                    <a:lstStyle/>
                    <a:p>
                      <a:pPr marL="0" indent="0">
                        <a:buNone/>
                      </a:pPr>
                      <a:endParaRPr lang="fi-FI" sz="1400" dirty="0"/>
                    </a:p>
                  </a:txBody>
                  <a:tcPr/>
                </a:tc>
              </a:tr>
            </a:tbl>
          </a:graphicData>
        </a:graphic>
      </p:graphicFrame>
      <p:graphicFrame>
        <p:nvGraphicFramePr>
          <p:cNvPr id="7" name="Sisällön paikkamerkki 2"/>
          <p:cNvGraphicFramePr>
            <a:graphicFrameLocks/>
          </p:cNvGraphicFramePr>
          <p:nvPr>
            <p:extLst>
              <p:ext uri="{D42A27DB-BD31-4B8C-83A1-F6EECF244321}">
                <p14:modId xmlns:p14="http://schemas.microsoft.com/office/powerpoint/2010/main" val="1519873371"/>
              </p:ext>
            </p:extLst>
          </p:nvPr>
        </p:nvGraphicFramePr>
        <p:xfrm>
          <a:off x="611560" y="1772816"/>
          <a:ext cx="7775576" cy="3505200"/>
        </p:xfrm>
        <a:graphic>
          <a:graphicData uri="http://schemas.openxmlformats.org/drawingml/2006/table">
            <a:tbl>
              <a:tblPr firstRow="1" bandRow="1">
                <a:tableStyleId>{5C22544A-7EE6-4342-B048-85BDC9FD1C3A}</a:tableStyleId>
              </a:tblPr>
              <a:tblGrid>
                <a:gridCol w="2808312"/>
                <a:gridCol w="4967264"/>
              </a:tblGrid>
              <a:tr h="230796">
                <a:tc>
                  <a:txBody>
                    <a:bodyPr/>
                    <a:lstStyle/>
                    <a:p>
                      <a:r>
                        <a:rPr lang="fi-FI" sz="1600" dirty="0" smtClean="0"/>
                        <a:t>Vastuualue</a:t>
                      </a:r>
                      <a:endParaRPr lang="fi-FI" sz="1600" dirty="0"/>
                    </a:p>
                  </a:txBody>
                  <a:tcPr/>
                </a:tc>
                <a:tc>
                  <a:txBody>
                    <a:bodyPr/>
                    <a:lstStyle/>
                    <a:p>
                      <a:r>
                        <a:rPr lang="fi-FI" sz="1600" dirty="0" smtClean="0"/>
                        <a:t>KH / Edelleen</a:t>
                      </a:r>
                      <a:r>
                        <a:rPr lang="fi-FI" sz="1600" baseline="0" dirty="0" smtClean="0"/>
                        <a:t> kohdistettavat määrärahat</a:t>
                      </a:r>
                      <a:endParaRPr lang="fi-FI" sz="1600" dirty="0"/>
                    </a:p>
                  </a:txBody>
                  <a:tcPr/>
                </a:tc>
              </a:tr>
              <a:tr h="15316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i-FI" sz="1400" dirty="0" smtClean="0"/>
                        <a:t>Toimivalta ja päätösehdotus</a:t>
                      </a:r>
                    </a:p>
                    <a:p>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Asiantuntijapalveluiden käyttövaltuusastetta nostetaan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Kaupunkitapahtumien keskinäinen priorisointi</a:t>
                      </a:r>
                    </a:p>
                    <a:p>
                      <a:pPr marL="285750" indent="-285750">
                        <a:buFont typeface="Arial" panose="020B0604020202020204" pitchFamily="34" charset="0"/>
                        <a:buChar char="•"/>
                      </a:pPr>
                      <a:r>
                        <a:rPr lang="fi-FI" sz="1400" dirty="0" smtClean="0"/>
                        <a:t>Kulttuurilaitosten (Forum </a:t>
                      </a:r>
                      <a:r>
                        <a:rPr lang="fi-FI" sz="1400" dirty="0" err="1" smtClean="0"/>
                        <a:t>Marinum</a:t>
                      </a:r>
                      <a:r>
                        <a:rPr lang="fi-FI" sz="1400" dirty="0" smtClean="0"/>
                        <a:t>, ÅST, Aboa </a:t>
                      </a:r>
                      <a:r>
                        <a:rPr lang="fi-FI" sz="1400" dirty="0" err="1" smtClean="0"/>
                        <a:t>Vetus</a:t>
                      </a:r>
                      <a:r>
                        <a:rPr lang="fi-FI" sz="1400" dirty="0" smtClean="0"/>
                        <a:t>, </a:t>
                      </a:r>
                      <a:r>
                        <a:rPr lang="fi-FI" sz="1400" dirty="0" err="1" smtClean="0"/>
                        <a:t>Sigyn</a:t>
                      </a:r>
                      <a:r>
                        <a:rPr lang="fi-FI" sz="1400" dirty="0" smtClean="0"/>
                        <a:t>,</a:t>
                      </a:r>
                      <a:r>
                        <a:rPr lang="fi-FI" sz="1400" baseline="0" dirty="0" smtClean="0"/>
                        <a:t> m</a:t>
                      </a:r>
                      <a:r>
                        <a:rPr lang="fi-FI" sz="1400" dirty="0" smtClean="0"/>
                        <a:t>usiikin opetus) avustamisen siirtäminen VAPA / kulttuurilautakunnan alle. Lautakunnan tulisi arvioida koko teatteri-</a:t>
                      </a:r>
                      <a:r>
                        <a:rPr lang="fi-FI" sz="1400" baseline="0" dirty="0" smtClean="0"/>
                        <a:t> ja</a:t>
                      </a:r>
                      <a:r>
                        <a:rPr lang="fi-FI" sz="1400" dirty="0" smtClean="0"/>
                        <a:t> museotoiminnan resursointia ja avustuksia yhtenä kokonaisuutena. (KH)</a:t>
                      </a:r>
                    </a:p>
                    <a:p>
                      <a:pPr marL="285750" indent="-285750">
                        <a:buFont typeface="Arial" panose="020B0604020202020204" pitchFamily="34" charset="0"/>
                        <a:buChar char="•"/>
                      </a:pPr>
                      <a:r>
                        <a:rPr lang="fi-FI" sz="1400" dirty="0" smtClean="0"/>
                        <a:t>Yhdenvertaisuus ja tasavertaisuus ei toteudu avustuksissa, saamisperusteet</a:t>
                      </a:r>
                      <a:r>
                        <a:rPr lang="fi-FI" sz="1400" baseline="0" dirty="0" smtClean="0"/>
                        <a:t> arvioidaan  (KH)</a:t>
                      </a:r>
                    </a:p>
                    <a:p>
                      <a:pPr marL="285750" indent="-285750">
                        <a:buFont typeface="Arial" panose="020B0604020202020204" pitchFamily="34" charset="0"/>
                        <a:buChar char="•"/>
                      </a:pPr>
                      <a:r>
                        <a:rPr lang="fi-FI" sz="1400" baseline="0" dirty="0" smtClean="0"/>
                        <a:t>Järjestötalon perustaminen korvaamaan vuokra-avustukset sekä vuokra-alennukset.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i-FI" sz="1400" b="0" i="0" u="none" strike="noStrike" kern="1200" cap="none" spc="0" normalizeH="0" baseline="0" noProof="0" dirty="0" smtClean="0">
                        <a:ln>
                          <a:noFill/>
                        </a:ln>
                        <a:solidFill>
                          <a:prstClr val="black"/>
                        </a:solidFill>
                        <a:effectLst/>
                        <a:uLnTx/>
                        <a:uFillTx/>
                        <a:latin typeface="+mn-lt"/>
                        <a:ea typeface="+mn-ea"/>
                        <a:cs typeface="+mn-cs"/>
                      </a:endParaRPr>
                    </a:p>
                  </a:txBody>
                  <a:tcPr/>
                </a:tc>
              </a:tr>
              <a:tr h="356685">
                <a:tc>
                  <a:txBody>
                    <a:bodyPr/>
                    <a:lstStyle/>
                    <a:p>
                      <a:r>
                        <a:rPr lang="fi-FI" sz="1400" dirty="0" smtClean="0"/>
                        <a:t>Päätöksentekoa</a:t>
                      </a:r>
                      <a:r>
                        <a:rPr lang="fi-FI" sz="1400" baseline="0" dirty="0" smtClean="0"/>
                        <a:t> edeltävät kuulemiset</a:t>
                      </a:r>
                      <a:endParaRPr lang="fi-FI" sz="1400" dirty="0"/>
                    </a:p>
                  </a:txBody>
                  <a:tcPr/>
                </a:tc>
                <a:tc>
                  <a:txBody>
                    <a:bodyPr/>
                    <a:lstStyle/>
                    <a:p>
                      <a:pPr marL="0" indent="0">
                        <a:buNone/>
                      </a:pPr>
                      <a:endParaRPr lang="fi-FI" sz="1400" dirty="0"/>
                    </a:p>
                  </a:txBody>
                  <a:tcPr/>
                </a:tc>
              </a:tr>
            </a:tbl>
          </a:graphicData>
        </a:graphic>
      </p:graphicFrame>
    </p:spTree>
    <p:extLst>
      <p:ext uri="{BB962C8B-B14F-4D97-AF65-F5344CB8AC3E}">
        <p14:creationId xmlns:p14="http://schemas.microsoft.com/office/powerpoint/2010/main" val="41956601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äivämäärän paikkamerkki 3"/>
          <p:cNvSpPr>
            <a:spLocks noGrp="1"/>
          </p:cNvSpPr>
          <p:nvPr>
            <p:ph type="dt" sz="half" idx="14"/>
          </p:nvPr>
        </p:nvSpPr>
        <p:spPr/>
        <p:txBody>
          <a:bodyPr/>
          <a:lstStyle/>
          <a:p>
            <a:fld id="{B4D18F73-29E0-0C48-B7BB-47AD54BA47B9}" type="datetime1">
              <a:rPr lang="fi-FI" smtClean="0"/>
              <a:t>6.2.2015</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9</a:t>
            </a:fld>
            <a:endParaRPr lang="fi-FI"/>
          </a:p>
        </p:txBody>
      </p:sp>
      <p:graphicFrame>
        <p:nvGraphicFramePr>
          <p:cNvPr id="3" name="Sisällön paikkamerkki 2"/>
          <p:cNvGraphicFramePr>
            <a:graphicFrameLocks noGrp="1"/>
          </p:cNvGraphicFramePr>
          <p:nvPr>
            <p:ph sz="quarter" idx="13"/>
            <p:extLst>
              <p:ext uri="{D42A27DB-BD31-4B8C-83A1-F6EECF244321}">
                <p14:modId xmlns:p14="http://schemas.microsoft.com/office/powerpoint/2010/main" val="805481984"/>
              </p:ext>
            </p:extLst>
          </p:nvPr>
        </p:nvGraphicFramePr>
        <p:xfrm>
          <a:off x="611560" y="692696"/>
          <a:ext cx="7775576" cy="4370812"/>
        </p:xfrm>
        <a:graphic>
          <a:graphicData uri="http://schemas.openxmlformats.org/drawingml/2006/table">
            <a:tbl>
              <a:tblPr firstRow="1" bandRow="1">
                <a:tableStyleId>{5C22544A-7EE6-4342-B048-85BDC9FD1C3A}</a:tableStyleId>
              </a:tblPr>
              <a:tblGrid>
                <a:gridCol w="2808312"/>
                <a:gridCol w="4967264"/>
              </a:tblGrid>
              <a:tr h="384043">
                <a:tc>
                  <a:txBody>
                    <a:bodyPr/>
                    <a:lstStyle/>
                    <a:p>
                      <a:r>
                        <a:rPr lang="fi-FI" sz="1600" dirty="0" smtClean="0"/>
                        <a:t>Vastuualue</a:t>
                      </a:r>
                      <a:endParaRPr lang="fi-FI" sz="1600" dirty="0"/>
                    </a:p>
                  </a:txBody>
                  <a:tcPr/>
                </a:tc>
                <a:tc>
                  <a:txBody>
                    <a:bodyPr/>
                    <a:lstStyle/>
                    <a:p>
                      <a:r>
                        <a:rPr lang="fi-FI" sz="1600" baseline="0" dirty="0" smtClean="0"/>
                        <a:t>Matkailun palvelukeskus</a:t>
                      </a:r>
                      <a:endParaRPr lang="fi-FI" sz="1600" dirty="0"/>
                    </a:p>
                  </a:txBody>
                  <a:tcPr/>
                </a:tc>
              </a:tr>
              <a:tr h="384043">
                <a:tc>
                  <a:txBody>
                    <a:bodyPr/>
                    <a:lstStyle/>
                    <a:p>
                      <a:r>
                        <a:rPr lang="fi-FI" sz="1400" dirty="0" smtClean="0"/>
                        <a:t>Palvelukeskuksen</a:t>
                      </a:r>
                      <a:r>
                        <a:rPr lang="fi-FI" sz="1400" baseline="0" dirty="0" smtClean="0"/>
                        <a:t> johtaja</a:t>
                      </a:r>
                      <a:endParaRPr lang="fi-FI" sz="1400" dirty="0"/>
                    </a:p>
                  </a:txBody>
                  <a:tcPr/>
                </a:tc>
                <a:tc>
                  <a:txBody>
                    <a:bodyPr/>
                    <a:lstStyle/>
                    <a:p>
                      <a:r>
                        <a:rPr lang="fi-FI" sz="1400" dirty="0" smtClean="0"/>
                        <a:t>Matkailujohtaja</a:t>
                      </a:r>
                      <a:r>
                        <a:rPr lang="fi-FI" sz="1400" baseline="0" dirty="0" smtClean="0"/>
                        <a:t> Anne-Marget Hellén </a:t>
                      </a:r>
                      <a:endParaRPr lang="fi-FI" sz="1400" dirty="0"/>
                    </a:p>
                  </a:txBody>
                  <a:tcPr/>
                </a:tc>
              </a:tr>
              <a:tr h="384043">
                <a:tc>
                  <a:txBody>
                    <a:bodyPr/>
                    <a:lstStyle/>
                    <a:p>
                      <a:r>
                        <a:rPr lang="fi-FI" sz="1400" dirty="0" smtClean="0"/>
                        <a:t>Toimintojen </a:t>
                      </a:r>
                      <a:r>
                        <a:rPr lang="fi-FI" sz="1400" dirty="0" err="1" smtClean="0"/>
                        <a:t>lkm</a:t>
                      </a:r>
                      <a:r>
                        <a:rPr lang="fi-FI" sz="1400" dirty="0" smtClean="0"/>
                        <a:t>.</a:t>
                      </a:r>
                      <a:endParaRPr lang="fi-FI" sz="1400" dirty="0"/>
                    </a:p>
                  </a:txBody>
                  <a:tcPr/>
                </a:tc>
                <a:tc>
                  <a:txBody>
                    <a:bodyPr/>
                    <a:lstStyle/>
                    <a:p>
                      <a:r>
                        <a:rPr lang="fi-FI" sz="1400" dirty="0" smtClean="0"/>
                        <a:t>-</a:t>
                      </a:r>
                      <a:endParaRPr lang="fi-FI" sz="1400" dirty="0"/>
                    </a:p>
                  </a:txBody>
                  <a:tcPr/>
                </a:tc>
              </a:tr>
              <a:tr h="384043">
                <a:tc>
                  <a:txBody>
                    <a:bodyPr/>
                    <a:lstStyle/>
                    <a:p>
                      <a:r>
                        <a:rPr lang="fi-FI" sz="1400" dirty="0" smtClean="0"/>
                        <a:t>Työvoiman</a:t>
                      </a:r>
                      <a:r>
                        <a:rPr lang="fi-FI" sz="1400" baseline="0" dirty="0" smtClean="0"/>
                        <a:t> käyttö (HTV)</a:t>
                      </a:r>
                      <a:endParaRPr lang="fi-FI" sz="1400" dirty="0"/>
                    </a:p>
                  </a:txBody>
                  <a:tcPr/>
                </a:tc>
                <a:tc>
                  <a:txBody>
                    <a:bodyPr/>
                    <a:lstStyle/>
                    <a:p>
                      <a:r>
                        <a:rPr lang="fi-FI" sz="1400" dirty="0" smtClean="0"/>
                        <a:t>44,2</a:t>
                      </a:r>
                    </a:p>
                  </a:txBody>
                  <a:tcPr/>
                </a:tc>
              </a:tr>
              <a:tr h="384043">
                <a:tc>
                  <a:txBody>
                    <a:bodyPr/>
                    <a:lstStyle/>
                    <a:p>
                      <a:r>
                        <a:rPr lang="fi-FI" sz="1400" dirty="0" smtClean="0"/>
                        <a:t>Esitetyt toimenpiteet, 3 kpl</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Matkailun palvelukeskuksen operatiiviset toiminnot (</a:t>
                      </a:r>
                      <a:r>
                        <a:rPr kumimoji="0" lang="fi-FI" sz="1400" b="0" i="0" u="none" strike="noStrike" kern="1200" cap="none" spc="0" normalizeH="0" baseline="0" noProof="0" dirty="0" err="1" smtClean="0">
                          <a:ln>
                            <a:noFill/>
                          </a:ln>
                          <a:solidFill>
                            <a:prstClr val="black"/>
                          </a:solidFill>
                          <a:effectLst/>
                          <a:uLnTx/>
                          <a:uFillTx/>
                          <a:latin typeface="+mn-lt"/>
                          <a:ea typeface="+mn-ea"/>
                          <a:cs typeface="+mn-cs"/>
                        </a:rPr>
                        <a:t>Hostel</a:t>
                      </a:r>
                      <a:r>
                        <a:rPr kumimoji="0" lang="fi-FI" sz="1400" b="0" i="0" u="none" strike="noStrike" kern="1200" cap="none" spc="0" normalizeH="0" baseline="0" noProof="0" dirty="0" smtClean="0">
                          <a:ln>
                            <a:noFill/>
                          </a:ln>
                          <a:solidFill>
                            <a:prstClr val="black"/>
                          </a:solidFill>
                          <a:effectLst/>
                          <a:uLnTx/>
                          <a:uFillTx/>
                          <a:latin typeface="+mn-lt"/>
                          <a:ea typeface="+mn-ea"/>
                          <a:cs typeface="+mn-cs"/>
                        </a:rPr>
                        <a:t>, camping jne.) tulee järjestää siten, että niitä ei tuoteta alle omakustannushinnan eli toiminnoista ei saa aiheutua tappioita kaupungille. (KH)</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Matkailumarkkinointi kootaan yhteen toimintoon( KJ)</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Matkailupalvelukeskuksen mitoituksen uudelleenarviointi. (TA)</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Toimivalta ja päätösehdotus</a:t>
                      </a:r>
                      <a:endParaRPr lang="fi-FI" sz="14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i-FI" sz="1400" b="0" i="0" u="none" strike="noStrike" kern="1200" cap="none" spc="0" normalizeH="0" baseline="0" noProof="0" dirty="0" smtClean="0">
                          <a:ln>
                            <a:noFill/>
                          </a:ln>
                          <a:solidFill>
                            <a:prstClr val="black"/>
                          </a:solidFill>
                          <a:effectLst/>
                          <a:uLnTx/>
                          <a:uFillTx/>
                          <a:latin typeface="+mn-lt"/>
                          <a:ea typeface="+mn-ea"/>
                          <a:cs typeface="+mn-cs"/>
                        </a:rPr>
                        <a:t>Kaupunginhallitus päättää toimintojen  ulkoistuksesta erillisestä valmistelusta. muut  toimenpiteet  viranhaltija päätöksin</a:t>
                      </a:r>
                      <a:endParaRPr kumimoji="0" lang="fi-FI" sz="1400" b="0" i="0" u="none" strike="noStrike" kern="1200" cap="none" spc="0" normalizeH="0" baseline="0" noProof="0" dirty="0">
                        <a:ln>
                          <a:noFill/>
                        </a:ln>
                        <a:solidFill>
                          <a:prstClr val="black"/>
                        </a:solidFill>
                        <a:effectLst/>
                        <a:uLnTx/>
                        <a:uFillTx/>
                        <a:latin typeface="+mn-lt"/>
                        <a:ea typeface="+mn-ea"/>
                        <a:cs typeface="+mn-cs"/>
                      </a:endParaRPr>
                    </a:p>
                  </a:txBody>
                  <a:tcPr/>
                </a:tc>
              </a:tr>
              <a:tr h="384043">
                <a:tc>
                  <a:txBody>
                    <a:bodyPr/>
                    <a:lstStyle/>
                    <a:p>
                      <a:r>
                        <a:rPr lang="fi-FI" sz="1400" dirty="0" smtClean="0"/>
                        <a:t>Päätöksentekoa</a:t>
                      </a:r>
                      <a:r>
                        <a:rPr lang="fi-FI" sz="1400" baseline="0" dirty="0" smtClean="0"/>
                        <a:t> edeltävät kuulemisen</a:t>
                      </a:r>
                      <a:endParaRPr lang="fi-FI" sz="1400" dirty="0"/>
                    </a:p>
                  </a:txBody>
                  <a:tcPr/>
                </a:tc>
                <a:tc>
                  <a:txBody>
                    <a:bodyPr/>
                    <a:lstStyle/>
                    <a:p>
                      <a:pPr marL="0" indent="0">
                        <a:buNone/>
                      </a:pPr>
                      <a:r>
                        <a:rPr lang="fi-FI" sz="1400" dirty="0" smtClean="0"/>
                        <a:t>Matkailu</a:t>
                      </a:r>
                      <a:r>
                        <a:rPr lang="fi-FI" sz="1400" baseline="0" dirty="0" smtClean="0"/>
                        <a:t> ja majoitusalan kuulemistilaisuudet</a:t>
                      </a:r>
                      <a:endParaRPr lang="fi-FI" sz="1400" dirty="0"/>
                    </a:p>
                  </a:txBody>
                  <a:tcPr/>
                </a:tc>
              </a:tr>
            </a:tbl>
          </a:graphicData>
        </a:graphic>
      </p:graphicFrame>
    </p:spTree>
    <p:extLst>
      <p:ext uri="{BB962C8B-B14F-4D97-AF65-F5344CB8AC3E}">
        <p14:creationId xmlns:p14="http://schemas.microsoft.com/office/powerpoint/2010/main" val="28679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itysmalli Suomi">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file>

<file path=customXml/item3.xml><?xml version="1.0" encoding="utf-8"?>
<p:properties xmlns:p="http://schemas.microsoft.com/office/2006/metadata/properties" xmlns:xsi="http://www.w3.org/2001/XMLSchema-instance" xmlns:pc="http://schemas.microsoft.com/office/infopath/2007/PartnerControls">
  <documentManagement>
    <_Julkisuus_ xmlns="b03131df-fdca-4f96-b491-cb071e0af91d">Salassa pidettävä</_Julkisuus_>
    <Kuvaus_x0020_ xmlns="b03131df-fdca-4f96-b491-cb071e0af91d" xsi:nil="true"/>
    <TaxCatchAll xmlns="b03131df-fdca-4f96-b491-cb071e0af91d">
      <Value>52</Value>
      <Value>4</Value>
      <Value>1</Value>
    </TaxCatchAll>
    <f6425a5d6274420ba12265519cac2494 xmlns="b03131df-fdca-4f96-b491-cb071e0af91d">
      <Terms xmlns="http://schemas.microsoft.com/office/infopath/2007/PartnerControls">
        <TermInfo xmlns="http://schemas.microsoft.com/office/infopath/2007/PartnerControls">
          <TermName xmlns="http://schemas.microsoft.com/office/infopath/2007/PartnerControls">Analyysi</TermName>
          <TermId xmlns="http://schemas.microsoft.com/office/infopath/2007/PartnerControls">3a018f0a-b363-4d07-b452-3af5cde452cf</TermId>
        </TermInfo>
      </Terms>
    </f6425a5d6274420ba12265519cac2494>
  </documentManagement>
</p:properties>
</file>

<file path=customXml/item4.xml><?xml version="1.0" encoding="utf-8"?>
<ct:contentTypeSchema xmlns:ct="http://schemas.microsoft.com/office/2006/metadata/contentType" xmlns:ma="http://schemas.microsoft.com/office/2006/metadata/properties/metaAttributes" ct:_="" ma:_="" ma:contentTypeName="Teksti Turku" ma:contentTypeID="0x010100BABE01DC4AF04CBC98B987127D9FC69A0800955335CB11563143A4483A89F0984ED6" ma:contentTypeVersion="119" ma:contentTypeDescription="Luo uusi asiakirja." ma:contentTypeScope="" ma:versionID="e8422bbb311e70326cc571246fd75cad">
  <xsd:schema xmlns:xsd="http://www.w3.org/2001/XMLSchema" xmlns:xs="http://www.w3.org/2001/XMLSchema" xmlns:p="http://schemas.microsoft.com/office/2006/metadata/properties" xmlns:ns2="b03131df-fdca-4f96-b491-cb071e0af91d" xmlns:ns3="b7caa62b-7ad8-4ac0-91e3-d215c04b2f01" targetNamespace="http://schemas.microsoft.com/office/2006/metadata/properties" ma:root="true" ma:fieldsID="879c9aa0da2c0fa2f2e56c68e8ce5126" ns2:_="" ns3:_="">
    <xsd:import namespace="b03131df-fdca-4f96-b491-cb071e0af91d"/>
    <xsd:import namespace="b7caa62b-7ad8-4ac0-91e3-d215c04b2f01"/>
    <xsd:element name="properties">
      <xsd:complexType>
        <xsd:sequence>
          <xsd:element name="documentManagement">
            <xsd:complexType>
              <xsd:all>
                <xsd:element ref="ns2:_Julkisuus_" minOccurs="0"/>
                <xsd:element ref="ns3:_dlc_DocId" minOccurs="0"/>
                <xsd:element ref="ns3:_dlc_DocIdUrl" minOccurs="0"/>
                <xsd:element ref="ns3:_dlc_DocIdPersistId" minOccurs="0"/>
                <xsd:element ref="ns2:f6425a5d6274420ba12265519cac2494" minOccurs="0"/>
                <xsd:element ref="ns2:TaxCatchAll" minOccurs="0"/>
                <xsd:element ref="ns2:TaxCatchAllLabel" minOccurs="0"/>
                <xsd:element ref="ns2:Kuvaus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3131df-fdca-4f96-b491-cb071e0af91d" elementFormDefault="qualified">
    <xsd:import namespace="http://schemas.microsoft.com/office/2006/documentManagement/types"/>
    <xsd:import namespace="http://schemas.microsoft.com/office/infopath/2007/PartnerControls"/>
    <xsd:element name="_Julkisuus_" ma:index="1" nillable="true" ma:displayName="Julkisuus" ma:default="Julkinen" ma:format="Dropdown" ma:internalName="_Julkisuus_">
      <xsd:simpleType>
        <xsd:restriction base="dms:Choice">
          <xsd:enumeration value="Julkinen"/>
          <xsd:enumeration value="Salassa pidettävä"/>
        </xsd:restriction>
      </xsd:simpleType>
    </xsd:element>
    <xsd:element name="f6425a5d6274420ba12265519cac2494" ma:index="11" ma:taxonomy="true" ma:internalName="f6425a5d6274420ba12265519cac2494" ma:taxonomyFieldName="_Tekstin_x0020_tyyppi" ma:displayName="Tekstin tyyppi" ma:default="" ma:fieldId="{f6425a5d-6274-420b-a122-65519cac2494}" ma:sspId="6948e327-c22f-45f3-ba73-76ec8822dedd" ma:termSetId="11208e52-d581-4242-bb75-ee5be9a4985f"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d685d71d-1d2d-45e9-a202-260c50b74023}" ma:internalName="TaxCatchAll" ma:showField="CatchAllData"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d685d71d-1d2d-45e9-a202-260c50b74023}" ma:internalName="TaxCatchAllLabel" ma:readOnly="true" ma:showField="CatchAllDataLabel" ma:web="7a112db0-4ab2-47df-9bd4-197c83270bb4">
      <xsd:complexType>
        <xsd:complexContent>
          <xsd:extension base="dms:MultiChoiceLookup">
            <xsd:sequence>
              <xsd:element name="Value" type="dms:Lookup" maxOccurs="unbounded" minOccurs="0" nillable="true"/>
            </xsd:sequence>
          </xsd:extension>
        </xsd:complexContent>
      </xsd:complexType>
    </xsd:element>
    <xsd:element name="Kuvaus_x0020_" ma:index="17" nillable="true" ma:displayName="Kuvaus" ma:internalName="Kuvaus_x0020_"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caa62b-7ad8-4ac0-91e3-d215c04b2f01" elementFormDefault="qualified">
    <xsd:import namespace="http://schemas.microsoft.com/office/2006/documentManagement/types"/>
    <xsd:import namespace="http://schemas.microsoft.com/office/infopath/2007/PartnerControls"/>
    <xsd:element name="_dlc_DocId" ma:index="7" nillable="true" ma:displayName="Tiedostotunnisteen arvo" ma:description="Tälle kohteelle määritetyn tiedostotunnisteen arvo." ma:internalName="_dlc_DocId" ma:readOnly="true">
      <xsd:simpleType>
        <xsd:restriction base="dms:Text"/>
      </xsd:simpleType>
    </xsd:element>
    <xsd:element name="_dlc_DocIdUrl" ma:index="8" nillable="true" ma:displayName="Tiedostotunniste" ma:description="Tämän tiedoston pysyvä linkki."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 nillable="true" ma:displayName="Pysyvä tunniste" ma:description="Tunniste säilytetään lisättäessä."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6948e327-c22f-45f3-ba73-76ec8822dedd" ContentTypeId="0x010100BABE01DC4AF04CBC98B987127D9FC69A08" PreviousValue="false"/>
</file>

<file path=customXml/itemProps1.xml><?xml version="1.0" encoding="utf-8"?>
<ds:datastoreItem xmlns:ds="http://schemas.openxmlformats.org/officeDocument/2006/customXml" ds:itemID="{3642543C-050A-4DA2-8D17-4D738E71B598}">
  <ds:schemaRefs>
    <ds:schemaRef ds:uri="http://schemas.microsoft.com/sharepoint/v3/contenttype/forms"/>
  </ds:schemaRefs>
</ds:datastoreItem>
</file>

<file path=customXml/itemProps2.xml><?xml version="1.0" encoding="utf-8"?>
<ds:datastoreItem xmlns:ds="http://schemas.openxmlformats.org/officeDocument/2006/customXml" ds:itemID="{F4A9BA3F-80F1-452D-95C6-C9086D57F8C7}">
  <ds:schemaRefs>
    <ds:schemaRef ds:uri="http://schemas.microsoft.com/sharepoint/events"/>
  </ds:schemaRefs>
</ds:datastoreItem>
</file>

<file path=customXml/itemProps3.xml><?xml version="1.0" encoding="utf-8"?>
<ds:datastoreItem xmlns:ds="http://schemas.openxmlformats.org/officeDocument/2006/customXml" ds:itemID="{DDB089EF-6B0C-4E21-8A0F-CD1E64C9A2DE}">
  <ds:schemaRefs>
    <ds:schemaRef ds:uri="http://purl.org/dc/dcmityp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b7caa62b-7ad8-4ac0-91e3-d215c04b2f01"/>
    <ds:schemaRef ds:uri="b03131df-fdca-4f96-b491-cb071e0af91d"/>
    <ds:schemaRef ds:uri="http://www.w3.org/XML/1998/namespace"/>
    <ds:schemaRef ds:uri="http://purl.org/dc/terms/"/>
  </ds:schemaRefs>
</ds:datastoreItem>
</file>

<file path=customXml/itemProps4.xml><?xml version="1.0" encoding="utf-8"?>
<ds:datastoreItem xmlns:ds="http://schemas.openxmlformats.org/officeDocument/2006/customXml" ds:itemID="{10008D1B-32F3-4CB2-9C42-1154B1610F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3131df-fdca-4f96-b491-cb071e0af91d"/>
    <ds:schemaRef ds:uri="b7caa62b-7ad8-4ac0-91e3-d215c04b2f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8DA3E68-F9F6-498B-A927-E1741CCBD1A2}">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otalTime>6155</TotalTime>
  <Words>1004</Words>
  <Application>Microsoft Office PowerPoint</Application>
  <PresentationFormat>Näytössä katseltava diaesitys (4:3)</PresentationFormat>
  <Paragraphs>220</Paragraphs>
  <Slides>13</Slides>
  <Notes>0</Notes>
  <HiddenSlides>0</HiddenSlides>
  <MMClips>0</MMClips>
  <ScaleCrop>false</ScaleCrop>
  <HeadingPairs>
    <vt:vector size="4" baseType="variant">
      <vt:variant>
        <vt:lpstr>Teema</vt:lpstr>
      </vt:variant>
      <vt:variant>
        <vt:i4>1</vt:i4>
      </vt:variant>
      <vt:variant>
        <vt:lpstr>Dian otsikot</vt:lpstr>
      </vt:variant>
      <vt:variant>
        <vt:i4>13</vt:i4>
      </vt:variant>
    </vt:vector>
  </HeadingPairs>
  <TitlesOfParts>
    <vt:vector size="14" baseType="lpstr">
      <vt:lpstr>Esitysmalli Suomi</vt:lpstr>
      <vt:lpstr> Toimintoanalyysin toimenpide-ehdotukset –  Kj-toimiala</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Toimintoanalyysin syventäminen – Kaupungin johtoryhmä 25.11.2014</dc:title>
  <dc:creator>Moisiolinna Kim</dc:creator>
  <cp:lastModifiedBy>Salminen Marianne</cp:lastModifiedBy>
  <cp:revision>59</cp:revision>
  <dcterms:modified xsi:type="dcterms:W3CDTF">2015-02-06T12:13:22Z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0x010100BABE01DC4AF04CBC98B987127D9FC69A0800955335CB11563143A4483A89F0984ED6</vt:lpwstr>
  </property>
  <property fmtid="{D5CDD505-2E9C-101B-9397-08002B2CF9AE}" pid="3" name="_Kokousasiakirjan tyyppi">
    <vt:lpwstr>15;#Muistio|3ab04264-89cb-423e-9158-dc79aa5207f2</vt:lpwstr>
  </property>
  <property fmtid="{D5CDD505-2E9C-101B-9397-08002B2CF9AE}" pid="4" name="h94c21d59b064f78a5c2e322551a3e88">
    <vt:lpwstr>Diaesitys|29bf125c-3304-4b20-a038-e327a30ca536</vt:lpwstr>
  </property>
  <property fmtid="{D5CDD505-2E9C-101B-9397-08002B2CF9AE}" pid="5" name="_Kieli">
    <vt:lpwstr>1;#Suomi|ddab1725-3888-478f-9c8c-3eeceecd16e9</vt:lpwstr>
  </property>
  <property fmtid="{D5CDD505-2E9C-101B-9397-08002B2CF9AE}" pid="6" name="ec87dd8dbe3f4b87b196639a53969ad4">
    <vt:lpwstr>Suomi|ddab1725-3888-478f-9c8c-3eeceecd16e9</vt:lpwstr>
  </property>
  <property fmtid="{D5CDD505-2E9C-101B-9397-08002B2CF9AE}" pid="7" name="_Julkaisun_x0020_tyyppi">
    <vt:lpwstr/>
  </property>
  <property fmtid="{D5CDD505-2E9C-101B-9397-08002B2CF9AE}" pid="8" name="_Tekstin tyyppi">
    <vt:lpwstr>52;#Analyysi|3a018f0a-b363-4d07-b452-3af5cde452cf</vt:lpwstr>
  </property>
  <property fmtid="{D5CDD505-2E9C-101B-9397-08002B2CF9AE}" pid="9" name="_Esitysaineistojen_x0020_tyyppi">
    <vt:lpwstr>4;#Diaesitys|29bf125c-3304-4b20-a038-e327a30ca536</vt:lpwstr>
  </property>
  <property fmtid="{D5CDD505-2E9C-101B-9397-08002B2CF9AE}" pid="10" name="_Julkaisun tyyppi">
    <vt:lpwstr/>
  </property>
  <property fmtid="{D5CDD505-2E9C-101B-9397-08002B2CF9AE}" pid="11" name="_Esitysaineistojen tyyppi">
    <vt:lpwstr>4;#Diaesitys|29bf125c-3304-4b20-a038-e327a30ca536</vt:lpwstr>
  </property>
</Properties>
</file>