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5" autoAdjust="0"/>
  </p:normalViewPr>
  <p:slideViewPr>
    <p:cSldViewPr>
      <p:cViewPr>
        <p:scale>
          <a:sx n="110" d="100"/>
          <a:sy n="110" d="100"/>
        </p:scale>
        <p:origin x="-156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22.1.2015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22.1.2015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1D4012-C01B-2E44-9A3D-1C8BBE6C223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14" name="Kuva 13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56384" cy="46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/>
          <a:lstStyle/>
          <a:p>
            <a:r>
              <a:rPr lang="fi-FI" dirty="0" smtClean="0"/>
              <a:t>Kuukausiraportti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Kasvatus- ja opetuslautakunta 21.1. 2015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04ED2EF-5F81-BF4E-B183-FC9EBAF08F64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Taloustilanne/joulukuu 2014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30561"/>
              </p:ext>
            </p:extLst>
          </p:nvPr>
        </p:nvGraphicFramePr>
        <p:xfrm>
          <a:off x="742950" y="1644650"/>
          <a:ext cx="7658101" cy="4171950"/>
        </p:xfrm>
        <a:graphic>
          <a:graphicData uri="http://schemas.openxmlformats.org/drawingml/2006/table">
            <a:tbl>
              <a:tblPr/>
              <a:tblGrid>
                <a:gridCol w="1245194"/>
                <a:gridCol w="1017067"/>
                <a:gridCol w="1017067"/>
                <a:gridCol w="1153309"/>
                <a:gridCol w="1191330"/>
                <a:gridCol w="1017067"/>
                <a:gridCol w="1017067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Tulosyksikkö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1000VAPELK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Kasvatus- ja opetusl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TP 2013 (EUR)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2014 (EUR)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 1  -  12 2014  (EUR)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Tot. 1  -  12 2014  (EUR)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Tot% 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Poikk. (EUR) 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TA-TULOT YHTEENSÄ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-28 616 417,38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-26 259 721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-26 259 721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-31 398 274,21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5 138 553,13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TA-MENOT YHTEENSÄ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304 227 629,77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306 489 986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306 489 986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309 228 266,05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-2 738 280,13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NETTO (TU-ME)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275 611 212,39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280 230 265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280 230 265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277 829 991,84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2 400 273,00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KUSTANNUSLAJIT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275 611 212,39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280 230 265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280 230 265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277 829 991,84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2 400 273,00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TOIMINTATUOTOT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-28 616 417,38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-26 259 721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-26 259 721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-31 398 274,21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5 138 553,13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Myyntituotot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-12 034 802,17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-11 960 233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-11 960 233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-11 576 325,09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-383 908,11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Maksutuotot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-8 710 980,55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-8 595 675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-8 595 675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-8 723 645,97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127 971,09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Tuet ja avustukset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-7 130 837,89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-5 359 993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-5 359 993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-10 215 269,12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4 855 276,16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Vuokratuotot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-341 412,63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-79 820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-79 820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-125 331,20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45 511,16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 toimintatuotot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-398 384,14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-264 000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-264 000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-757 702,83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493 702,83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TOIMINTAKULUT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304 227 629,77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306 489 986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306 489 986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309 228 266,05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-2 738 280,13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Henkilöstökulut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177 027 627,24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177 714 242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177 714 242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178 873 101,57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-1 158 859,53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Palvelujen ostot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48 784 383,21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48 662 210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48 662 210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49 138 873,85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-476 664,17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Aineet, tarvikkeet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9 926 547,04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9 550 012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9 550 012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10 246 889,15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-696 876,95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Avustukset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20 373 236,40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20 807 631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20 807 631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22 265 856,90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-1 458 225,78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Muut toimintakulut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48 115 835,88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49 755 891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49 755 891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48 703 544,58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1 052 346,30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497 147,15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449 781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449 781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834 107,28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-384 326,28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276 110 528,70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280 680 046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280 680 046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278 646 710,64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2 033 335,20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83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Muutoksia tammikuussa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fi-FI" dirty="0">
                <a:solidFill>
                  <a:srgbClr val="FF0000"/>
                </a:solidFill>
                <a:latin typeface="Calibri"/>
                <a:ea typeface="Calibri"/>
              </a:rPr>
              <a:t>Sivistystoimialan organisaatio uudistuu</a:t>
            </a:r>
            <a:endParaRPr lang="fi-FI" dirty="0">
              <a:solidFill>
                <a:srgbClr val="FF0000"/>
              </a:solidFill>
              <a:ea typeface="Calibri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tulosalueista tulee palvelualueita</a:t>
            </a:r>
            <a:endParaRPr lang="fi-FI" dirty="0">
              <a:ea typeface="Calibri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tulosaluejohtajista tulee palvelualuejohtajia</a:t>
            </a:r>
            <a:endParaRPr lang="fi-FI" dirty="0">
              <a:ea typeface="Calibri"/>
            </a:endParaRPr>
          </a:p>
          <a:p>
            <a:pPr marL="342900" marR="190500" lvl="0" indent="-342900">
              <a:spcAft>
                <a:spcPts val="0"/>
              </a:spcAft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toimialan hallinnossa tilapalvelut yhdistyvät talouspalveluihin, jolloin hallinnon palvelualueella on seuraavat yksiköt: talous- ja tilapalvelut, yleishallinto- ja henkilöstöpalvelut sekä suunnittelu- ja kehittämispalvelut</a:t>
            </a:r>
            <a:endParaRPr lang="fi-FI" dirty="0"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endParaRPr lang="fi-FI" dirty="0" smtClean="0">
              <a:latin typeface="Calibri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i-FI" dirty="0">
                <a:latin typeface="Calibri"/>
                <a:ea typeface="Calibri"/>
              </a:rPr>
              <a:t> </a:t>
            </a:r>
            <a:endParaRPr lang="fi-FI" dirty="0">
              <a:ea typeface="Calibri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fi-FI" dirty="0">
                <a:solidFill>
                  <a:srgbClr val="FF0000"/>
                </a:solidFill>
                <a:latin typeface="Calibri"/>
                <a:ea typeface="Calibri"/>
              </a:rPr>
              <a:t>Koululaisten aamu- ja iltapäivätoiminta siirtyy sivistystoimialalle / KH 8.12.2014</a:t>
            </a:r>
            <a:endParaRPr lang="fi-FI" dirty="0">
              <a:solidFill>
                <a:srgbClr val="FF0000"/>
              </a:solidFill>
              <a:ea typeface="Calibri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koululaisten aamu- ja iltapäivätoiminta siirtyy vapaa-aikatoimialalta </a:t>
            </a:r>
            <a:r>
              <a:rPr lang="fi-FI" dirty="0" smtClean="0">
                <a:latin typeface="Calibri"/>
                <a:ea typeface="Calibri"/>
              </a:rPr>
              <a:t>sivistystoimialalle </a:t>
            </a:r>
            <a:r>
              <a:rPr lang="fi-FI" dirty="0">
                <a:latin typeface="Calibri"/>
                <a:ea typeface="Calibri"/>
              </a:rPr>
              <a:t>1.1.2015 lukien</a:t>
            </a:r>
            <a:endParaRPr lang="fi-FI" dirty="0"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endParaRPr lang="fi-FI" dirty="0">
              <a:ea typeface="Calibri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fi-FI" dirty="0">
                <a:solidFill>
                  <a:srgbClr val="FF0000"/>
                </a:solidFill>
                <a:latin typeface="Calibri"/>
                <a:ea typeface="Calibri"/>
              </a:rPr>
              <a:t>Varhaiskasvatuksen palvelualueelle kaksi vastuualuetta</a:t>
            </a:r>
            <a:endParaRPr lang="fi-FI" dirty="0">
              <a:solidFill>
                <a:srgbClr val="FF0000"/>
              </a:solidFill>
              <a:ea typeface="Calibri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fi-FI" dirty="0">
                <a:latin typeface="Calibri"/>
                <a:ea typeface="Calibri"/>
              </a:rPr>
              <a:t>suomenkieliset varhaiskasvatuspalvelut</a:t>
            </a:r>
            <a:endParaRPr lang="fi-FI" dirty="0">
              <a:ea typeface="Calibri"/>
            </a:endParaRPr>
          </a:p>
          <a:p>
            <a:pPr lvl="1"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lasten päivähoito, esiopetus ja avoin varhaiskasvatus</a:t>
            </a:r>
            <a:endParaRPr lang="fi-FI" dirty="0">
              <a:ea typeface="Calibri"/>
            </a:endParaRPr>
          </a:p>
          <a:p>
            <a:pPr lvl="1"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toimintaa johtaa palvelualuejohtaja Maija-Liisa Rantanen</a:t>
            </a:r>
            <a:endParaRPr lang="fi-FI" dirty="0">
              <a:ea typeface="Calibri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fi-FI" dirty="0">
                <a:latin typeface="Calibri"/>
                <a:ea typeface="Calibri"/>
              </a:rPr>
              <a:t>yksityiset varhaiskasvatuspalvelut</a:t>
            </a:r>
            <a:endParaRPr lang="fi-FI" dirty="0">
              <a:ea typeface="Calibri"/>
            </a:endParaRPr>
          </a:p>
          <a:p>
            <a:pPr lvl="1"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toimintaa johtaa palvelualuejohtaja Vesa Kulmala</a:t>
            </a:r>
            <a:endParaRPr lang="fi-FI" dirty="0">
              <a:ea typeface="Calibri"/>
            </a:endParaRPr>
          </a:p>
          <a:p>
            <a:pPr lvl="1">
              <a:buFont typeface="Symbol"/>
              <a:buChar char=""/>
            </a:pPr>
            <a:r>
              <a:rPr lang="fi-FI" dirty="0">
                <a:latin typeface="Calibri"/>
                <a:ea typeface="Calibri"/>
              </a:rPr>
              <a:t>lisäksi palvelualuejohtajan vastuulle kuuluu palveluohjaus sekä koululaisten aamu- ja iltapäivätoiminta</a:t>
            </a:r>
            <a:endParaRPr lang="fi-FI" dirty="0"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endParaRPr lang="fi-FI" dirty="0">
              <a:ea typeface="Calibri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54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Muutoksia tammikuussa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Lukiokoulutuksen palvelualuejohtaja toimii myös Iltalukion rehtorina</a:t>
            </a:r>
          </a:p>
          <a:p>
            <a:r>
              <a:rPr lang="fi-FI" dirty="0"/>
              <a:t>lukiokoulutuksen palvelualuetta johtaa entiseen tapaan palvelualuejohtaja Esko Heikkonen, mutta samalla hän toimii myös Turun iltalukion rehtorina</a:t>
            </a:r>
          </a:p>
          <a:p>
            <a:r>
              <a:rPr lang="fi-FI" dirty="0"/>
              <a:t>Esko Heikkonen on muuttanut kasvatus- ja opetusvirastosta Iltalukion tiloihin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Kuraattoripalvelujen yksikkö aloittaa 1.1.2015 / Kasvatus- ja opetuslautakunta 22.10.2014 ja toimialajohtajan päätös 3.12.2014</a:t>
            </a:r>
          </a:p>
          <a:p>
            <a:r>
              <a:rPr lang="fi-FI" dirty="0"/>
              <a:t>sivistystoimialan yhteiseen hallintoon perustetaan kuraattoripalvelujen yksikkö, jonka tehtävänä on vastata koko toimialan kuraattoripalveluista</a:t>
            </a:r>
          </a:p>
          <a:p>
            <a:r>
              <a:rPr lang="fi-FI" dirty="0"/>
              <a:t>yksikköön siirretään palvelualueiden kuraattorit sekä erityispalvelupäällikkö</a:t>
            </a:r>
          </a:p>
          <a:p>
            <a:r>
              <a:rPr lang="fi-FI" dirty="0"/>
              <a:t>yksikkö vastaa oppilas- ja opiskelijahuoltolain toimeenpanosta esiopetuksessa, perusopetuksessa ja nuorisoasteella</a:t>
            </a:r>
          </a:p>
          <a:p>
            <a:r>
              <a:rPr lang="fi-FI" dirty="0"/>
              <a:t>yksikön toimintaa johtaa erityispalvelupäällikkö Tea Kiviluoma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Sivistystoimialan psykologit siirtyvät hyvinvointitoimialalle 1.1.2015 / Kasvatus- ja opetuslautakunta 22.10.2014 ja Sosiaali- ja terveyslautakunta 28.10.2014</a:t>
            </a:r>
          </a:p>
          <a:p>
            <a:r>
              <a:rPr lang="fi-FI" dirty="0"/>
              <a:t>sivistystoimialan psykologit siirretään hyvinvointitoimialalle</a:t>
            </a:r>
          </a:p>
          <a:p>
            <a:r>
              <a:rPr lang="fi-FI" dirty="0"/>
              <a:t>toiminnallisesti psykologien työ tehdään kouluilla ja he osallistuvat kouluyhteisön oppilas- ja opiskelijahuollon tehtäviin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04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Ajankohtaisia asioita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Sisäilmakysymykset oppilaitoksissa ja päiväkodeissa</a:t>
            </a:r>
          </a:p>
          <a:p>
            <a:r>
              <a:rPr lang="fi-FI" dirty="0" smtClean="0"/>
              <a:t>Tilinpäätöksen viimeistely vuodelta 2014</a:t>
            </a:r>
          </a:p>
          <a:p>
            <a:r>
              <a:rPr lang="fi-FI" dirty="0" smtClean="0"/>
              <a:t>Talousarvion laadinta vuodelle 2016</a:t>
            </a:r>
          </a:p>
          <a:p>
            <a:r>
              <a:rPr lang="fi-FI" dirty="0" err="1" smtClean="0"/>
              <a:t>POP-rahoituksen</a:t>
            </a:r>
            <a:r>
              <a:rPr lang="fi-FI" dirty="0" smtClean="0"/>
              <a:t> haku lukuvuodelle 2015-2016</a:t>
            </a:r>
          </a:p>
          <a:p>
            <a:r>
              <a:rPr lang="fi-FI" dirty="0" smtClean="0"/>
              <a:t>Toimintoanalyysin tekeminen</a:t>
            </a:r>
          </a:p>
          <a:p>
            <a:r>
              <a:rPr lang="fi-FI" dirty="0" smtClean="0"/>
              <a:t>Avustavan henkilöstön sekä </a:t>
            </a:r>
            <a:r>
              <a:rPr lang="fi-FI" dirty="0" err="1" smtClean="0"/>
              <a:t>ippe-toimijoiden</a:t>
            </a:r>
            <a:r>
              <a:rPr lang="fi-FI" dirty="0" smtClean="0"/>
              <a:t> työehtojen uudistaminen</a:t>
            </a:r>
          </a:p>
          <a:p>
            <a:r>
              <a:rPr lang="fi-FI" dirty="0" smtClean="0"/>
              <a:t>Opetussuunnitelmien tekeminen kaikkiin oppilaitosmuotoihin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22.1.2015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878422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606</Words>
  <Application>Microsoft Office PowerPoint</Application>
  <PresentationFormat>Näytössä katseltava diaesitys (4:3)</PresentationFormat>
  <Paragraphs>200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tku_ppt-pohja_25012012</vt:lpstr>
      <vt:lpstr>Kuukausiraportti</vt:lpstr>
      <vt:lpstr>Taloustilanne/joulukuu 2014</vt:lpstr>
      <vt:lpstr>Muutoksia tammikuussa</vt:lpstr>
      <vt:lpstr>Muutoksia tammikuussa</vt:lpstr>
      <vt:lpstr>Ajankohtaisia asioita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Jalonen Timo</dc:creator>
  <cp:lastModifiedBy>Lehmusto Hanna</cp:lastModifiedBy>
  <cp:revision>78</cp:revision>
  <cp:lastPrinted>2012-01-23T13:05:33Z</cp:lastPrinted>
  <dcterms:created xsi:type="dcterms:W3CDTF">2012-01-04T10:39:25Z</dcterms:created>
  <dcterms:modified xsi:type="dcterms:W3CDTF">2015-01-22T13:41:29Z</dcterms:modified>
</cp:coreProperties>
</file>