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8" r:id="rId4"/>
    <p:sldId id="272" r:id="rId5"/>
    <p:sldId id="271" r:id="rId6"/>
    <p:sldId id="265" r:id="rId7"/>
    <p:sldId id="263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5" autoAdjust="0"/>
  </p:normalViewPr>
  <p:slideViewPr>
    <p:cSldViewPr>
      <p:cViewPr>
        <p:scale>
          <a:sx n="110" d="100"/>
          <a:sy n="110" d="100"/>
        </p:scale>
        <p:origin x="-156" y="11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jalone\Desktop\htv2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trendline>
            <c:spPr>
              <a:ln>
                <a:solidFill>
                  <a:schemeClr val="accent3"/>
                </a:solidFill>
              </a:ln>
            </c:spPr>
            <c:trendlineType val="linear"/>
            <c:dispRSqr val="0"/>
            <c:dispEq val="0"/>
          </c:trendline>
          <c:cat>
            <c:strRef>
              <c:f>Taul1!$A$4:$A$63</c:f>
              <c:strCache>
                <c:ptCount val="60"/>
                <c:pt idx="0">
                  <c:v>tammi.10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  <c:pt idx="12">
                  <c:v>tammi.11</c:v>
                </c:pt>
                <c:pt idx="13">
                  <c:v>helmikuu</c:v>
                </c:pt>
                <c:pt idx="14">
                  <c:v>maaliskuu</c:v>
                </c:pt>
                <c:pt idx="15">
                  <c:v>huhtikuu</c:v>
                </c:pt>
                <c:pt idx="16">
                  <c:v>toukokuu</c:v>
                </c:pt>
                <c:pt idx="17">
                  <c:v>kesäkuu</c:v>
                </c:pt>
                <c:pt idx="18">
                  <c:v>heinäkuu</c:v>
                </c:pt>
                <c:pt idx="19">
                  <c:v>elokuu</c:v>
                </c:pt>
                <c:pt idx="20">
                  <c:v>syyskuu</c:v>
                </c:pt>
                <c:pt idx="21">
                  <c:v>lokakuu</c:v>
                </c:pt>
                <c:pt idx="22">
                  <c:v>marraskuu</c:v>
                </c:pt>
                <c:pt idx="23">
                  <c:v>joulukuu</c:v>
                </c:pt>
                <c:pt idx="24">
                  <c:v>tammi.12</c:v>
                </c:pt>
                <c:pt idx="25">
                  <c:v>helmikuu</c:v>
                </c:pt>
                <c:pt idx="26">
                  <c:v>maaliskuu</c:v>
                </c:pt>
                <c:pt idx="27">
                  <c:v>huhtikuu</c:v>
                </c:pt>
                <c:pt idx="28">
                  <c:v>toukokuu</c:v>
                </c:pt>
                <c:pt idx="29">
                  <c:v>kesäkuu</c:v>
                </c:pt>
                <c:pt idx="30">
                  <c:v>heinäkuu</c:v>
                </c:pt>
                <c:pt idx="31">
                  <c:v>elokuu</c:v>
                </c:pt>
                <c:pt idx="32">
                  <c:v>syyskuu</c:v>
                </c:pt>
                <c:pt idx="33">
                  <c:v>lokakuu</c:v>
                </c:pt>
                <c:pt idx="34">
                  <c:v>marraskuu</c:v>
                </c:pt>
                <c:pt idx="35">
                  <c:v>joulukuu</c:v>
                </c:pt>
                <c:pt idx="36">
                  <c:v>tammi.13</c:v>
                </c:pt>
                <c:pt idx="37">
                  <c:v>helmikuu</c:v>
                </c:pt>
                <c:pt idx="38">
                  <c:v>maaliskuu</c:v>
                </c:pt>
                <c:pt idx="39">
                  <c:v>huhtikuu</c:v>
                </c:pt>
                <c:pt idx="40">
                  <c:v>toukokuu</c:v>
                </c:pt>
                <c:pt idx="41">
                  <c:v>kesäkuu</c:v>
                </c:pt>
                <c:pt idx="42">
                  <c:v>heinäkuu</c:v>
                </c:pt>
                <c:pt idx="43">
                  <c:v>elokuu</c:v>
                </c:pt>
                <c:pt idx="44">
                  <c:v>syyskuu</c:v>
                </c:pt>
                <c:pt idx="45">
                  <c:v>lokakuu</c:v>
                </c:pt>
                <c:pt idx="46">
                  <c:v>marraskuu</c:v>
                </c:pt>
                <c:pt idx="47">
                  <c:v>joulukuu</c:v>
                </c:pt>
                <c:pt idx="48">
                  <c:v>tammi.14</c:v>
                </c:pt>
                <c:pt idx="49">
                  <c:v>helmikuu</c:v>
                </c:pt>
                <c:pt idx="50">
                  <c:v>maaliskuu</c:v>
                </c:pt>
                <c:pt idx="51">
                  <c:v>huhtikuu</c:v>
                </c:pt>
                <c:pt idx="52">
                  <c:v>toukokuu</c:v>
                </c:pt>
                <c:pt idx="53">
                  <c:v>kesäkuu</c:v>
                </c:pt>
                <c:pt idx="54">
                  <c:v>heinäkuu</c:v>
                </c:pt>
                <c:pt idx="55">
                  <c:v>elokuu</c:v>
                </c:pt>
                <c:pt idx="56">
                  <c:v>syyskuu</c:v>
                </c:pt>
                <c:pt idx="57">
                  <c:v>lokakuu</c:v>
                </c:pt>
                <c:pt idx="58">
                  <c:v>marraskuu</c:v>
                </c:pt>
                <c:pt idx="59">
                  <c:v>joulukuu</c:v>
                </c:pt>
              </c:strCache>
            </c:strRef>
          </c:cat>
          <c:val>
            <c:numRef>
              <c:f>Taul1!$B$4:$B$63</c:f>
              <c:numCache>
                <c:formatCode>#,##0_ ;\-#,##0\ </c:formatCode>
                <c:ptCount val="60"/>
                <c:pt idx="0">
                  <c:v>3567.2999999999997</c:v>
                </c:pt>
                <c:pt idx="1">
                  <c:v>3665.2821428571428</c:v>
                </c:pt>
                <c:pt idx="2">
                  <c:v>3704.9612903225802</c:v>
                </c:pt>
                <c:pt idx="3">
                  <c:v>3694.4</c:v>
                </c:pt>
                <c:pt idx="4">
                  <c:v>3787.4699999999993</c:v>
                </c:pt>
                <c:pt idx="5">
                  <c:v>3237.3700000000031</c:v>
                </c:pt>
                <c:pt idx="6">
                  <c:v>2923.7935483870961</c:v>
                </c:pt>
                <c:pt idx="7">
                  <c:v>3477.7903225806454</c:v>
                </c:pt>
                <c:pt idx="8">
                  <c:v>3693.9399999999982</c:v>
                </c:pt>
                <c:pt idx="9">
                  <c:v>3710.5903225806464</c:v>
                </c:pt>
                <c:pt idx="10">
                  <c:v>3740.8933333333348</c:v>
                </c:pt>
                <c:pt idx="11">
                  <c:v>3664.432258064513</c:v>
                </c:pt>
                <c:pt idx="12">
                  <c:v>3685.8999999999996</c:v>
                </c:pt>
                <c:pt idx="13">
                  <c:v>3751.8535714285722</c:v>
                </c:pt>
                <c:pt idx="14">
                  <c:v>3780.4903225806447</c:v>
                </c:pt>
                <c:pt idx="15">
                  <c:v>3765.8</c:v>
                </c:pt>
                <c:pt idx="16">
                  <c:v>3864.5166666666669</c:v>
                </c:pt>
                <c:pt idx="17">
                  <c:v>3245.5433333333272</c:v>
                </c:pt>
                <c:pt idx="18">
                  <c:v>3087.3483870967793</c:v>
                </c:pt>
                <c:pt idx="19">
                  <c:v>3462.5709677419341</c:v>
                </c:pt>
                <c:pt idx="20">
                  <c:v>3736.6</c:v>
                </c:pt>
                <c:pt idx="21">
                  <c:v>3778.8290322580629</c:v>
                </c:pt>
                <c:pt idx="22">
                  <c:v>3817.5733333333242</c:v>
                </c:pt>
                <c:pt idx="23">
                  <c:v>3746.8064516129107</c:v>
                </c:pt>
                <c:pt idx="24">
                  <c:v>3754.2999999999993</c:v>
                </c:pt>
                <c:pt idx="25">
                  <c:v>3806.6448275862072</c:v>
                </c:pt>
                <c:pt idx="26">
                  <c:v>3838.6032258064502</c:v>
                </c:pt>
                <c:pt idx="27">
                  <c:v>3821.07666666667</c:v>
                </c:pt>
                <c:pt idx="28">
                  <c:v>3790.7806451612832</c:v>
                </c:pt>
                <c:pt idx="29">
                  <c:v>3311.9133333333421</c:v>
                </c:pt>
                <c:pt idx="30">
                  <c:v>3140.7032258064455</c:v>
                </c:pt>
                <c:pt idx="31">
                  <c:v>3548.6451612903224</c:v>
                </c:pt>
                <c:pt idx="32">
                  <c:v>3795.4800000000046</c:v>
                </c:pt>
                <c:pt idx="33">
                  <c:v>3813</c:v>
                </c:pt>
                <c:pt idx="34">
                  <c:v>3833</c:v>
                </c:pt>
                <c:pt idx="35">
                  <c:v>3775</c:v>
                </c:pt>
                <c:pt idx="36">
                  <c:v>3819</c:v>
                </c:pt>
                <c:pt idx="37">
                  <c:v>3835</c:v>
                </c:pt>
                <c:pt idx="38">
                  <c:v>3862</c:v>
                </c:pt>
                <c:pt idx="39">
                  <c:v>3847</c:v>
                </c:pt>
                <c:pt idx="40">
                  <c:v>3807</c:v>
                </c:pt>
                <c:pt idx="41">
                  <c:v>3309</c:v>
                </c:pt>
                <c:pt idx="42">
                  <c:v>3145</c:v>
                </c:pt>
                <c:pt idx="43">
                  <c:v>3623</c:v>
                </c:pt>
                <c:pt idx="44">
                  <c:v>3855</c:v>
                </c:pt>
                <c:pt idx="45">
                  <c:v>3892</c:v>
                </c:pt>
                <c:pt idx="48">
                  <c:v>3869</c:v>
                </c:pt>
                <c:pt idx="49">
                  <c:v>3888</c:v>
                </c:pt>
                <c:pt idx="50">
                  <c:v>3899</c:v>
                </c:pt>
                <c:pt idx="51">
                  <c:v>3873</c:v>
                </c:pt>
                <c:pt idx="52">
                  <c:v>3842</c:v>
                </c:pt>
                <c:pt idx="53">
                  <c:v>3318</c:v>
                </c:pt>
                <c:pt idx="54">
                  <c:v>3164</c:v>
                </c:pt>
                <c:pt idx="55">
                  <c:v>3588</c:v>
                </c:pt>
                <c:pt idx="56">
                  <c:v>3799</c:v>
                </c:pt>
                <c:pt idx="57">
                  <c:v>3833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59456"/>
        <c:axId val="85060992"/>
      </c:barChart>
      <c:catAx>
        <c:axId val="8505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85060992"/>
        <c:crosses val="autoZero"/>
        <c:auto val="1"/>
        <c:lblAlgn val="ctr"/>
        <c:lblOffset val="100"/>
        <c:noMultiLvlLbl val="0"/>
      </c:catAx>
      <c:valAx>
        <c:axId val="85060992"/>
        <c:scaling>
          <c:orientation val="minMax"/>
          <c:max val="4000"/>
          <c:min val="2800"/>
        </c:scaling>
        <c:delete val="0"/>
        <c:axPos val="l"/>
        <c:majorGridlines/>
        <c:numFmt formatCode="#,##0_ ;\-#,##0\ " sourceLinked="1"/>
        <c:majorTickMark val="out"/>
        <c:minorTickMark val="none"/>
        <c:tickLblPos val="nextTo"/>
        <c:crossAx val="85059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Pk</c:v>
                </c:pt>
              </c:strCache>
            </c:strRef>
          </c:tx>
          <c:invertIfNegative val="0"/>
          <c:cat>
            <c:numRef>
              <c:f>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Taul1!$B$2:$B$6</c:f>
              <c:numCache>
                <c:formatCode>General</c:formatCode>
                <c:ptCount val="5"/>
                <c:pt idx="0">
                  <c:v>14548</c:v>
                </c:pt>
                <c:pt idx="1">
                  <c:v>14399</c:v>
                </c:pt>
                <c:pt idx="2">
                  <c:v>14318</c:v>
                </c:pt>
                <c:pt idx="3">
                  <c:v>14457</c:v>
                </c:pt>
                <c:pt idx="4">
                  <c:v>14518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Lu</c:v>
                </c:pt>
              </c:strCache>
            </c:strRef>
          </c:tx>
          <c:invertIfNegative val="0"/>
          <c:cat>
            <c:numRef>
              <c:f>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Taul1!$C$2:$C$6</c:f>
              <c:numCache>
                <c:formatCode>General</c:formatCode>
                <c:ptCount val="5"/>
                <c:pt idx="0">
                  <c:v>3806</c:v>
                </c:pt>
                <c:pt idx="1">
                  <c:v>3878</c:v>
                </c:pt>
                <c:pt idx="2">
                  <c:v>3789</c:v>
                </c:pt>
                <c:pt idx="3">
                  <c:v>3780</c:v>
                </c:pt>
                <c:pt idx="4">
                  <c:v>3698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Amm</c:v>
                </c:pt>
              </c:strCache>
            </c:strRef>
          </c:tx>
          <c:invertIfNegative val="0"/>
          <c:cat>
            <c:numRef>
              <c:f>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Taul1!$D$2:$D$6</c:f>
              <c:numCache>
                <c:formatCode>General</c:formatCode>
                <c:ptCount val="5"/>
                <c:pt idx="0">
                  <c:v>4262</c:v>
                </c:pt>
                <c:pt idx="1">
                  <c:v>4246</c:v>
                </c:pt>
                <c:pt idx="2">
                  <c:v>4401</c:v>
                </c:pt>
                <c:pt idx="3">
                  <c:v>4394</c:v>
                </c:pt>
                <c:pt idx="4">
                  <c:v>4409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007040"/>
        <c:axId val="88008576"/>
      </c:barChart>
      <c:catAx>
        <c:axId val="880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008576"/>
        <c:crosses val="autoZero"/>
        <c:auto val="1"/>
        <c:lblAlgn val="ctr"/>
        <c:lblOffset val="100"/>
        <c:noMultiLvlLbl val="0"/>
      </c:catAx>
      <c:valAx>
        <c:axId val="88008576"/>
        <c:scaling>
          <c:orientation val="minMax"/>
          <c:min val="1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007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[htv2.xlsx]Taul1!$B$1</c:f>
              <c:strCache>
                <c:ptCount val="1"/>
                <c:pt idx="0">
                  <c:v>vaka</c:v>
                </c:pt>
              </c:strCache>
            </c:strRef>
          </c:tx>
          <c:invertIfNegative val="0"/>
          <c:cat>
            <c:numRef>
              <c:f>[htv2.xlsx]Taul1!$A$2:$A$6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[htv2.xlsx]Taul1!$B$2:$B$6</c:f>
              <c:numCache>
                <c:formatCode>General</c:formatCode>
                <c:ptCount val="5"/>
                <c:pt idx="0">
                  <c:v>5280</c:v>
                </c:pt>
                <c:pt idx="1">
                  <c:v>5370</c:v>
                </c:pt>
                <c:pt idx="2">
                  <c:v>5446</c:v>
                </c:pt>
                <c:pt idx="3">
                  <c:v>5477</c:v>
                </c:pt>
                <c:pt idx="4">
                  <c:v>5451</c:v>
                </c:pt>
              </c:numCache>
            </c:numRef>
          </c:val>
        </c:ser>
        <c:ser>
          <c:idx val="1"/>
          <c:order val="1"/>
          <c:tx>
            <c:strRef>
              <c:f>[htv2.xlsx]Taul1!$C$1</c:f>
              <c:strCache>
                <c:ptCount val="1"/>
                <c:pt idx="0">
                  <c:v>Pk</c:v>
                </c:pt>
              </c:strCache>
            </c:strRef>
          </c:tx>
          <c:invertIfNegative val="0"/>
          <c:cat>
            <c:numRef>
              <c:f>[htv2.xlsx]Taul1!$A$2:$A$6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[htv2.xlsx]Taul1!$C$2:$C$6</c:f>
              <c:numCache>
                <c:formatCode>General</c:formatCode>
                <c:ptCount val="5"/>
                <c:pt idx="0">
                  <c:v>14548</c:v>
                </c:pt>
                <c:pt idx="1">
                  <c:v>14399</c:v>
                </c:pt>
                <c:pt idx="2">
                  <c:v>14318</c:v>
                </c:pt>
                <c:pt idx="3">
                  <c:v>14457</c:v>
                </c:pt>
                <c:pt idx="4">
                  <c:v>14518</c:v>
                </c:pt>
              </c:numCache>
            </c:numRef>
          </c:val>
        </c:ser>
        <c:ser>
          <c:idx val="2"/>
          <c:order val="2"/>
          <c:tx>
            <c:strRef>
              <c:f>[htv2.xlsx]Taul1!$D$1</c:f>
              <c:strCache>
                <c:ptCount val="1"/>
                <c:pt idx="0">
                  <c:v>Lu</c:v>
                </c:pt>
              </c:strCache>
            </c:strRef>
          </c:tx>
          <c:invertIfNegative val="0"/>
          <c:cat>
            <c:numRef>
              <c:f>[htv2.xlsx]Taul1!$A$2:$A$6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[htv2.xlsx]Taul1!$D$2:$D$6</c:f>
              <c:numCache>
                <c:formatCode>General</c:formatCode>
                <c:ptCount val="5"/>
                <c:pt idx="0">
                  <c:v>3806</c:v>
                </c:pt>
                <c:pt idx="1">
                  <c:v>3878</c:v>
                </c:pt>
                <c:pt idx="2">
                  <c:v>3789</c:v>
                </c:pt>
                <c:pt idx="3">
                  <c:v>3780</c:v>
                </c:pt>
                <c:pt idx="4">
                  <c:v>3698</c:v>
                </c:pt>
              </c:numCache>
            </c:numRef>
          </c:val>
        </c:ser>
        <c:ser>
          <c:idx val="3"/>
          <c:order val="3"/>
          <c:tx>
            <c:strRef>
              <c:f>[htv2.xlsx]Taul1!$E$1</c:f>
              <c:strCache>
                <c:ptCount val="1"/>
                <c:pt idx="0">
                  <c:v>Amm</c:v>
                </c:pt>
              </c:strCache>
            </c:strRef>
          </c:tx>
          <c:invertIfNegative val="0"/>
          <c:cat>
            <c:numRef>
              <c:f>[htv2.xlsx]Taul1!$A$2:$A$6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[htv2.xlsx]Taul1!$E$2:$E$6</c:f>
              <c:numCache>
                <c:formatCode>General</c:formatCode>
                <c:ptCount val="5"/>
                <c:pt idx="0">
                  <c:v>4262</c:v>
                </c:pt>
                <c:pt idx="1">
                  <c:v>4246</c:v>
                </c:pt>
                <c:pt idx="2">
                  <c:v>4401</c:v>
                </c:pt>
                <c:pt idx="3">
                  <c:v>4394</c:v>
                </c:pt>
                <c:pt idx="4">
                  <c:v>4409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061440"/>
        <c:axId val="88062976"/>
      </c:barChart>
      <c:catAx>
        <c:axId val="8806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062976"/>
        <c:crosses val="autoZero"/>
        <c:auto val="1"/>
        <c:lblAlgn val="ctr"/>
        <c:lblOffset val="100"/>
        <c:noMultiLvlLbl val="0"/>
      </c:catAx>
      <c:valAx>
        <c:axId val="8806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061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12.12.2014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12.12.2014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Kuukausiraportti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Kasvatus- ja opetuslautakunta 10.12.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Oppilaitosten opiskelijamäärät 2010-2014</a:t>
            </a:r>
            <a:endParaRPr lang="fi-FI" dirty="0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776584"/>
              </p:ext>
            </p:extLst>
          </p:nvPr>
        </p:nvGraphicFramePr>
        <p:xfrm>
          <a:off x="1043608" y="2057400"/>
          <a:ext cx="5814392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77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Siton</a:t>
            </a:r>
            <a:r>
              <a:rPr lang="fi-FI" dirty="0" smtClean="0"/>
              <a:t> asiakasmäärä omassa tuotannossa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3"/>
          </p:nvPr>
        </p:nvGraphicFramePr>
        <p:xfrm>
          <a:off x="684213" y="1557338"/>
          <a:ext cx="777557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06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Taloustilanne/marraskuu 2014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538288"/>
            <a:ext cx="9001001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83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 &amp; Toiminta/marraskuu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Toimiala pysyy talousarviossaan: perusopetus ylittää talousarvion noin miljoonalla eurolla.  Muut tulosalueet alittavat talousarvionsa enemmän tai vähemmän, jolla katetaan perusopetuksen ylitys.</a:t>
            </a:r>
          </a:p>
          <a:p>
            <a:r>
              <a:rPr lang="fi-FI" dirty="0" smtClean="0"/>
              <a:t>Tuloja jaksotetaan vuodelle 2015 noin 1 miljoonaa euroa.</a:t>
            </a:r>
          </a:p>
          <a:p>
            <a:r>
              <a:rPr lang="fi-FI" dirty="0" smtClean="0"/>
              <a:t>Ammatillisessa koulutuksessa menot toteutuvat yleensä hieman hitaammin kuin muualla.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05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pic>
        <p:nvPicPr>
          <p:cNvPr id="5" name="Kuva 4" descr="http://www.kuntamaisema.fi/images/P%C3%A4iv%C3%A4kotikoon%20vaikutus%20kustannuksiin%20otiskoll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052737"/>
            <a:ext cx="7516886" cy="4343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9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Vuodenvaihteen muutoksia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Tulosalueista palvelualueita, tulosaluejohtajista palvelualuejohtajia</a:t>
            </a:r>
          </a:p>
          <a:p>
            <a:r>
              <a:rPr lang="fi-FI" dirty="0" smtClean="0"/>
              <a:t>Vesa Kulmalan vastuualueelle toimialan yhteiset toiminnot, (jotka eivät ole hallintoa) palveluohjaus, yksityisen päivähoidon asiat, lasten hoidon tuet ja aamu- ja iltapäivätoiminta. Kunnallinen ja yksityinen palvelutuotanto yhä selkeämmin erotettu omiksi kokonaisuuksiksi.</a:t>
            </a:r>
          </a:p>
          <a:p>
            <a:r>
              <a:rPr lang="fi-FI" dirty="0" smtClean="0"/>
              <a:t>Tea Kiviluoma vastaamaan kaikesta kuraattoritoiminnasta esiopetuksesta nuorisoasteelle, psykologitoiminta siirtyy hyvinvointitoimialalle</a:t>
            </a:r>
          </a:p>
          <a:p>
            <a:r>
              <a:rPr lang="fi-FI" dirty="0" smtClean="0"/>
              <a:t>Esko Heikkonen siirtynyt osittain </a:t>
            </a:r>
            <a:r>
              <a:rPr lang="fi-FI" smtClean="0"/>
              <a:t>Iltalukion rehtoriksi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41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Henkilötyövuodet 2010-2014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3"/>
          </p:nvPr>
        </p:nvGraphicFramePr>
        <p:xfrm>
          <a:off x="684213" y="1557338"/>
          <a:ext cx="777557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85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Htv</a:t>
            </a:r>
            <a:r>
              <a:rPr lang="fi-FI" dirty="0" smtClean="0"/>
              <a:t> 2014</a:t>
            </a:r>
            <a:endParaRPr lang="fi-FI" dirty="0"/>
          </a:p>
        </p:txBody>
      </p:sp>
      <p:pic>
        <p:nvPicPr>
          <p:cNvPr id="2050" name="Kuva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7" y="1412776"/>
            <a:ext cx="8568953" cy="258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2915816" y="422108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Tavoite vuodelle 2015: 3688 </a:t>
            </a:r>
            <a:r>
              <a:rPr lang="fi-FI" dirty="0" err="1" smtClean="0"/>
              <a:t>htv</a:t>
            </a:r>
            <a:r>
              <a:rPr lang="fi-FI" dirty="0" smtClean="0"/>
              <a:t>, ero nykytilanteeseen  -18.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07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Henkilötyövuodet syksy 2014</a:t>
            </a:r>
            <a:endParaRPr lang="fi-FI" dirty="0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58578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69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Hankerahoilla palkatut 10/2014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Valtakunnallisissa</a:t>
            </a:r>
            <a:r>
              <a:rPr lang="fi-FI" dirty="0"/>
              <a:t>, maakunnallisissa tai seudullisissa kehittämishankkeissa on toimialan yhteisessä hallinnossa 14,9 </a:t>
            </a:r>
            <a:r>
              <a:rPr lang="fi-FI" dirty="0" err="1"/>
              <a:t>htv</a:t>
            </a:r>
            <a:r>
              <a:rPr lang="fi-FI" dirty="0"/>
              <a:t>. Rahoitus tulee OKM/OPH/EU. Määrä on pysynyt 15-20 </a:t>
            </a:r>
            <a:r>
              <a:rPr lang="fi-FI" dirty="0" err="1"/>
              <a:t>htv</a:t>
            </a:r>
            <a:r>
              <a:rPr lang="fi-FI" dirty="0"/>
              <a:t> välillä vuosikymmenen ajan.</a:t>
            </a:r>
          </a:p>
          <a:p>
            <a:r>
              <a:rPr lang="fi-FI" dirty="0" smtClean="0"/>
              <a:t>Perusopetuksen </a:t>
            </a:r>
            <a:r>
              <a:rPr lang="fi-FI" dirty="0"/>
              <a:t>ryhmäkokojen pienentämisrahalla on hankittu 49,4 </a:t>
            </a:r>
            <a:r>
              <a:rPr lang="fi-FI" dirty="0" err="1"/>
              <a:t>htv</a:t>
            </a:r>
            <a:endParaRPr lang="fi-FI" dirty="0"/>
          </a:p>
          <a:p>
            <a:r>
              <a:rPr lang="fi-FI" dirty="0" smtClean="0"/>
              <a:t>Perusopetuksen </a:t>
            </a:r>
            <a:r>
              <a:rPr lang="fi-FI" dirty="0"/>
              <a:t>tasa-arvorahoituksella on palkattu 41,9, </a:t>
            </a:r>
            <a:r>
              <a:rPr lang="fi-FI" dirty="0" err="1"/>
              <a:t>htv</a:t>
            </a:r>
            <a:endParaRPr lang="fi-FI" dirty="0"/>
          </a:p>
          <a:p>
            <a:r>
              <a:rPr lang="fi-FI" dirty="0" smtClean="0"/>
              <a:t>Aikuiskoulutukseen </a:t>
            </a:r>
            <a:r>
              <a:rPr lang="fi-FI" dirty="0"/>
              <a:t>nuorisotakuurahoituksella on palkattu 13,0 </a:t>
            </a:r>
            <a:r>
              <a:rPr lang="fi-FI" dirty="0" err="1"/>
              <a:t>htv</a:t>
            </a:r>
            <a:r>
              <a:rPr lang="fi-FI" dirty="0"/>
              <a:t>.</a:t>
            </a:r>
          </a:p>
          <a:p>
            <a:r>
              <a:rPr lang="fi-FI" dirty="0" smtClean="0"/>
              <a:t>Yhteensä </a:t>
            </a:r>
            <a:r>
              <a:rPr lang="fi-FI" dirty="0" err="1"/>
              <a:t>sitoon</a:t>
            </a:r>
            <a:r>
              <a:rPr lang="fi-FI" dirty="0"/>
              <a:t> on ulkopuolisella rahalla palkattu 119,2 </a:t>
            </a:r>
            <a:r>
              <a:rPr lang="fi-FI" dirty="0" err="1"/>
              <a:t>htv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712673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urun kaupunki">
    <a:dk1>
      <a:sysClr val="windowText" lastClr="000000"/>
    </a:dk1>
    <a:lt1>
      <a:sysClr val="window" lastClr="FFFFFF"/>
    </a:lt1>
    <a:dk2>
      <a:srgbClr val="2F9CC3"/>
    </a:dk2>
    <a:lt2>
      <a:srgbClr val="EEECE1"/>
    </a:lt2>
    <a:accent1>
      <a:srgbClr val="00468B"/>
    </a:accent1>
    <a:accent2>
      <a:srgbClr val="FFCC00"/>
    </a:accent2>
    <a:accent3>
      <a:srgbClr val="DC0A0A"/>
    </a:accent3>
    <a:accent4>
      <a:srgbClr val="FC670D"/>
    </a:accent4>
    <a:accent5>
      <a:srgbClr val="2F9CC3"/>
    </a:accent5>
    <a:accent6>
      <a:srgbClr val="339933"/>
    </a:accent6>
    <a:hlink>
      <a:srgbClr val="0000FF"/>
    </a:hlink>
    <a:folHlink>
      <a:srgbClr val="800080"/>
    </a:folHlink>
  </a:clrScheme>
  <a:fontScheme name="Turun kaupunki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urun kaupunki">
    <a:dk1>
      <a:sysClr val="windowText" lastClr="000000"/>
    </a:dk1>
    <a:lt1>
      <a:sysClr val="window" lastClr="FFFFFF"/>
    </a:lt1>
    <a:dk2>
      <a:srgbClr val="2F9CC3"/>
    </a:dk2>
    <a:lt2>
      <a:srgbClr val="EEECE1"/>
    </a:lt2>
    <a:accent1>
      <a:srgbClr val="00468B"/>
    </a:accent1>
    <a:accent2>
      <a:srgbClr val="FFCC00"/>
    </a:accent2>
    <a:accent3>
      <a:srgbClr val="DC0A0A"/>
    </a:accent3>
    <a:accent4>
      <a:srgbClr val="FC670D"/>
    </a:accent4>
    <a:accent5>
      <a:srgbClr val="2F9CC3"/>
    </a:accent5>
    <a:accent6>
      <a:srgbClr val="339933"/>
    </a:accent6>
    <a:hlink>
      <a:srgbClr val="0000FF"/>
    </a:hlink>
    <a:folHlink>
      <a:srgbClr val="800080"/>
    </a:folHlink>
  </a:clrScheme>
  <a:fontScheme name="Turun kaupunki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urun kaupunki">
    <a:dk1>
      <a:sysClr val="windowText" lastClr="000000"/>
    </a:dk1>
    <a:lt1>
      <a:sysClr val="window" lastClr="FFFFFF"/>
    </a:lt1>
    <a:dk2>
      <a:srgbClr val="2F9CC3"/>
    </a:dk2>
    <a:lt2>
      <a:srgbClr val="EEECE1"/>
    </a:lt2>
    <a:accent1>
      <a:srgbClr val="00468B"/>
    </a:accent1>
    <a:accent2>
      <a:srgbClr val="FFCC00"/>
    </a:accent2>
    <a:accent3>
      <a:srgbClr val="DC0A0A"/>
    </a:accent3>
    <a:accent4>
      <a:srgbClr val="FC670D"/>
    </a:accent4>
    <a:accent5>
      <a:srgbClr val="2F9CC3"/>
    </a:accent5>
    <a:accent6>
      <a:srgbClr val="339933"/>
    </a:accent6>
    <a:hlink>
      <a:srgbClr val="0000FF"/>
    </a:hlink>
    <a:folHlink>
      <a:srgbClr val="800080"/>
    </a:folHlink>
  </a:clrScheme>
  <a:fontScheme name="Turun kaupunki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223</Words>
  <Application>Microsoft Office PowerPoint</Application>
  <PresentationFormat>Näytössä katseltava diaesitys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tku_ppt-pohja_25012012</vt:lpstr>
      <vt:lpstr>Kuukausiraportti</vt:lpstr>
      <vt:lpstr>Taloustilanne/marraskuu 2014</vt:lpstr>
      <vt:lpstr>Talous &amp; Toiminta/marraskuu</vt:lpstr>
      <vt:lpstr>PowerPoint-esitys</vt:lpstr>
      <vt:lpstr>Vuodenvaihteen muutoksia</vt:lpstr>
      <vt:lpstr>Henkilötyövuodet 2010-2014</vt:lpstr>
      <vt:lpstr>Htv 2014</vt:lpstr>
      <vt:lpstr>Henkilötyövuodet syksy 2014</vt:lpstr>
      <vt:lpstr>Hankerahoilla palkatut 10/2014</vt:lpstr>
      <vt:lpstr>Oppilaitosten opiskelijamäärät 2010-2014</vt:lpstr>
      <vt:lpstr>Siton asiakasmäärä omassa tuotannossa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Jalonen Timo</dc:creator>
  <cp:lastModifiedBy>Lehmusto Hanna</cp:lastModifiedBy>
  <cp:revision>72</cp:revision>
  <cp:lastPrinted>2012-01-23T13:05:33Z</cp:lastPrinted>
  <dcterms:created xsi:type="dcterms:W3CDTF">2012-01-04T10:39:25Z</dcterms:created>
  <dcterms:modified xsi:type="dcterms:W3CDTF">2014-12-12T12:18:49Z</dcterms:modified>
</cp:coreProperties>
</file>