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5"/>
  </p:sldMasterIdLst>
  <p:notesMasterIdLst>
    <p:notesMasterId r:id="rId22"/>
  </p:notesMasterIdLst>
  <p:handoutMasterIdLst>
    <p:handoutMasterId r:id="rId23"/>
  </p:handoutMasterIdLst>
  <p:sldIdLst>
    <p:sldId id="256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75" r:id="rId14"/>
    <p:sldId id="269" r:id="rId15"/>
    <p:sldId id="268" r:id="rId16"/>
    <p:sldId id="277" r:id="rId17"/>
    <p:sldId id="271" r:id="rId18"/>
    <p:sldId id="278" r:id="rId19"/>
    <p:sldId id="279" r:id="rId20"/>
    <p:sldId id="273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FFB92F"/>
    <a:srgbClr val="00468B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5" autoAdjust="0"/>
  </p:normalViewPr>
  <p:slideViewPr>
    <p:cSldViewPr>
      <p:cViewPr>
        <p:scale>
          <a:sx n="80" d="100"/>
          <a:sy n="80" d="100"/>
        </p:scale>
        <p:origin x="-1026" y="-72"/>
      </p:cViewPr>
      <p:guideLst>
        <p:guide orient="horz" pos="2160"/>
        <p:guide pos="5427"/>
        <p:guide pos="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DFD3-23EC-4407-A3E0-A65838309D1D}" type="datetimeFigureOut">
              <a:rPr lang="fi-FI" smtClean="0"/>
              <a:t>7.11.2014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F0EBA-38FD-4C54-A2B7-1BE923A75A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903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47200-69AA-40B8-A453-7A0CF91D5E77}" type="datetimeFigureOut">
              <a:rPr lang="fi-FI" smtClean="0"/>
              <a:t>7.11.2014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9FDE4-8C83-4586-9F16-6A081C607B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6581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tku_powerpoint_piirrospohja_kokonaa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5"/>
          <a:stretch/>
        </p:blipFill>
        <p:spPr>
          <a:xfrm>
            <a:off x="0" y="620688"/>
            <a:ext cx="9144000" cy="6420107"/>
          </a:xfrm>
          <a:prstGeom prst="rect">
            <a:avLst/>
          </a:prstGeom>
        </p:spPr>
      </p:pic>
      <p:sp>
        <p:nvSpPr>
          <p:cNvPr id="17" name="Tekstin paikkamerkki 16"/>
          <p:cNvSpPr>
            <a:spLocks noGrp="1"/>
          </p:cNvSpPr>
          <p:nvPr>
            <p:ph type="body" sz="quarter" idx="13"/>
          </p:nvPr>
        </p:nvSpPr>
        <p:spPr>
          <a:xfrm>
            <a:off x="683568" y="2771972"/>
            <a:ext cx="7704856" cy="137710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1D4012-C01B-2E44-9A3D-1C8BBE6C223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97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7775575" cy="44640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313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A3E1-455F-164C-9077-386EF556D5ED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14" name="Sisällön paikkamerkki 13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5" name="Sisällön paikkamerkki 13"/>
          <p:cNvSpPr>
            <a:spLocks noGrp="1"/>
          </p:cNvSpPr>
          <p:nvPr>
            <p:ph sz="quarter" idx="14"/>
          </p:nvPr>
        </p:nvSpPr>
        <p:spPr>
          <a:xfrm>
            <a:off x="4680432" y="1556792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833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F276-3E43-364D-8989-788CF2A37DE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/>
          <p:cNvSpPr>
            <a:spLocks noGrp="1"/>
          </p:cNvSpPr>
          <p:nvPr>
            <p:ph type="title"/>
          </p:nvPr>
        </p:nvSpPr>
        <p:spPr>
          <a:xfrm>
            <a:off x="684000" y="620688"/>
            <a:ext cx="3815992" cy="7969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4" name="Sisällön paikkamerkki 13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5" name="Sisällön paikkamerkki 13"/>
          <p:cNvSpPr>
            <a:spLocks noGrp="1"/>
          </p:cNvSpPr>
          <p:nvPr>
            <p:ph sz="quarter" idx="14"/>
          </p:nvPr>
        </p:nvSpPr>
        <p:spPr>
          <a:xfrm>
            <a:off x="4680432" y="1556792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3" name="Otsikko 11"/>
          <p:cNvSpPr txBox="1">
            <a:spLocks/>
          </p:cNvSpPr>
          <p:nvPr/>
        </p:nvSpPr>
        <p:spPr>
          <a:xfrm>
            <a:off x="4644008" y="620688"/>
            <a:ext cx="3815992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Otsikko 11"/>
          <p:cNvSpPr txBox="1">
            <a:spLocks/>
          </p:cNvSpPr>
          <p:nvPr/>
        </p:nvSpPr>
        <p:spPr>
          <a:xfrm>
            <a:off x="4644008" y="620688"/>
            <a:ext cx="3815992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Otsikko 11"/>
          <p:cNvSpPr txBox="1">
            <a:spLocks/>
          </p:cNvSpPr>
          <p:nvPr userDrawn="1"/>
        </p:nvSpPr>
        <p:spPr>
          <a:xfrm>
            <a:off x="4644008" y="620688"/>
            <a:ext cx="3815992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sz="2000" b="1" i="0" dirty="0"/>
          </a:p>
        </p:txBody>
      </p:sp>
    </p:spTree>
    <p:extLst>
      <p:ext uri="{BB962C8B-B14F-4D97-AF65-F5344CB8AC3E}">
        <p14:creationId xmlns:p14="http://schemas.microsoft.com/office/powerpoint/2010/main" val="61687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0378-CFA0-794B-ACE3-D06791D1C44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12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lkoi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itä 8"/>
          <p:cNvGrpSpPr/>
          <p:nvPr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0" name="Suorakulmio 9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1" name="Suora yhdysviiva 10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0C17-89C6-BC41-B4A0-A125ED2A948D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Turku_vaakuna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184600"/>
            <a:ext cx="1332000" cy="381627"/>
          </a:xfrm>
          <a:prstGeom prst="rect">
            <a:avLst/>
          </a:prstGeom>
        </p:spPr>
      </p:pic>
      <p:sp>
        <p:nvSpPr>
          <p:cNvPr id="12" name="Otsikko 14"/>
          <p:cNvSpPr>
            <a:spLocks noGrp="1"/>
          </p:cNvSpPr>
          <p:nvPr>
            <p:ph type="title"/>
          </p:nvPr>
        </p:nvSpPr>
        <p:spPr>
          <a:xfrm>
            <a:off x="684000" y="620688"/>
            <a:ext cx="7776000" cy="79695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7775575" cy="44640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grpSp>
        <p:nvGrpSpPr>
          <p:cNvPr id="14" name="Ryhmitä 13"/>
          <p:cNvGrpSpPr/>
          <p:nvPr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5" name="Suorakulmio 14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6" name="Suora yhdysviiva 15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itä 17"/>
          <p:cNvGrpSpPr/>
          <p:nvPr userDrawn="1"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0" name="Suora yhdysviiva 19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080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0C17-89C6-BC41-B4A0-A125ED2A948D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07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ku_powerpoint_piirrospohja_kokonaa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9"/>
          <a:stretch/>
        </p:blipFill>
        <p:spPr>
          <a:xfrm>
            <a:off x="0" y="-188640"/>
            <a:ext cx="9144000" cy="6437040"/>
          </a:xfrm>
          <a:prstGeom prst="rect">
            <a:avLst/>
          </a:prstGeom>
        </p:spPr>
      </p:pic>
      <p:sp>
        <p:nvSpPr>
          <p:cNvPr id="15" name="Otsikko 14"/>
          <p:cNvSpPr>
            <a:spLocks noGrp="1"/>
          </p:cNvSpPr>
          <p:nvPr>
            <p:ph type="title"/>
          </p:nvPr>
        </p:nvSpPr>
        <p:spPr>
          <a:xfrm>
            <a:off x="684000" y="764704"/>
            <a:ext cx="7704424" cy="18002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3"/>
          </p:nvPr>
        </p:nvSpPr>
        <p:spPr>
          <a:xfrm>
            <a:off x="683568" y="2771972"/>
            <a:ext cx="7704856" cy="137710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068ECC-E6D4-0A4F-915C-1D74DFB4EBF8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405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ku_powerpoint_piirrospohja_kulma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2" y="2816932"/>
            <a:ext cx="5040562" cy="3780420"/>
          </a:xfrm>
          <a:prstGeom prst="rect">
            <a:avLst/>
          </a:prstGeom>
        </p:spPr>
      </p:pic>
      <p:grpSp>
        <p:nvGrpSpPr>
          <p:cNvPr id="18" name="Ryhmitä 17"/>
          <p:cNvGrpSpPr/>
          <p:nvPr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5" name="Suorakulmio 4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5" name="Suora yhdysviiva 14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4000" y="1627200"/>
            <a:ext cx="7776000" cy="42068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D4012-C01B-2E44-9A3D-1C8BBE6C223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33" name="Otsikon paikkamerkki 32"/>
          <p:cNvSpPr>
            <a:spLocks noGrp="1"/>
          </p:cNvSpPr>
          <p:nvPr>
            <p:ph type="title"/>
          </p:nvPr>
        </p:nvSpPr>
        <p:spPr>
          <a:xfrm>
            <a:off x="684000" y="620688"/>
            <a:ext cx="7776000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pic>
        <p:nvPicPr>
          <p:cNvPr id="14" name="Kuva 13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3456384" cy="46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8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468B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24"/>
        </a:spcBef>
        <a:buClr>
          <a:srgbClr val="00468B"/>
        </a:buClr>
        <a:buSzPct val="120000"/>
        <a:buFont typeface="Arial"/>
        <a:buChar char="•"/>
        <a:defRPr sz="2000" b="1" i="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000" y="764704"/>
            <a:ext cx="7704424" cy="1800200"/>
          </a:xfrm>
        </p:spPr>
        <p:txBody>
          <a:bodyPr/>
          <a:lstStyle/>
          <a:p>
            <a:r>
              <a:rPr lang="fi-FI" dirty="0" smtClean="0"/>
              <a:t>Sivistystoimialan palveluverkkoselvitys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Kasvatus- ja opetuslautakunta 5.11. 2014</a:t>
            </a:r>
          </a:p>
          <a:p>
            <a:r>
              <a:rPr lang="fi-FI" dirty="0" smtClean="0"/>
              <a:t>Kaupunginhallitus 10.11. 2014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04ED2EF-5F81-BF4E-B183-FC9EBAF08F64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13BD74-EA17-574A-98E7-0901538991B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5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Mahdollisesti luovutettavat päiväkotitilat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10</a:t>
            </a:fld>
            <a:endParaRPr lang="fi-FI"/>
          </a:p>
        </p:txBody>
      </p:sp>
      <p:pic>
        <p:nvPicPr>
          <p:cNvPr id="6" name="Sisällön paikkamerkki 5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7338"/>
            <a:ext cx="6298712" cy="4607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8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Yksityisten hankkeiden laajentaminen 2015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11</a:t>
            </a:fld>
            <a:endParaRPr lang="fi-FI"/>
          </a:p>
        </p:txBody>
      </p:sp>
      <p:pic>
        <p:nvPicPr>
          <p:cNvPr id="6" name="Sisällön paikkamerkki 5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220" cy="2832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/>
          <p:cNvSpPr txBox="1"/>
          <p:nvPr/>
        </p:nvSpPr>
        <p:spPr>
          <a:xfrm>
            <a:off x="755576" y="4581128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/>
              <a:t>Lisäksi on huomioitava, että yksityinen tuottaja voi harkintansa mukaan vuokrata niitä tiloja, joista kaupunki luopuu. Tämä lienee tarpeellista, koska varhaiskasvatuspalvelujen kysyntä on kasvamassa.</a:t>
            </a: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17855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A3E1-455F-164C-9077-386EF556D5ED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12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Lasten siirtyminen 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Luovutettavissa yksiköissä on tällä hetkellä 655 </a:t>
            </a:r>
            <a:r>
              <a:rPr lang="fi-FI" dirty="0" smtClean="0"/>
              <a:t>hoitopaikkaa</a:t>
            </a:r>
            <a:endParaRPr lang="fi-FI" dirty="0"/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Koulujen yhteyteen: Uittamo </a:t>
            </a:r>
            <a:r>
              <a:rPr lang="fi-FI" dirty="0"/>
              <a:t>35, Ilpoinen 21, Kohmo 21 ja Halinen 14; yhteensä +</a:t>
            </a:r>
            <a:r>
              <a:rPr lang="fi-FI" dirty="0" smtClean="0"/>
              <a:t>91 hoitopaikkaa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Uudet yksiköt: Syvälahti </a:t>
            </a:r>
            <a:r>
              <a:rPr lang="fi-FI" dirty="0"/>
              <a:t>77, Raunistula 51 ja </a:t>
            </a:r>
            <a:r>
              <a:rPr lang="fi-FI" dirty="0" err="1"/>
              <a:t>Portsa</a:t>
            </a:r>
            <a:r>
              <a:rPr lang="fi-FI" dirty="0"/>
              <a:t> 52; yhteensä +</a:t>
            </a:r>
            <a:r>
              <a:rPr lang="fi-FI" dirty="0" smtClean="0"/>
              <a:t>180 hoitopaikkaa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Yksityiset: Yli-Maaria 84, Varissuo 84, Vähä-Heikkilä 126 ja Haarla 84; yhteensä +378.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Kaikki yhteensä +649 hoitopaikkaa</a:t>
            </a:r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42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 kunnalliset kohteet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Raunistulan päiväkoti valmistuu 2016, pääosin korvaava kohde, TVT toteuttaa</a:t>
            </a:r>
          </a:p>
          <a:p>
            <a:r>
              <a:rPr lang="fi-FI" dirty="0" err="1" smtClean="0"/>
              <a:t>Portsan</a:t>
            </a:r>
            <a:r>
              <a:rPr lang="fi-FI" dirty="0" smtClean="0"/>
              <a:t> päiväkoti valmistuu 2017, pääosin korvaava kohde, TVT toteuttaa</a:t>
            </a:r>
          </a:p>
          <a:p>
            <a:r>
              <a:rPr lang="fi-FI" dirty="0" smtClean="0"/>
              <a:t>Syvälahden päiväkoti valmistuu 2017, pääosin korvaava kohde</a:t>
            </a:r>
          </a:p>
          <a:p>
            <a:r>
              <a:rPr lang="fi-FI" dirty="0" smtClean="0"/>
              <a:t>Yli-Maarian päiväkoti valmistuu 2020, pääosin korvaava kohde</a:t>
            </a:r>
          </a:p>
          <a:p>
            <a:r>
              <a:rPr lang="fi-FI" dirty="0" smtClean="0"/>
              <a:t>Runosmäen päiväkoti valmistuu 2020-luvun alussa, korvaa alueen pienemmät päiväkodit</a:t>
            </a:r>
          </a:p>
          <a:p>
            <a:r>
              <a:rPr lang="fi-FI" dirty="0" smtClean="0"/>
              <a:t>Skanssin päiväkoti valmistuu 2020-luvulla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3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A3E1-455F-164C-9077-386EF556D5ED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14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Taloudelliset vaikutukset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>
          <a:xfrm>
            <a:off x="5940152" y="1556792"/>
            <a:ext cx="2663651" cy="43195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 smtClean="0"/>
              <a:t>Sivistystoimiala:</a:t>
            </a:r>
          </a:p>
          <a:p>
            <a:pPr marL="0" indent="0">
              <a:buNone/>
            </a:pP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1600" dirty="0" smtClean="0"/>
              <a:t>Varhaiskasvatuksen palvelujen tuotantotavan muutos 1,2 M€</a:t>
            </a:r>
          </a:p>
          <a:p>
            <a:pPr marL="457200" indent="-457200">
              <a:buFont typeface="+mj-lt"/>
              <a:buAutoNum type="arabicPeriod"/>
            </a:pPr>
            <a:endParaRPr lang="fi-FI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1600" dirty="0" smtClean="0"/>
              <a:t>Varhaiskasvatuksen tiloista luopuminen 0,1 M€</a:t>
            </a:r>
          </a:p>
          <a:p>
            <a:pPr marL="457200" indent="-457200">
              <a:buFont typeface="+mj-lt"/>
              <a:buAutoNum type="arabicPeriod"/>
            </a:pPr>
            <a:endParaRPr lang="fi-FI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1600" dirty="0" smtClean="0"/>
              <a:t>Kähärin koulusta luopuminen 0,16 M€</a:t>
            </a:r>
          </a:p>
          <a:p>
            <a:pPr marL="457200" indent="-457200">
              <a:buFont typeface="+mj-lt"/>
              <a:buAutoNum type="arabicPeriod"/>
            </a:pPr>
            <a:endParaRPr lang="fi-FI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1600" dirty="0" smtClean="0">
                <a:solidFill>
                  <a:schemeClr val="tx1"/>
                </a:solidFill>
              </a:rPr>
              <a:t>Runosmäen koulusta luopuminen 0,45 M€  </a:t>
            </a:r>
          </a:p>
          <a:p>
            <a:pPr marL="457200" indent="-457200">
              <a:buFont typeface="+mj-lt"/>
              <a:buAutoNum type="arabicPeriod"/>
            </a:pPr>
            <a:endParaRPr lang="fi-FI" sz="1600" dirty="0"/>
          </a:p>
          <a:p>
            <a:pPr marL="457200" indent="-457200">
              <a:buFont typeface="+mj-lt"/>
              <a:buAutoNum type="arabicPeriod"/>
            </a:pPr>
            <a:r>
              <a:rPr lang="fi-FI" sz="1600" dirty="0" smtClean="0"/>
              <a:t>Yhteensä noin </a:t>
            </a:r>
            <a:r>
              <a:rPr lang="fi-FI" sz="1600" dirty="0" smtClean="0">
                <a:solidFill>
                  <a:schemeClr val="tx1"/>
                </a:solidFill>
              </a:rPr>
              <a:t>1,91 </a:t>
            </a:r>
            <a:r>
              <a:rPr lang="fi-FI" sz="1600" dirty="0" smtClean="0"/>
              <a:t>miljoonaa euro vuodessa.</a:t>
            </a:r>
          </a:p>
          <a:p>
            <a:pPr marL="457200" indent="-457200">
              <a:buFont typeface="+mj-lt"/>
              <a:buAutoNum type="arabicPeriod"/>
            </a:pPr>
            <a:endParaRPr lang="fi-FI" sz="1600" dirty="0"/>
          </a:p>
          <a:p>
            <a:pPr marL="457200" indent="-457200">
              <a:buFont typeface="+mj-lt"/>
              <a:buAutoNum type="arabicPeriod"/>
            </a:pPr>
            <a:r>
              <a:rPr lang="fi-FI" sz="1600" dirty="0" smtClean="0"/>
              <a:t>Lisäksi Syvälahden projektin </a:t>
            </a:r>
            <a:r>
              <a:rPr lang="fi-FI" sz="1600" dirty="0" err="1" smtClean="0"/>
              <a:t>lykääntyminen</a:t>
            </a:r>
            <a:r>
              <a:rPr lang="fi-FI" sz="1600" dirty="0" smtClean="0"/>
              <a:t> säästää noin 1,5 miljoonaa euroa ja Yli-Maarian lykkääntyminen 1,2 miljoonaa euroa eli yhteensä 2,7 miljoonaa euroa vuosina 2016-2020.</a:t>
            </a:r>
          </a:p>
          <a:p>
            <a:pPr marL="457200" indent="-457200">
              <a:buFont typeface="+mj-lt"/>
              <a:buAutoNum type="arabicPeriod"/>
            </a:pPr>
            <a:endParaRPr lang="fi-FI" sz="1600" dirty="0"/>
          </a:p>
          <a:p>
            <a:pPr marL="457200" indent="-457200">
              <a:buFont typeface="+mj-lt"/>
              <a:buAutoNum type="arabicPeriod"/>
            </a:pPr>
            <a:endParaRPr lang="fi-FI" sz="1600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>
          <a:xfrm>
            <a:off x="395536" y="1556792"/>
            <a:ext cx="4968552" cy="44644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sz="3600" dirty="0" smtClean="0"/>
              <a:t>Kiinteistötoimiala</a:t>
            </a:r>
            <a:r>
              <a:rPr lang="fi-FI" sz="3600" dirty="0"/>
              <a:t>: </a:t>
            </a:r>
            <a:endParaRPr lang="fi-FI" sz="3600" dirty="0" smtClean="0"/>
          </a:p>
          <a:p>
            <a:pPr marL="0" indent="0">
              <a:buNone/>
            </a:pPr>
            <a:endParaRPr lang="fi-FI" sz="3600" dirty="0" smtClean="0"/>
          </a:p>
          <a:p>
            <a:pPr marL="0" indent="0">
              <a:buNone/>
            </a:pPr>
            <a:r>
              <a:rPr lang="fi-FI" dirty="0" smtClean="0"/>
              <a:t>Kiinteistötaloudellisesta </a:t>
            </a:r>
            <a:r>
              <a:rPr lang="fi-FI" dirty="0"/>
              <a:t>näkökulmasta tarkasteltuna edellä esitellyistä kohteista luopuminen aikaansaa noin 4,3 </a:t>
            </a:r>
            <a:r>
              <a:rPr lang="fi-FI" dirty="0" err="1"/>
              <a:t>M€:n</a:t>
            </a:r>
            <a:r>
              <a:rPr lang="fi-FI" dirty="0"/>
              <a:t> hyödyn kaupungille. Summa muodostuu tarkasteltaessa luovuttavien kohteiden </a:t>
            </a:r>
            <a:r>
              <a:rPr lang="fi-FI" dirty="0" smtClean="0"/>
              <a:t>ylläpito-</a:t>
            </a:r>
            <a:r>
              <a:rPr lang="fi-FI" dirty="0"/>
              <a:t>, kunnossapito- ja korjausmenoja sekä mahdollisia myyntituottoja.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- Kähärin </a:t>
            </a:r>
            <a:r>
              <a:rPr lang="fi-FI" dirty="0"/>
              <a:t>koulu: </a:t>
            </a:r>
          </a:p>
          <a:p>
            <a:pPr marL="0" indent="0">
              <a:buNone/>
            </a:pPr>
            <a:r>
              <a:rPr lang="fi-FI" dirty="0" smtClean="0"/>
              <a:t>Menot koulukäytössä 2015-2020: 495 </a:t>
            </a:r>
            <a:r>
              <a:rPr lang="fi-FI" dirty="0"/>
              <a:t>000 </a:t>
            </a:r>
            <a:r>
              <a:rPr lang="fi-FI" dirty="0" smtClean="0"/>
              <a:t>€</a:t>
            </a:r>
          </a:p>
          <a:p>
            <a:pPr marL="0" indent="0">
              <a:buNone/>
            </a:pPr>
            <a:r>
              <a:rPr lang="fi-FI" dirty="0" smtClean="0"/>
              <a:t>Mahdollinen myyntituotto </a:t>
            </a:r>
            <a:r>
              <a:rPr lang="fi-FI" dirty="0"/>
              <a:t>noin 800 </a:t>
            </a:r>
            <a:r>
              <a:rPr lang="fi-FI" dirty="0" smtClean="0"/>
              <a:t>000 €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- </a:t>
            </a:r>
            <a:r>
              <a:rPr lang="fi-FI" dirty="0" err="1" smtClean="0"/>
              <a:t>Paltankadun</a:t>
            </a:r>
            <a:r>
              <a:rPr lang="fi-FI" dirty="0" smtClean="0"/>
              <a:t> </a:t>
            </a:r>
            <a:r>
              <a:rPr lang="fi-FI" dirty="0"/>
              <a:t>päiväkoti:</a:t>
            </a:r>
          </a:p>
          <a:p>
            <a:pPr marL="0" indent="0">
              <a:buNone/>
            </a:pPr>
            <a:r>
              <a:rPr lang="fi-FI" dirty="0" smtClean="0"/>
              <a:t>Menot oman </a:t>
            </a:r>
            <a:r>
              <a:rPr lang="fi-FI" dirty="0"/>
              <a:t>palvelutuotannon </a:t>
            </a:r>
            <a:r>
              <a:rPr lang="fi-FI" dirty="0" smtClean="0"/>
              <a:t>käytössä 2015-2020 1,26 </a:t>
            </a:r>
            <a:r>
              <a:rPr lang="fi-FI" dirty="0"/>
              <a:t>M</a:t>
            </a:r>
            <a:r>
              <a:rPr lang="fi-FI" dirty="0" smtClean="0"/>
              <a:t>€. </a:t>
            </a:r>
            <a:r>
              <a:rPr lang="fi-FI" dirty="0"/>
              <a:t>Käytännössä kohdetta ei kannata enää korjata, joten vähintään vastaava summa kuluisi uuden päiväkodin rakentamiseen</a:t>
            </a:r>
            <a:r>
              <a:rPr lang="fi-FI" dirty="0" smtClean="0"/>
              <a:t>. </a:t>
            </a:r>
          </a:p>
          <a:p>
            <a:pPr marL="0" indent="0">
              <a:buNone/>
            </a:pPr>
            <a:r>
              <a:rPr lang="fi-FI" dirty="0" smtClean="0"/>
              <a:t>Mahdollinen myyntituotto noin 150 000 €.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- Lautturinkadun </a:t>
            </a:r>
            <a:r>
              <a:rPr lang="fi-FI" dirty="0"/>
              <a:t>päiväkoti:</a:t>
            </a:r>
          </a:p>
          <a:p>
            <a:pPr marL="0" indent="0">
              <a:buNone/>
            </a:pPr>
            <a:r>
              <a:rPr lang="fi-FI" dirty="0" smtClean="0"/>
              <a:t>Menot päiväkotikäytössä 2015-2020: 171 </a:t>
            </a:r>
            <a:r>
              <a:rPr lang="fi-FI" dirty="0"/>
              <a:t>000 </a:t>
            </a:r>
            <a:r>
              <a:rPr lang="fi-FI" dirty="0" smtClean="0"/>
              <a:t>€. </a:t>
            </a:r>
            <a:r>
              <a:rPr lang="fi-FI" dirty="0"/>
              <a:t>Arvio ei sisällä viranomaismääräyksistä aiheutuvia kustannuksia, joita kohteeseen </a:t>
            </a:r>
            <a:r>
              <a:rPr lang="fi-FI" dirty="0" smtClean="0"/>
              <a:t>jäädessä </a:t>
            </a:r>
            <a:r>
              <a:rPr lang="fi-FI" dirty="0"/>
              <a:t>tulisi väistämättä.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Mahdollinen myyntituotto </a:t>
            </a:r>
            <a:r>
              <a:rPr lang="fi-FI" dirty="0"/>
              <a:t>500 000 – 700 000 </a:t>
            </a:r>
            <a:r>
              <a:rPr lang="fi-FI" dirty="0" smtClean="0"/>
              <a:t>euroa</a:t>
            </a:r>
            <a:r>
              <a:rPr lang="fi-FI" dirty="0"/>
              <a:t>.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- </a:t>
            </a:r>
            <a:r>
              <a:rPr lang="fi-FI" dirty="0" err="1" smtClean="0"/>
              <a:t>Rätiälänkadun</a:t>
            </a:r>
            <a:r>
              <a:rPr lang="fi-FI" dirty="0" smtClean="0"/>
              <a:t> </a:t>
            </a:r>
            <a:r>
              <a:rPr lang="fi-FI" dirty="0"/>
              <a:t>päiväkoti</a:t>
            </a:r>
          </a:p>
          <a:p>
            <a:pPr marL="0" indent="0">
              <a:buNone/>
            </a:pPr>
            <a:r>
              <a:rPr lang="fi-FI" dirty="0" smtClean="0"/>
              <a:t>Menot päiväkotikäytössä 2015-2020: </a:t>
            </a:r>
            <a:r>
              <a:rPr lang="fi-FI" dirty="0"/>
              <a:t>550 </a:t>
            </a:r>
            <a:r>
              <a:rPr lang="fi-FI" dirty="0" smtClean="0"/>
              <a:t>000 €. Arvioitu </a:t>
            </a:r>
            <a:r>
              <a:rPr lang="fi-FI" dirty="0"/>
              <a:t>summa ei sisällä vuoden 2015 aikana tehtävän putkiremontin </a:t>
            </a:r>
            <a:r>
              <a:rPr lang="fi-FI" dirty="0" smtClean="0"/>
              <a:t>kustannuksia</a:t>
            </a:r>
            <a:r>
              <a:rPr lang="fi-FI" dirty="0"/>
              <a:t>.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Mahdollinen myyntituotto 300 </a:t>
            </a:r>
            <a:r>
              <a:rPr lang="fi-FI" dirty="0"/>
              <a:t>000 </a:t>
            </a:r>
            <a:r>
              <a:rPr lang="fi-FI" dirty="0" smtClean="0"/>
              <a:t>€. 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Suurin osa luovutettavista kohteista on ulkoa vuokrattuja, joiden vuokrasopimus voidaan päättää 2015 tai 2016.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2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Kiinteistövaikutukset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15</a:t>
            </a:fld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4694327" cy="14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52181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8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Muuta huomioitavaa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b="0" dirty="0" smtClean="0"/>
              <a:t>Kunnallisen päivähoidon määrä olisi 69% ja yksityisen 31%, mikäli toimenpiteet toteutetaan (vertailuluvut 9/2014, KH 70-30%).</a:t>
            </a:r>
          </a:p>
          <a:p>
            <a:r>
              <a:rPr lang="fi-FI" b="0" dirty="0" smtClean="0"/>
              <a:t>Varhaiskasvatuksen henkilötyövuosien määrä vähenee noin 70-75 </a:t>
            </a:r>
            <a:r>
              <a:rPr lang="fi-FI" b="0" dirty="0" err="1" smtClean="0"/>
              <a:t>htv</a:t>
            </a:r>
            <a:r>
              <a:rPr lang="fi-FI" b="0" dirty="0" smtClean="0"/>
              <a:t> syksyn 2015- syksyn 2016 välillä. </a:t>
            </a:r>
            <a:endParaRPr lang="fi-FI" b="0" dirty="0" smtClean="0">
              <a:solidFill>
                <a:srgbClr val="FF0000"/>
              </a:solidFill>
            </a:endParaRPr>
          </a:p>
          <a:p>
            <a:r>
              <a:rPr lang="fi-FI" b="0" dirty="0" smtClean="0"/>
              <a:t>Perusopetuksen henkilötyövuosien määrä vähenee merkittävästi talousarviosupistusten ja hankerahoituksen pienenemisen vuoksi. Palveluverkolla ei tähän ole vaikutusta.</a:t>
            </a:r>
          </a:p>
          <a:p>
            <a:r>
              <a:rPr lang="fi-FI" b="0" dirty="0" smtClean="0"/>
              <a:t>Ammatti-instituutin ja Ammattikorkeakoulun verkko ratkaistaan eri selvityksessä.</a:t>
            </a:r>
          </a:p>
          <a:p>
            <a:r>
              <a:rPr lang="fi-FI" b="0" dirty="0" smtClean="0">
                <a:solidFill>
                  <a:schemeClr val="tx1"/>
                </a:solidFill>
              </a:rPr>
              <a:t>Lukioiden osalta toimitaan aiempien päätösten mukaisesti: Lyseo ja Luostarivuori tullaan yhdistämään Syvälahden koulun valmistuttua 2017. Muita muutoksia lukioverkkoon ei tehdä.</a:t>
            </a:r>
          </a:p>
          <a:p>
            <a:r>
              <a:rPr lang="fi-FI" b="0" dirty="0" smtClean="0">
                <a:solidFill>
                  <a:schemeClr val="tx1"/>
                </a:solidFill>
              </a:rPr>
              <a:t>Turun Suomalaisen Yhteiskoulun lukion peruskorjauksen hankesuunnitelma laaditaan vuoden 2014 loppuun mennessä. Peruskorjaus ajoittuu vuosille </a:t>
            </a:r>
            <a:r>
              <a:rPr lang="fi-FI" b="0" smtClean="0">
                <a:solidFill>
                  <a:schemeClr val="tx1"/>
                </a:solidFill>
              </a:rPr>
              <a:t>2017-2018.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2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Kolmiosainen tehtävä ja valmisteluryhmä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7775575" cy="4535958"/>
          </a:xfrm>
        </p:spPr>
        <p:txBody>
          <a:bodyPr>
            <a:normAutofit fontScale="70000" lnSpcReduction="20000"/>
          </a:bodyPr>
          <a:lstStyle/>
          <a:p>
            <a:r>
              <a:rPr lang="fi-FI" b="0" dirty="0" smtClean="0"/>
              <a:t>Kaupunginvaltuusto </a:t>
            </a:r>
            <a:r>
              <a:rPr lang="fi-FI" b="0" dirty="0"/>
              <a:t>on uudistamisohjelma 2:sta hyväksyessään 25.8.2014 linjannut, että kouluverkosta päätetään kokonaisuutena erillisestä valmistelusta marraskuun 2014 loppuun mennessä siten, että </a:t>
            </a:r>
            <a:r>
              <a:rPr lang="fi-FI" b="0" dirty="0" smtClean="0"/>
              <a:t>lähipalvelulupaus </a:t>
            </a:r>
            <a:r>
              <a:rPr lang="fi-FI" b="0" dirty="0"/>
              <a:t>pienimmille koululaisille huomioidaan. </a:t>
            </a:r>
            <a:endParaRPr lang="fi-FI" b="0" dirty="0" smtClean="0"/>
          </a:p>
          <a:p>
            <a:pPr marL="0" indent="0">
              <a:buNone/>
            </a:pPr>
            <a:endParaRPr lang="fi-FI" b="0" dirty="0" smtClean="0"/>
          </a:p>
          <a:p>
            <a:r>
              <a:rPr lang="fi-FI" b="0" dirty="0" smtClean="0"/>
              <a:t>Hyväksyessään </a:t>
            </a:r>
            <a:r>
              <a:rPr lang="fi-FI" b="0" dirty="0"/>
              <a:t>uudistamisohjelma 2:n 25.8.2014 Kaupunginvaltuusto linjasi kouluverkkoratkaisun valmistelun lisäksi selvitettäväksi toimenpiteeksi Varhaiskasvatuksen palvelusetelin käytön </a:t>
            </a:r>
            <a:r>
              <a:rPr lang="fi-FI" b="0" dirty="0" smtClean="0"/>
              <a:t>laajentamisen</a:t>
            </a:r>
            <a:r>
              <a:rPr lang="fi-FI" b="0" dirty="0"/>
              <a:t>. Toimenpiteen tarkemmassa kuvauksessa ohjeistettiin tehtäväksi selvitys, mistä </a:t>
            </a:r>
            <a:r>
              <a:rPr lang="fi-FI" b="0" dirty="0">
                <a:solidFill>
                  <a:schemeClr val="tx1"/>
                </a:solidFill>
              </a:rPr>
              <a:t>kunnallisista toimipaikoista voidaan luopua ja tavoitteena tuli olla </a:t>
            </a:r>
            <a:r>
              <a:rPr lang="fi-FI" b="0" dirty="0" smtClean="0">
                <a:solidFill>
                  <a:schemeClr val="tx1"/>
                </a:solidFill>
              </a:rPr>
              <a:t>noin 500 </a:t>
            </a:r>
            <a:r>
              <a:rPr lang="fi-FI" b="0" dirty="0">
                <a:solidFill>
                  <a:schemeClr val="tx1"/>
                </a:solidFill>
              </a:rPr>
              <a:t>hoitopaikan siirtäminen </a:t>
            </a:r>
            <a:r>
              <a:rPr lang="fi-FI" b="0" dirty="0" smtClean="0">
                <a:solidFill>
                  <a:schemeClr val="tx1"/>
                </a:solidFill>
              </a:rPr>
              <a:t>kunnallisesta palvelutuotannosta palvelusetelin piiriin. </a:t>
            </a:r>
            <a:r>
              <a:rPr lang="fi-FI" b="0" dirty="0">
                <a:solidFill>
                  <a:schemeClr val="tx1"/>
                </a:solidFill>
              </a:rPr>
              <a:t>(Toimenpide nro 24). Tavoitteeksi asetettiin 500.000 euron säästö</a:t>
            </a:r>
            <a:r>
              <a:rPr lang="fi-FI" b="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i-FI" b="0" dirty="0" smtClean="0">
              <a:solidFill>
                <a:schemeClr val="tx1"/>
              </a:solidFill>
            </a:endParaRPr>
          </a:p>
          <a:p>
            <a:r>
              <a:rPr lang="fi-FI" b="0" dirty="0" smtClean="0">
                <a:solidFill>
                  <a:schemeClr val="tx1"/>
                </a:solidFill>
              </a:rPr>
              <a:t>Talousarvion </a:t>
            </a:r>
            <a:r>
              <a:rPr lang="fi-FI" b="0" dirty="0">
                <a:solidFill>
                  <a:schemeClr val="tx1"/>
                </a:solidFill>
              </a:rPr>
              <a:t>edellyttämät </a:t>
            </a:r>
            <a:r>
              <a:rPr lang="fi-FI" b="0" dirty="0" smtClean="0">
                <a:solidFill>
                  <a:schemeClr val="tx1"/>
                </a:solidFill>
              </a:rPr>
              <a:t>toimenpiteet: Merkittävät valtionosuuksien leikkaukset tuovat haasteita kaupungin taloudelliseen tilanteeseen. Kaupunginvaltuuston </a:t>
            </a:r>
            <a:r>
              <a:rPr lang="fi-FI" b="0" dirty="0"/>
              <a:t>23.6.2014 hyväksymät suunnitteluluvut pakottavat sivistystoimialan </a:t>
            </a:r>
            <a:r>
              <a:rPr lang="fi-FI" b="0" dirty="0" smtClean="0"/>
              <a:t>tehostamaan </a:t>
            </a:r>
            <a:r>
              <a:rPr lang="fi-FI" b="0" dirty="0"/>
              <a:t>tilojen käyttöä ja uudistamaan perusopetuksen hallintoa sekä suomenkielisten että </a:t>
            </a:r>
            <a:r>
              <a:rPr lang="fi-FI" b="0" dirty="0" smtClean="0"/>
              <a:t>ruotsinkielisten </a:t>
            </a:r>
            <a:r>
              <a:rPr lang="fi-FI" b="0" dirty="0"/>
              <a:t>koulujen osalta. Sivistystoimiala esittää talouden sopeuttamiseksi eräiden päiväkotien ja </a:t>
            </a:r>
            <a:r>
              <a:rPr lang="fi-FI" b="0" dirty="0" smtClean="0"/>
              <a:t>koulujen </a:t>
            </a:r>
            <a:r>
              <a:rPr lang="fi-FI" b="0" dirty="0"/>
              <a:t>lakkauttamista, niiden hallintojen yhdistämistä tai kouluyksiköiden lakkauttamista. </a:t>
            </a:r>
            <a:r>
              <a:rPr lang="fi-FI" b="0" dirty="0" smtClean="0"/>
              <a:t>Säästötavoite on sivistystoimialan osalta noin 2 miljoonaa euroa. Samalla pyrkimyksenä on vähentää kaupungin tilainvestointipaineita.</a:t>
            </a:r>
            <a:endParaRPr lang="fi-FI" b="0" dirty="0"/>
          </a:p>
          <a:p>
            <a:endParaRPr lang="fi-FI" dirty="0"/>
          </a:p>
          <a:p>
            <a:pPr marL="0" indent="0">
              <a:buNone/>
            </a:pPr>
            <a:r>
              <a:rPr lang="fi-FI" b="0" dirty="0"/>
              <a:t>Sivistystoimialan palveluverkkoratkaisun 2015-2020 valmistelusta on vastannut työryhmä </a:t>
            </a:r>
            <a:r>
              <a:rPr lang="fi-FI" b="0" dirty="0" smtClean="0"/>
              <a:t>apulaiskaupunginjohtaja </a:t>
            </a:r>
            <a:r>
              <a:rPr lang="fi-FI" b="0" dirty="0"/>
              <a:t>Jarkko Virtasen johdolla. Työryhmään ovat kuuluneet tilajohtaja Tuomas Koskiniemi, </a:t>
            </a:r>
            <a:r>
              <a:rPr lang="fi-FI" b="0" dirty="0" smtClean="0"/>
              <a:t>Sivistystoimialan </a:t>
            </a:r>
            <a:r>
              <a:rPr lang="fi-FI" b="0" dirty="0"/>
              <a:t>toimialajohtaja Timo Jalonen, Kiinteistötoimialan toimialajohtaja Jouko Turto, </a:t>
            </a:r>
            <a:r>
              <a:rPr lang="fi-FI" b="0" dirty="0" smtClean="0"/>
              <a:t>kaupunkisuunnittelujohtaja </a:t>
            </a:r>
            <a:r>
              <a:rPr lang="fi-FI" b="0" dirty="0"/>
              <a:t>Timo Hintsanen, Ympäristötoimialan toimialajohtaja Markku Toivonen ja </a:t>
            </a:r>
            <a:r>
              <a:rPr lang="fi-FI" b="0" dirty="0" err="1"/>
              <a:t>tilacontroller</a:t>
            </a:r>
            <a:r>
              <a:rPr lang="fi-FI" b="0" dirty="0"/>
              <a:t> Minna Juselius. Palveluverkkokokonaisuuden valmisteluun on lisäksi osallistunut asiantuntijoita </a:t>
            </a:r>
            <a:r>
              <a:rPr lang="fi-FI" b="0" dirty="0" smtClean="0"/>
              <a:t>Sivistystoimialalta </a:t>
            </a:r>
            <a:r>
              <a:rPr lang="fi-FI" b="0" dirty="0"/>
              <a:t>ja Kiinteistöliikelaitokselta.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41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1D4012-C01B-2E44-9A3D-1C8BBE6C223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3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Peruskoulut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6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err="1"/>
              <a:t>Hannunniitun</a:t>
            </a:r>
            <a:r>
              <a:rPr lang="fi-FI" sz="2000" dirty="0"/>
              <a:t> koulu, Kohmon yksikkö, </a:t>
            </a:r>
            <a:r>
              <a:rPr lang="fi-FI" sz="2000" dirty="0" err="1"/>
              <a:t>Ritavuorenkuja</a:t>
            </a:r>
            <a:r>
              <a:rPr lang="fi-FI" sz="2000" dirty="0"/>
              <a:t> </a:t>
            </a:r>
            <a:r>
              <a:rPr lang="fi-FI" sz="2000" dirty="0" smtClean="0"/>
              <a:t>6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4319835" cy="4464050"/>
          </a:xfrm>
        </p:spPr>
        <p:txBody>
          <a:bodyPr>
            <a:normAutofit fontScale="70000" lnSpcReduction="20000"/>
          </a:bodyPr>
          <a:lstStyle/>
          <a:p>
            <a:endParaRPr lang="fi-FI" dirty="0"/>
          </a:p>
          <a:p>
            <a:r>
              <a:rPr lang="fi-FI" b="0" dirty="0"/>
              <a:t>Kohmon yksikkö toimii Kohmon alueella päiväkodin yhteydessä. Yksikössä on kaksi luokkaa eli </a:t>
            </a:r>
            <a:r>
              <a:rPr lang="fi-FI" b="0" dirty="0" smtClean="0"/>
              <a:t>vuosiluokat </a:t>
            </a:r>
            <a:r>
              <a:rPr lang="fi-FI" b="0" dirty="0"/>
              <a:t>1 ja 2. Yksikkö on osa </a:t>
            </a:r>
            <a:r>
              <a:rPr lang="fi-FI" b="0" dirty="0" err="1"/>
              <a:t>Hannunniitun</a:t>
            </a:r>
            <a:r>
              <a:rPr lang="fi-FI" b="0" dirty="0"/>
              <a:t> koulua ja pääosa oppilaista jatkaa 3.-luokalta eteenpäin pääkoulussa. </a:t>
            </a:r>
            <a:endParaRPr lang="fi-FI" b="0" dirty="0" smtClean="0"/>
          </a:p>
          <a:p>
            <a:endParaRPr lang="fi-FI" b="0" dirty="0" smtClean="0"/>
          </a:p>
          <a:p>
            <a:r>
              <a:rPr lang="fi-FI" b="0" dirty="0" err="1" smtClean="0"/>
              <a:t>Hannunniitun</a:t>
            </a:r>
            <a:r>
              <a:rPr lang="fi-FI" b="0" dirty="0" smtClean="0"/>
              <a:t> </a:t>
            </a:r>
            <a:r>
              <a:rPr lang="fi-FI" b="0" dirty="0"/>
              <a:t>pääkoulu on 1,5 kilometrin </a:t>
            </a:r>
            <a:r>
              <a:rPr lang="fi-FI" b="0" dirty="0" smtClean="0"/>
              <a:t>etäisyydellä </a:t>
            </a:r>
            <a:r>
              <a:rPr lang="fi-FI" b="0" dirty="0"/>
              <a:t>Kohmosta turvallisten </a:t>
            </a:r>
            <a:r>
              <a:rPr lang="fi-FI" b="0" dirty="0" smtClean="0"/>
              <a:t>liikennereittien </a:t>
            </a:r>
            <a:r>
              <a:rPr lang="fi-FI" b="0" dirty="0"/>
              <a:t>ja erittäin toimivan joukkoliikenneyhteyden varrella (2, 2A). </a:t>
            </a:r>
            <a:endParaRPr lang="fi-FI" b="0" dirty="0" smtClean="0"/>
          </a:p>
          <a:p>
            <a:pPr marL="0" indent="0">
              <a:buNone/>
            </a:pPr>
            <a:endParaRPr lang="fi-FI" b="0" dirty="0"/>
          </a:p>
          <a:p>
            <a:r>
              <a:rPr lang="fi-FI" b="0" dirty="0" smtClean="0"/>
              <a:t>Yksikön </a:t>
            </a:r>
            <a:r>
              <a:rPr lang="fi-FI" b="0" dirty="0"/>
              <a:t>tilavuokra on korkeimpia </a:t>
            </a:r>
            <a:r>
              <a:rPr lang="fi-FI" b="0" dirty="0" smtClean="0"/>
              <a:t>koko </a:t>
            </a:r>
            <a:r>
              <a:rPr lang="fi-FI" b="0" dirty="0"/>
              <a:t>kaupungissa ja vuosikustannus on 61.535 euroa. Tiloista ei voida luopua, koska pääosassa </a:t>
            </a:r>
            <a:r>
              <a:rPr lang="fi-FI" b="0" dirty="0" smtClean="0"/>
              <a:t>rakennusta </a:t>
            </a:r>
            <a:r>
              <a:rPr lang="fi-FI" b="0" dirty="0"/>
              <a:t>toimii päiväkoti (</a:t>
            </a:r>
            <a:r>
              <a:rPr lang="fi-FI" b="0" dirty="0" err="1"/>
              <a:t>Hannunniitun</a:t>
            </a:r>
            <a:r>
              <a:rPr lang="fi-FI" b="0" dirty="0"/>
              <a:t> päivähoitoyksikkö), jonka päätoimipaikka on </a:t>
            </a:r>
            <a:r>
              <a:rPr lang="fi-FI" b="0" dirty="0" err="1"/>
              <a:t>Hannunniitun</a:t>
            </a:r>
            <a:r>
              <a:rPr lang="fi-FI" b="0" dirty="0"/>
              <a:t> koulun naapurissa. </a:t>
            </a:r>
            <a:endParaRPr lang="fi-FI" b="0" dirty="0" smtClean="0"/>
          </a:p>
          <a:p>
            <a:pPr marL="0" indent="0">
              <a:buNone/>
            </a:pPr>
            <a:endParaRPr lang="fi-FI" b="0" dirty="0"/>
          </a:p>
          <a:p>
            <a:r>
              <a:rPr lang="fi-FI" b="0" dirty="0" smtClean="0"/>
              <a:t>Päivähoitoyksikkö </a:t>
            </a:r>
            <a:r>
              <a:rPr lang="fi-FI" b="0" dirty="0"/>
              <a:t>toimii lisäksi vuokratiloissa Lanatiellä, josta voidaan luopua, kuitenkin aikaisintaan 1.8.2016. Tämän tilan vuosivuokra on 41.000 euroa (2014). </a:t>
            </a:r>
            <a:r>
              <a:rPr lang="fi-FI" b="0" dirty="0" err="1"/>
              <a:t>Hannunniitun</a:t>
            </a:r>
            <a:r>
              <a:rPr lang="fi-FI" b="0" dirty="0"/>
              <a:t> </a:t>
            </a:r>
            <a:r>
              <a:rPr lang="fi-FI" b="0" dirty="0" smtClean="0"/>
              <a:t>koulussa </a:t>
            </a:r>
            <a:r>
              <a:rPr lang="fi-FI" b="0" dirty="0"/>
              <a:t>on mahdollista tiivistää tilankäyttöä. </a:t>
            </a:r>
            <a:endParaRPr lang="fi-FI" b="0" dirty="0" smtClean="0"/>
          </a:p>
          <a:p>
            <a:pPr marL="0" indent="0">
              <a:buNone/>
            </a:pPr>
            <a:endParaRPr lang="fi-FI" b="0" dirty="0"/>
          </a:p>
          <a:p>
            <a:r>
              <a:rPr lang="fi-FI" b="0" dirty="0" smtClean="0"/>
              <a:t>Järjestelyt </a:t>
            </a:r>
            <a:r>
              <a:rPr lang="fi-FI" b="0" dirty="0"/>
              <a:t>tulisi toteuttaa 1.8.2015 lukien.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4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02" y="1772816"/>
            <a:ext cx="386197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1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i-FI" sz="2000" dirty="0" smtClean="0">
                <a:solidFill>
                  <a:srgbClr val="002060"/>
                </a:solidFill>
              </a:rPr>
              <a:t>Uittamon koulu ja päiväkoti,  </a:t>
            </a:r>
            <a:r>
              <a:rPr lang="fi-FI" sz="2000" dirty="0">
                <a:solidFill>
                  <a:srgbClr val="002060"/>
                </a:solidFill>
              </a:rPr>
              <a:t>Jalustinkatu </a:t>
            </a:r>
            <a:r>
              <a:rPr lang="fi-FI" sz="2000" dirty="0" smtClean="0">
                <a:solidFill>
                  <a:srgbClr val="002060"/>
                </a:solidFill>
              </a:rPr>
              <a:t>8</a:t>
            </a:r>
            <a:endParaRPr lang="fi-FI" sz="2000" dirty="0">
              <a:solidFill>
                <a:srgbClr val="00206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4175819" cy="4464050"/>
          </a:xfrm>
        </p:spPr>
        <p:txBody>
          <a:bodyPr>
            <a:normAutofit fontScale="70000" lnSpcReduction="20000"/>
          </a:bodyPr>
          <a:lstStyle/>
          <a:p>
            <a:r>
              <a:rPr lang="fi-FI" b="0" dirty="0" smtClean="0"/>
              <a:t>Vähä-Heikkilän koulun Uittamon </a:t>
            </a:r>
            <a:r>
              <a:rPr lang="fi-FI" b="0" dirty="0"/>
              <a:t>kouluyksikkö toimii Uittamon alueella päiväkodin yhteydessä. Yksikössä on neljä luokkaa eli vuosiluokat 1-4. Näistä esitetään pääkouluun siirrettäväksi vuosiluokat 3-4, jolloin </a:t>
            </a:r>
            <a:r>
              <a:rPr lang="fi-FI" b="0" dirty="0" smtClean="0"/>
              <a:t>varhaiskasvatukselle </a:t>
            </a:r>
            <a:r>
              <a:rPr lang="fi-FI" b="0" dirty="0"/>
              <a:t>vapautuu kolme luokkatilaa (joista yksi on atk –luokka). Yksikkö on osa Vähä-Heikkilän </a:t>
            </a:r>
            <a:r>
              <a:rPr lang="fi-FI" b="0" dirty="0" smtClean="0"/>
              <a:t>koulua </a:t>
            </a:r>
            <a:r>
              <a:rPr lang="fi-FI" b="0" dirty="0"/>
              <a:t>ja pääosa oppilaista jatkaa 5.-luokalta eteenpäin pääkoulussa Myllymäentiellä. </a:t>
            </a:r>
            <a:endParaRPr lang="fi-FI" b="0" dirty="0" smtClean="0"/>
          </a:p>
          <a:p>
            <a:endParaRPr lang="fi-FI" b="0" dirty="0" smtClean="0"/>
          </a:p>
          <a:p>
            <a:r>
              <a:rPr lang="fi-FI" b="0" dirty="0" smtClean="0"/>
              <a:t>Uittamon </a:t>
            </a:r>
            <a:r>
              <a:rPr lang="fi-FI" b="0" dirty="0"/>
              <a:t>yksikkö on 2 kilometrin etäisyydellä pääkoulusta. </a:t>
            </a:r>
          </a:p>
          <a:p>
            <a:endParaRPr lang="fi-FI" b="0" dirty="0"/>
          </a:p>
          <a:p>
            <a:r>
              <a:rPr lang="fi-FI" b="0" dirty="0"/>
              <a:t>Varhaiskasvatus luopuu samassa yhteydessä </a:t>
            </a:r>
            <a:r>
              <a:rPr lang="fi-FI" b="0" dirty="0" err="1"/>
              <a:t>Rätiälänkatu</a:t>
            </a:r>
            <a:r>
              <a:rPr lang="fi-FI" b="0" dirty="0"/>
              <a:t> 20 olevasta päiväkotiyksiköstä, jonka vuosivuokra on 81.000 euroa. Tila on huonokuntoinen. Vaihtoehtoisesti saatetaan päätyä tilanteeseen, jossa korvaavat tilat pitää löytyä parakkiratkaisulla, jotka mm. Vähä-Heikkilän ratkaisussa ovat osoittautuneet kalliiksi ratkaisuksi. </a:t>
            </a:r>
            <a:endParaRPr lang="fi-FI" b="0" dirty="0" smtClean="0"/>
          </a:p>
          <a:p>
            <a:endParaRPr lang="fi-FI" b="0" dirty="0"/>
          </a:p>
          <a:p>
            <a:r>
              <a:rPr lang="fi-FI" b="0" dirty="0" smtClean="0"/>
              <a:t>Järjestelyt </a:t>
            </a:r>
            <a:r>
              <a:rPr lang="fi-FI" b="0" dirty="0"/>
              <a:t>tulisi toteuttaa 1.8.2015 lukien.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5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553240" cy="391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1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Luostarivuoren koulu Hopeasepänkuja </a:t>
            </a:r>
            <a:r>
              <a:rPr lang="fi-FI" dirty="0" smtClean="0"/>
              <a:t>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4536504" cy="44640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/>
              <a:t>	</a:t>
            </a:r>
          </a:p>
          <a:p>
            <a:r>
              <a:rPr lang="fi-FI" b="0" dirty="0"/>
              <a:t>Luostarivuoren koulun Martin yksikön alakerrassa on Luolavuoren koulun oppilaita, jotka </a:t>
            </a:r>
            <a:r>
              <a:rPr lang="fi-FI" b="0" dirty="0" err="1" smtClean="0"/>
              <a:t>uudelleensijoittamalla</a:t>
            </a:r>
            <a:r>
              <a:rPr lang="fi-FI" b="0" dirty="0" smtClean="0"/>
              <a:t> </a:t>
            </a:r>
            <a:r>
              <a:rPr lang="fi-FI" b="0" dirty="0"/>
              <a:t>voidaan vapauttaa kolme luokkahuonetta. Näihin voidaan sijoittaa joko </a:t>
            </a:r>
            <a:r>
              <a:rPr lang="fi-FI" b="0" dirty="0" smtClean="0"/>
              <a:t>Varhaiskasvatuksen </a:t>
            </a:r>
            <a:r>
              <a:rPr lang="fi-FI" b="0" dirty="0"/>
              <a:t>toimintaa tai vastaavasti Luostarivuoren koulun </a:t>
            </a:r>
            <a:r>
              <a:rPr lang="fi-FI" b="0" dirty="0" err="1"/>
              <a:t>Kerttulin</a:t>
            </a:r>
            <a:r>
              <a:rPr lang="fi-FI" b="0" dirty="0"/>
              <a:t> yksikön koululaiset. Näistä </a:t>
            </a:r>
            <a:r>
              <a:rPr lang="fi-FI" b="0" dirty="0" smtClean="0"/>
              <a:t>vaihtoehdoista </a:t>
            </a:r>
            <a:r>
              <a:rPr lang="fi-FI" b="0" dirty="0"/>
              <a:t>suositellaan jälkimmäistä.</a:t>
            </a:r>
          </a:p>
          <a:p>
            <a:endParaRPr lang="fi-FI" b="0" dirty="0"/>
          </a:p>
          <a:p>
            <a:r>
              <a:rPr lang="fi-FI" b="0" dirty="0" err="1"/>
              <a:t>Kerttulin</a:t>
            </a:r>
            <a:r>
              <a:rPr lang="fi-FI" b="0" dirty="0"/>
              <a:t> yksikkö toimii Kellonsoittajankadulla päiväkodin yhteydessä. Yksikössä on kaksi luokkaa eli vuosiluokat 1-2 sekä yksi valmistavan opetuksen ryhmä. Yksikkö on osa Luostarivuoren koulua ja pääosa oppilaista jatkaa 3.-luokalta eteenpäin Martin yksikössä. Kellonsoittajankadun yksikkö on 2 kilometrin etäisyydellä pääkoulusta</a:t>
            </a:r>
            <a:r>
              <a:rPr lang="fi-FI" b="0" dirty="0" smtClean="0"/>
              <a:t>.</a:t>
            </a:r>
          </a:p>
          <a:p>
            <a:pPr marL="0" indent="0">
              <a:buNone/>
            </a:pPr>
            <a:r>
              <a:rPr lang="fi-FI" b="0" dirty="0" smtClean="0"/>
              <a:t> </a:t>
            </a:r>
          </a:p>
          <a:p>
            <a:r>
              <a:rPr lang="fi-FI" b="0" dirty="0" smtClean="0"/>
              <a:t>Järjestelyt </a:t>
            </a:r>
            <a:r>
              <a:rPr lang="fi-FI" b="0" dirty="0"/>
              <a:t>tulisi toteuttaa 1.8.2015 lukien, mutta se on </a:t>
            </a:r>
            <a:r>
              <a:rPr lang="fi-FI" b="0" dirty="0" smtClean="0"/>
              <a:t>riippuvainen </a:t>
            </a:r>
            <a:r>
              <a:rPr lang="fi-FI" b="0" dirty="0"/>
              <a:t>Luolavuoren koulun oppilaiden sijoittamisesta, joten aikataulu on vielä avoin. </a:t>
            </a:r>
          </a:p>
          <a:p>
            <a:endParaRPr lang="fi-FI" b="0" dirty="0"/>
          </a:p>
          <a:p>
            <a:r>
              <a:rPr lang="fi-FI" b="0" dirty="0"/>
              <a:t>Järjestelyn myötä Varhaiskasvatus voi luopua </a:t>
            </a:r>
            <a:r>
              <a:rPr lang="fi-FI" b="0" dirty="0" err="1"/>
              <a:t>Inspehtoorinkadun</a:t>
            </a:r>
            <a:r>
              <a:rPr lang="fi-FI" b="0" dirty="0"/>
              <a:t> yksiköstä. Mainittu rakennus tullaan lähiaikoina purkamaan kaavamuutoksen yhteydessä. </a:t>
            </a:r>
            <a:r>
              <a:rPr lang="fi-FI" b="0" dirty="0" err="1"/>
              <a:t>Inspehtoorinkadun</a:t>
            </a:r>
            <a:r>
              <a:rPr lang="fi-FI" b="0" dirty="0"/>
              <a:t> vuokra on 23.000 euroa vuodessa. Muu tilajärjestely tullee nostamaan vuokrakustannuksia merkittävästi, jos vaihtoehdoksi nousee parakkiratkaisu.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6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54" y="2276872"/>
            <a:ext cx="3733467" cy="243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1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Kähärin koulu, Pietari </a:t>
            </a:r>
            <a:r>
              <a:rPr lang="fi-FI" dirty="0" err="1"/>
              <a:t>Valdinkatu</a:t>
            </a:r>
            <a:r>
              <a:rPr lang="fi-FI" dirty="0"/>
              <a:t> </a:t>
            </a:r>
            <a:r>
              <a:rPr lang="fi-FI" dirty="0" smtClean="0"/>
              <a:t>14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3959795" cy="4464050"/>
          </a:xfrm>
        </p:spPr>
        <p:txBody>
          <a:bodyPr>
            <a:normAutofit fontScale="70000" lnSpcReduction="20000"/>
          </a:bodyPr>
          <a:lstStyle/>
          <a:p>
            <a:r>
              <a:rPr lang="fi-FI" b="0" dirty="0" smtClean="0"/>
              <a:t>Esitetään </a:t>
            </a:r>
            <a:r>
              <a:rPr lang="fi-FI" b="0" dirty="0"/>
              <a:t>Kähärin koulun lakkauttamista. Koulurakennuksesta voidaan luopua ja oppilaat sijoittaa </a:t>
            </a:r>
            <a:r>
              <a:rPr lang="fi-FI" b="0" dirty="0" smtClean="0"/>
              <a:t>Teräsrautelan </a:t>
            </a:r>
            <a:r>
              <a:rPr lang="fi-FI" b="0" dirty="0"/>
              <a:t>ja Raunistulan kouluihin</a:t>
            </a:r>
            <a:r>
              <a:rPr lang="fi-FI" b="0" dirty="0" smtClean="0"/>
              <a:t>.</a:t>
            </a:r>
          </a:p>
          <a:p>
            <a:endParaRPr lang="fi-FI" b="0" dirty="0"/>
          </a:p>
          <a:p>
            <a:r>
              <a:rPr lang="fi-FI" b="0" dirty="0" smtClean="0"/>
              <a:t> </a:t>
            </a:r>
            <a:r>
              <a:rPr lang="fi-FI" b="0" dirty="0"/>
              <a:t>Kähärin koulussa on lukuvuonna </a:t>
            </a:r>
            <a:r>
              <a:rPr lang="fi-FI" b="0" dirty="0" smtClean="0"/>
              <a:t>2014-2015 114 </a:t>
            </a:r>
            <a:r>
              <a:rPr lang="fi-FI" b="0" dirty="0"/>
              <a:t>oppilasta (ikäluokka noin 20 oppilasta) ja se on kaupungin pienin yleisopetuksen koulu. Oppilaista 18 on oman oppilasalueen ulkopuolelta. Opetusta annetaan vuosiluokilla 1-6. Oppilaat kouluun tulevat Kähärin, Pohjolan, </a:t>
            </a:r>
            <a:r>
              <a:rPr lang="fi-FI" b="0" dirty="0" err="1"/>
              <a:t>Muhkurin</a:t>
            </a:r>
            <a:r>
              <a:rPr lang="fi-FI" b="0" dirty="0"/>
              <a:t> ja Pitkämäen alueilta. </a:t>
            </a:r>
          </a:p>
          <a:p>
            <a:endParaRPr lang="fi-FI" b="0" dirty="0"/>
          </a:p>
          <a:p>
            <a:r>
              <a:rPr lang="fi-FI" b="0" dirty="0"/>
              <a:t>Lähimmät vastaavat koulut ovat Raunistulan koulu sekä Teräsrautelan koulu ja jälkimmäisen koulun </a:t>
            </a:r>
            <a:r>
              <a:rPr lang="fi-FI" b="0" dirty="0" err="1"/>
              <a:t>Suikkilan</a:t>
            </a:r>
            <a:r>
              <a:rPr lang="fi-FI" b="0" dirty="0"/>
              <a:t> yksikkö. </a:t>
            </a:r>
            <a:r>
              <a:rPr lang="fi-FI" b="0" dirty="0" smtClean="0"/>
              <a:t>Etäisyys </a:t>
            </a:r>
            <a:r>
              <a:rPr lang="fi-FI" b="0" dirty="0"/>
              <a:t>lähimpään vaihtoehtoiseen kouluun on enintään 1,5 kilometriä. </a:t>
            </a:r>
            <a:r>
              <a:rPr lang="fi-FI" b="0" dirty="0" smtClean="0"/>
              <a:t>Tilankäyttöä </a:t>
            </a:r>
            <a:r>
              <a:rPr lang="fi-FI" b="0" dirty="0"/>
              <a:t>tehostamalla oppilaat mahtuvat Raunistulan ja Teräsrautelan kouluihin. </a:t>
            </a:r>
            <a:endParaRPr lang="fi-FI" b="0" dirty="0" smtClean="0"/>
          </a:p>
          <a:p>
            <a:endParaRPr lang="fi-FI" b="0" dirty="0"/>
          </a:p>
          <a:p>
            <a:r>
              <a:rPr lang="fi-FI" b="0" dirty="0" smtClean="0"/>
              <a:t>Kähärin </a:t>
            </a:r>
            <a:r>
              <a:rPr lang="fi-FI" b="0" dirty="0"/>
              <a:t>koulun </a:t>
            </a:r>
            <a:r>
              <a:rPr lang="fi-FI" b="0" dirty="0" smtClean="0"/>
              <a:t>kiinteistömenot </a:t>
            </a:r>
            <a:r>
              <a:rPr lang="fi-FI" b="0" dirty="0"/>
              <a:t>ovat 160.000 euroa (2014).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7</a:t>
            </a:fld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209302" cy="24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7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 peruskoulut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b="0" u="sng" dirty="0" smtClean="0">
                <a:solidFill>
                  <a:srgbClr val="002060"/>
                </a:solidFill>
              </a:rPr>
              <a:t>Ilpoisten</a:t>
            </a:r>
            <a:r>
              <a:rPr lang="fi-FI" b="0" dirty="0" smtClean="0">
                <a:solidFill>
                  <a:srgbClr val="002060"/>
                </a:solidFill>
              </a:rPr>
              <a:t> kouluun sijoitettavissa lisää varhaiskasvatusta.</a:t>
            </a:r>
          </a:p>
          <a:p>
            <a:r>
              <a:rPr lang="fi-FI" b="0" u="sng" dirty="0" smtClean="0">
                <a:solidFill>
                  <a:srgbClr val="002060"/>
                </a:solidFill>
              </a:rPr>
              <a:t>Runosmäen</a:t>
            </a:r>
            <a:r>
              <a:rPr lang="fi-FI" b="0" dirty="0" smtClean="0">
                <a:solidFill>
                  <a:srgbClr val="002060"/>
                </a:solidFill>
              </a:rPr>
              <a:t> koulu huonokuntoinen</a:t>
            </a:r>
            <a:r>
              <a:rPr lang="fi-FI" b="0" dirty="0">
                <a:solidFill>
                  <a:srgbClr val="002060"/>
                </a:solidFill>
              </a:rPr>
              <a:t>:</a:t>
            </a:r>
            <a:r>
              <a:rPr lang="fi-FI" b="0" dirty="0" smtClean="0">
                <a:solidFill>
                  <a:srgbClr val="002060"/>
                </a:solidFill>
              </a:rPr>
              <a:t> tilasta luovutaan vuoden 2014 aikana -&gt; oppilaiden sijoittaminen Kärsämäen ja Lyseon kouluihin ja lopulta kokonaan Lyseon kouluun, kun lukio yhdistetään Luostarivuoren lukioon 1.8. 2017.</a:t>
            </a:r>
          </a:p>
          <a:p>
            <a:r>
              <a:rPr lang="fi-FI" b="0" dirty="0" smtClean="0">
                <a:solidFill>
                  <a:srgbClr val="002060"/>
                </a:solidFill>
              </a:rPr>
              <a:t>Pohjoisten koulujen (</a:t>
            </a:r>
            <a:r>
              <a:rPr lang="fi-FI" b="0" u="sng" dirty="0" smtClean="0">
                <a:solidFill>
                  <a:srgbClr val="002060"/>
                </a:solidFill>
              </a:rPr>
              <a:t>Paattinen, Moisio ja Jäkärlä</a:t>
            </a:r>
            <a:r>
              <a:rPr lang="fi-FI" b="0" dirty="0" smtClean="0">
                <a:solidFill>
                  <a:srgbClr val="002060"/>
                </a:solidFill>
              </a:rPr>
              <a:t>) tilojen yhteiskäyttöä haittaa liikenneyhteyden puute Paattistentien ja </a:t>
            </a:r>
            <a:r>
              <a:rPr lang="fi-FI" b="0" dirty="0" err="1" smtClean="0">
                <a:solidFill>
                  <a:srgbClr val="002060"/>
                </a:solidFill>
              </a:rPr>
              <a:t>Auvaismäentien</a:t>
            </a:r>
            <a:r>
              <a:rPr lang="fi-FI" b="0" dirty="0" smtClean="0">
                <a:solidFill>
                  <a:srgbClr val="002060"/>
                </a:solidFill>
              </a:rPr>
              <a:t> välillä. Käynnistetään selvitys yhteyden parantamiseksi.</a:t>
            </a:r>
          </a:p>
          <a:p>
            <a:r>
              <a:rPr lang="fi-FI" b="0" u="sng" dirty="0" smtClean="0">
                <a:solidFill>
                  <a:srgbClr val="002060"/>
                </a:solidFill>
              </a:rPr>
              <a:t>Yli-Maarian</a:t>
            </a:r>
            <a:r>
              <a:rPr lang="fi-FI" b="0" dirty="0" smtClean="0">
                <a:solidFill>
                  <a:srgbClr val="002060"/>
                </a:solidFill>
              </a:rPr>
              <a:t> koulu- ja päiväkotihanketta lykätään vuoteen 2020. Säästövaikutus sivistystoimialalla 8/2018-7/2020 noin 0,6+0,6 M€.</a:t>
            </a:r>
          </a:p>
          <a:p>
            <a:r>
              <a:rPr lang="fi-FI" b="0" u="sng" dirty="0" smtClean="0">
                <a:solidFill>
                  <a:srgbClr val="002060"/>
                </a:solidFill>
              </a:rPr>
              <a:t>Vasaramäen</a:t>
            </a:r>
            <a:r>
              <a:rPr lang="fi-FI" b="0" dirty="0" smtClean="0">
                <a:solidFill>
                  <a:srgbClr val="002060"/>
                </a:solidFill>
              </a:rPr>
              <a:t> koulun (ent. Kupittaan koulu) rakennus enintään tyydyttävässä kunnossa: tilanne arvioitava myöhemmissä selvityksissä uudestaan.</a:t>
            </a:r>
          </a:p>
          <a:p>
            <a:r>
              <a:rPr lang="fi-FI" b="0" u="sng" dirty="0" smtClean="0">
                <a:solidFill>
                  <a:srgbClr val="002060"/>
                </a:solidFill>
              </a:rPr>
              <a:t>Kiinamyllyn, Luolavuoren ja Mikaelin </a:t>
            </a:r>
            <a:r>
              <a:rPr lang="fi-FI" b="0" dirty="0" smtClean="0">
                <a:solidFill>
                  <a:srgbClr val="002060"/>
                </a:solidFill>
              </a:rPr>
              <a:t>koulut toimivat hajallaan useassa eri toimipisteessä ja osin heikkokuntoisissa tiloissa. Koulut pitää keskittää parempikuntoisiin ja vähempiin yksiköihin. Tilanne arvioitava myöhemmissä selvityksissä uudestaan.</a:t>
            </a:r>
          </a:p>
          <a:p>
            <a:r>
              <a:rPr lang="fi-FI" b="0" u="sng" dirty="0" err="1" smtClean="0">
                <a:solidFill>
                  <a:srgbClr val="002060"/>
                </a:solidFill>
              </a:rPr>
              <a:t>Samppalinnan</a:t>
            </a:r>
            <a:r>
              <a:rPr lang="fi-FI" b="0" dirty="0" smtClean="0">
                <a:solidFill>
                  <a:srgbClr val="002060"/>
                </a:solidFill>
              </a:rPr>
              <a:t> koulurakennuksen tuleva käyttö pitää arvioida uudestaan ennen mahdollista peruskorjausta.</a:t>
            </a:r>
          </a:p>
          <a:p>
            <a:r>
              <a:rPr lang="fi-FI" b="0" dirty="0" smtClean="0">
                <a:solidFill>
                  <a:srgbClr val="002060"/>
                </a:solidFill>
              </a:rPr>
              <a:t>Edellä mainitut selvitykset laaditaan siten, että ne ovat käytettävissä viimeistään vuoden 2016 talousarviota laadittaessa.</a:t>
            </a:r>
            <a:endParaRPr lang="fi-FI" b="0" dirty="0">
              <a:solidFill>
                <a:srgbClr val="00206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3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1D4012-C01B-2E44-9A3D-1C8BBE6C2239}" type="datetime1">
              <a:rPr lang="fi-FI" smtClean="0"/>
              <a:t>7.11.2014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9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Varhaiskasvatus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52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ku_ppt-pohja_25012012">
  <a:themeElements>
    <a:clrScheme name="Mukautettu 1">
      <a:dk1>
        <a:sysClr val="windowText" lastClr="000000"/>
      </a:dk1>
      <a:lt1>
        <a:sysClr val="window" lastClr="FFFFFF"/>
      </a:lt1>
      <a:dk2>
        <a:srgbClr val="00468B"/>
      </a:dk2>
      <a:lt2>
        <a:srgbClr val="EEECE1"/>
      </a:lt2>
      <a:accent1>
        <a:srgbClr val="00468B"/>
      </a:accent1>
      <a:accent2>
        <a:srgbClr val="FFB92F"/>
      </a:accent2>
      <a:accent3>
        <a:srgbClr val="B61130"/>
      </a:accent3>
      <a:accent4>
        <a:srgbClr val="FC670D"/>
      </a:accent4>
      <a:accent5>
        <a:srgbClr val="32AACD"/>
      </a:accent5>
      <a:accent6>
        <a:srgbClr val="808080"/>
      </a:accent6>
      <a:hlink>
        <a:srgbClr val="00367A"/>
      </a:hlink>
      <a:folHlink>
        <a:srgbClr val="32AACD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Turun kaupunki">
      <a:dk1>
        <a:sysClr val="windowText" lastClr="000000"/>
      </a:dk1>
      <a:lt1>
        <a:sysClr val="window" lastClr="FFFFFF"/>
      </a:lt1>
      <a:dk2>
        <a:srgbClr val="298AAD"/>
      </a:dk2>
      <a:lt2>
        <a:srgbClr val="EEECE1"/>
      </a:lt2>
      <a:accent1>
        <a:srgbClr val="00468B"/>
      </a:accent1>
      <a:accent2>
        <a:srgbClr val="FFB92F"/>
      </a:accent2>
      <a:accent3>
        <a:srgbClr val="B61130"/>
      </a:accent3>
      <a:accent4>
        <a:srgbClr val="FC670D"/>
      </a:accent4>
      <a:accent5>
        <a:srgbClr val="298AAD"/>
      </a:accent5>
      <a:accent6>
        <a:srgbClr val="2C9024"/>
      </a:accent6>
      <a:hlink>
        <a:srgbClr val="0000FF"/>
      </a:hlink>
      <a:folHlink>
        <a:srgbClr val="800080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Turun kaupunki">
      <a:dk1>
        <a:sysClr val="windowText" lastClr="000000"/>
      </a:dk1>
      <a:lt1>
        <a:sysClr val="window" lastClr="FFFFFF"/>
      </a:lt1>
      <a:dk2>
        <a:srgbClr val="298AAD"/>
      </a:dk2>
      <a:lt2>
        <a:srgbClr val="EEECE1"/>
      </a:lt2>
      <a:accent1>
        <a:srgbClr val="00468B"/>
      </a:accent1>
      <a:accent2>
        <a:srgbClr val="FFB92F"/>
      </a:accent2>
      <a:accent3>
        <a:srgbClr val="B61130"/>
      </a:accent3>
      <a:accent4>
        <a:srgbClr val="FC670D"/>
      </a:accent4>
      <a:accent5>
        <a:srgbClr val="298AAD"/>
      </a:accent5>
      <a:accent6>
        <a:srgbClr val="2C9024"/>
      </a:accent6>
      <a:hlink>
        <a:srgbClr val="0000FF"/>
      </a:hlink>
      <a:folHlink>
        <a:srgbClr val="800080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4c21d59b064f78a5c2e322551a3e88 xmlns="b03131df-fdca-4f96-b491-cb071e0af9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29bf125c-3304-4b20-a038-e327a30ca536</TermId>
        </TermInfo>
      </Terms>
    </h94c21d59b064f78a5c2e322551a3e88>
    <Kuvaaja_x002f_tekijä xmlns="b03131df-fdca-4f96-b491-cb071e0af91d" xsi:nil="true"/>
    <Esityspvm xmlns="b03131df-fdca-4f96-b491-cb071e0af91d">2014-11-04T22:00:00+00:00</Esityspvm>
    <_Julkisuus_ xmlns="b03131df-fdca-4f96-b491-cb071e0af91d">Julkinen</_Julkisuus_>
    <TaxCatchAll xmlns="b03131df-fdca-4f96-b491-cb071e0af91d">
      <Value>4</Value>
      <Value>3</Value>
      <Value>2</Value>
      <Value>1</Value>
    </TaxCatchAll>
    <Kuvaus_x0020_ xmlns="b03131df-fdca-4f96-b491-cb071e0af91d" xsi:nil="true"/>
    <Esittäjä xmlns="b03131df-fdca-4f96-b491-cb071e0af91d">Jalonen Timo</Esittäjä>
  </documentManagement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itysaineistot Turku" ma:contentTypeID="0x010100BABE01DC4AF04CBC98B987127D9FC69A010008DBD4FBCDAC4C44B252876D3DC8D59B" ma:contentTypeVersion="140" ma:contentTypeDescription="Luo uusi asiakirja." ma:contentTypeScope="" ma:versionID="d1d77f0fb251387cbea72c6666ea34de">
  <xsd:schema xmlns:xsd="http://www.w3.org/2001/XMLSchema" xmlns:xs="http://www.w3.org/2001/XMLSchema" xmlns:p="http://schemas.microsoft.com/office/2006/metadata/properties" xmlns:ns1="http://schemas.microsoft.com/sharepoint/v3" xmlns:ns2="b03131df-fdca-4f96-b491-cb071e0af91d" targetNamespace="http://schemas.microsoft.com/office/2006/metadata/properties" ma:root="true" ma:fieldsID="197b76a8e6a9ec3c2ba1545f12ed3809" ns1:_="" ns2:_="">
    <xsd:import namespace="http://schemas.microsoft.com/sharepoint/v3"/>
    <xsd:import namespace="b03131df-fdca-4f96-b491-cb071e0af91d"/>
    <xsd:element name="properties">
      <xsd:complexType>
        <xsd:sequence>
          <xsd:element name="documentManagement">
            <xsd:complexType>
              <xsd:all>
                <xsd:element ref="ns2:_Julkisuus_" minOccurs="0"/>
                <xsd:element ref="ns2:Esittäjä"/>
                <xsd:element ref="ns2:Esityspvm"/>
                <xsd:element ref="ns2:Kuvaaja_x002f_tekijä" minOccurs="0"/>
                <xsd:element ref="ns2:_dlc_DocIdUrl" minOccurs="0"/>
                <xsd:element ref="ns2:_dlc_DocIdPersistId" minOccurs="0"/>
                <xsd:element ref="ns1:_dlc_Exempt" minOccurs="0"/>
                <xsd:element ref="ns1:_dlc_ExpireDateSaved" minOccurs="0"/>
                <xsd:element ref="ns1:_dlc_ExpireDate" minOccurs="0"/>
                <xsd:element ref="ns2:h94c21d59b064f78a5c2e322551a3e88" minOccurs="0"/>
                <xsd:element ref="ns2:TaxCatchAll" minOccurs="0"/>
                <xsd:element ref="ns2:TaxCatchAllLabel" minOccurs="0"/>
                <xsd:element ref="ns2:_dlc_DocId" minOccurs="0"/>
                <xsd:element ref="ns2:Kuvaus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Vapauta käytännöstä" ma:hidden="true" ma:internalName="_dlc_Exempt" ma:readOnly="true">
      <xsd:simpleType>
        <xsd:restriction base="dms:Unknown"/>
      </xsd:simpleType>
    </xsd:element>
    <xsd:element name="_dlc_ExpireDateSaved" ma:index="11" nillable="true" ma:displayName="Alkuperäinen vanhenemispäivämäärä" ma:hidden="true" ma:internalName="_dlc_ExpireDateSaved" ma:readOnly="true">
      <xsd:simpleType>
        <xsd:restriction base="dms:DateTime"/>
      </xsd:simpleType>
    </xsd:element>
    <xsd:element name="_dlc_ExpireDate" ma:index="12" nillable="true" ma:displayName="Vanhenemispäivämäärä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131df-fdca-4f96-b491-cb071e0af91d" elementFormDefault="qualified">
    <xsd:import namespace="http://schemas.microsoft.com/office/2006/documentManagement/types"/>
    <xsd:import namespace="http://schemas.microsoft.com/office/infopath/2007/PartnerControls"/>
    <xsd:element name="_Julkisuus_" ma:index="1" nillable="true" ma:displayName="Julkisuus" ma:default="Julkinen" ma:format="Dropdown" ma:internalName="_Julkisuus_">
      <xsd:simpleType>
        <xsd:restriction base="dms:Choice">
          <xsd:enumeration value="Julkinen"/>
          <xsd:enumeration value="Salassa pidettävä"/>
        </xsd:restriction>
      </xsd:simpleType>
    </xsd:element>
    <xsd:element name="Esittäjä" ma:index="2" ma:displayName="Esittäjä" ma:description="Sukunimi Etunimi" ma:internalName="Esitt_x00e4_j_x00e4_">
      <xsd:simpleType>
        <xsd:restriction base="dms:Text">
          <xsd:maxLength value="255"/>
        </xsd:restriction>
      </xsd:simpleType>
    </xsd:element>
    <xsd:element name="Esityspvm" ma:index="3" ma:displayName="Esityspvm" ma:format="DateOnly" ma:internalName="Esityspvm">
      <xsd:simpleType>
        <xsd:restriction base="dms:DateTime"/>
      </xsd:simpleType>
    </xsd:element>
    <xsd:element name="Kuvaaja_x002f_tekijä" ma:index="4" nillable="true" ma:displayName="Esityksen tekijä" ma:description="Sukunimi Etunimi" ma:internalName="Kuvaaja_x002F_tekij_x00e4_">
      <xsd:simpleType>
        <xsd:restriction base="dms:Text">
          <xsd:maxLength value="255"/>
        </xsd:restriction>
      </xsd:simpleType>
    </xsd:element>
    <xsd:element name="_dlc_DocIdUrl" ma:index="7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94c21d59b064f78a5c2e322551a3e88" ma:index="16" ma:taxonomy="true" ma:internalName="h94c21d59b064f78a5c2e322551a3e88" ma:taxonomyFieldName="_Esitysaineistojen_x0020_tyyppi" ma:displayName="Esitysaineistojen tyyppi" ma:default="4;#Diaesitys|29bf125c-3304-4b20-a038-e327a30ca536" ma:fieldId="{194c21d5-9b06-4f78-a5c2-e322551a3e88}" ma:sspId="6948e327-c22f-45f3-ba73-76ec8822dedd" ma:termSetId="00285b88-a0b1-4370-9403-3097d0814a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description="" ma:hidden="true" ma:list="{d685d71d-1d2d-45e9-a202-260c50b74023}" ma:internalName="TaxCatchAll" ma:showField="CatchAllData" ma:web="7a112db0-4ab2-47df-9bd4-197c83270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description="" ma:hidden="true" ma:list="{d685d71d-1d2d-45e9-a202-260c50b74023}" ma:internalName="TaxCatchAllLabel" ma:readOnly="true" ma:showField="CatchAllDataLabel" ma:web="7a112db0-4ab2-47df-9bd4-197c83270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2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Kuvaus_x0020_" ma:index="23" nillable="true" ma:displayName="Kuvaus " ma:internalName="Kuvaus_x0020_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576CD0-5B01-4B72-97B9-F99413467D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D8C99-D9FD-4F37-A7E7-2429E3402ECF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b03131df-fdca-4f96-b491-cb071e0af91d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3D010C2-FC67-47D0-8CCC-2730E068F20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0D128FE-6A80-4223-8F2C-5E074EA8B2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03131df-fdca-4f96-b491-cb071e0af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1241</Words>
  <Application>Microsoft Office PowerPoint</Application>
  <PresentationFormat>Näytössä katseltava diaesitys (4:3)</PresentationFormat>
  <Paragraphs>154</Paragraphs>
  <Slides>16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tku_ppt-pohja_25012012</vt:lpstr>
      <vt:lpstr>Sivistystoimialan palveluverkkoselvitys</vt:lpstr>
      <vt:lpstr>Kolmiosainen tehtävä ja valmisteluryhmä</vt:lpstr>
      <vt:lpstr>Peruskoulut</vt:lpstr>
      <vt:lpstr>Hannunniitun koulu, Kohmon yksikkö, Ritavuorenkuja 6</vt:lpstr>
      <vt:lpstr>Uittamon koulu ja päiväkoti,  Jalustinkatu 8</vt:lpstr>
      <vt:lpstr>Luostarivuoren koulu Hopeasepänkuja 2</vt:lpstr>
      <vt:lpstr>Kähärin koulu, Pietari Valdinkatu 14</vt:lpstr>
      <vt:lpstr>Muut peruskoulut</vt:lpstr>
      <vt:lpstr>Varhaiskasvatus</vt:lpstr>
      <vt:lpstr>Mahdollisesti luovutettavat päiväkotitilat</vt:lpstr>
      <vt:lpstr>Yksityisten hankkeiden laajentaminen 2015</vt:lpstr>
      <vt:lpstr>Lasten siirtyminen </vt:lpstr>
      <vt:lpstr>Muut kunnalliset kohteet</vt:lpstr>
      <vt:lpstr>Taloudelliset vaikutukset</vt:lpstr>
      <vt:lpstr>Kiinteistövaikutukset</vt:lpstr>
      <vt:lpstr>Muuta huomioitavaa</vt:lpstr>
    </vt:vector>
  </TitlesOfParts>
  <Company>Turun kaupunki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Jalonen Timo</dc:creator>
  <cp:lastModifiedBy>Lehmusto Hanna</cp:lastModifiedBy>
  <cp:revision>99</cp:revision>
  <cp:lastPrinted>2012-01-23T13:05:33Z</cp:lastPrinted>
  <dcterms:created xsi:type="dcterms:W3CDTF">2012-01-04T10:39:25Z</dcterms:created>
  <dcterms:modified xsi:type="dcterms:W3CDTF">2014-11-07T14:11:58Z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0x010100BABE01DC4AF04CBC98B987127D9FC69A010008DBD4FBCDAC4C44B252876D3DC8D59B</vt:lpwstr>
  </property>
  <property fmtid="{D5CDD505-2E9C-101B-9397-08002B2CF9AE}" pid="3" name="h94c21d59b064f78a5c2e322551a3e88">
    <vt:lpwstr>Diaesitys|29bf125c-3304-4b20-a038-e327a30ca536</vt:lpwstr>
  </property>
  <property fmtid="{D5CDD505-2E9C-101B-9397-08002B2CF9AE}" pid="4" name="j08d1eaf84c644719eb3d45d656088a2">
    <vt:lpwstr>Videokuva|82098cdd-6e57-4a24-8887-90ce7bab4a54</vt:lpwstr>
  </property>
  <property fmtid="{D5CDD505-2E9C-101B-9397-08002B2CF9AE}" pid="5" name="TaxCatchAll">
    <vt:lpwstr>4;#Diaesitys;#3;#Äänitiedosto;#2;#Videokuva;#1;#Suomi</vt:lpwstr>
  </property>
  <property fmtid="{D5CDD505-2E9C-101B-9397-08002B2CF9AE}" pid="6" name="ec87dd8dbe3f4b87b196639a53969ad4">
    <vt:lpwstr>Suomi|ddab1725-3888-478f-9c8c-3eeceecd16e9</vt:lpwstr>
  </property>
  <property fmtid="{D5CDD505-2E9C-101B-9397-08002B2CF9AE}" pid="7" name="bcb735522fc34cde8200f6a746f2dda6">
    <vt:lpwstr>Äänitiedosto|2ce7008b-f285-403a-bd25-9c3fffad5372</vt:lpwstr>
  </property>
  <property fmtid="{D5CDD505-2E9C-101B-9397-08002B2CF9AE}" pid="8" name="_Kieli">
    <vt:lpwstr>1;#Suomi|ddab1725-3888-478f-9c8c-3eeceecd16e9</vt:lpwstr>
  </property>
  <property fmtid="{D5CDD505-2E9C-101B-9397-08002B2CF9AE}" pid="9" name="URL">
    <vt:lpwstr>, </vt:lpwstr>
  </property>
  <property fmtid="{D5CDD505-2E9C-101B-9397-08002B2CF9AE}" pid="10" name="_Esitysaineistojen tyyppi">
    <vt:lpwstr>4;#Diaesitys|29bf125c-3304-4b20-a038-e327a30ca536</vt:lpwstr>
  </property>
  <property fmtid="{D5CDD505-2E9C-101B-9397-08002B2CF9AE}" pid="11" name="Videotiedoston_x0020_tyyppi">
    <vt:lpwstr>2;#Videokuva|82098cdd-6e57-4a24-8887-90ce7bab4a54</vt:lpwstr>
  </property>
  <property fmtid="{D5CDD505-2E9C-101B-9397-08002B2CF9AE}" pid="12" name="__x00c4__x00e4_nitiedoston_x0020_tyyppi">
    <vt:lpwstr>3;#Äänitiedosto|2ce7008b-f285-403a-bd25-9c3fffad5372</vt:lpwstr>
  </property>
  <property fmtid="{D5CDD505-2E9C-101B-9397-08002B2CF9AE}" pid="13" name="_Äänitiedoston tyyppi">
    <vt:lpwstr>3;#Äänitiedosto|2ce7008b-f285-403a-bd25-9c3fffad5372</vt:lpwstr>
  </property>
  <property fmtid="{D5CDD505-2E9C-101B-9397-08002B2CF9AE}" pid="14" name="Videotiedoston tyyppi">
    <vt:lpwstr>2;#Videokuva|82098cdd-6e57-4a24-8887-90ce7bab4a54</vt:lpwstr>
  </property>
</Properties>
</file>