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8"/>
  </p:notesMasterIdLst>
  <p:handoutMasterIdLst>
    <p:handoutMasterId r:id="rId9"/>
  </p:handoutMasterIdLst>
  <p:sldIdLst>
    <p:sldId id="256" r:id="rId2"/>
    <p:sldId id="261" r:id="rId3"/>
    <p:sldId id="262" r:id="rId4"/>
    <p:sldId id="263" r:id="rId5"/>
    <p:sldId id="267" r:id="rId6"/>
    <p:sldId id="266" r:id="rId7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clrMru>
    <a:srgbClr val="FFB92F"/>
    <a:srgbClr val="00468B"/>
    <a:srgbClr val="DFDF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605" autoAdjust="0"/>
  </p:normalViewPr>
  <p:slideViewPr>
    <p:cSldViewPr>
      <p:cViewPr>
        <p:scale>
          <a:sx n="110" d="100"/>
          <a:sy n="110" d="100"/>
        </p:scale>
        <p:origin x="-156" y="1440"/>
      </p:cViewPr>
      <p:guideLst>
        <p:guide orient="horz" pos="2160"/>
        <p:guide pos="5427"/>
        <p:guide pos="30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6.2512661068875333E-2"/>
          <c:y val="5.0925925925925923E-2"/>
          <c:w val="0.90778726013130928"/>
          <c:h val="0.75128880910656792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Lukumäärät!$B$16</c:f>
              <c:strCache>
                <c:ptCount val="1"/>
                <c:pt idx="0">
                  <c:v>vuosi/ kk</c:v>
                </c:pt>
              </c:strCache>
            </c:strRef>
          </c:tx>
          <c:invertIfNegative val="0"/>
          <c:cat>
            <c:multiLvlStrRef>
              <c:f>Lukumäärät!$C$15:$BG$16</c:f>
              <c:multiLvlStrCache>
                <c:ptCount val="57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</c:lvl>
              </c:multiLvlStrCache>
            </c:multiLvlStrRef>
          </c:cat>
          <c:val>
            <c:numRef>
              <c:f>Lukumäärät!$C$16:$BG$16</c:f>
              <c:numCache>
                <c:formatCode>General</c:formatCode>
                <c:ptCount val="5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</c:ser>
        <c:ser>
          <c:idx val="1"/>
          <c:order val="1"/>
          <c:tx>
            <c:strRef>
              <c:f>Lukumäärät!$B$17</c:f>
              <c:strCache>
                <c:ptCount val="1"/>
                <c:pt idx="0">
                  <c:v>maksusitoumus</c:v>
                </c:pt>
              </c:strCache>
            </c:strRef>
          </c:tx>
          <c:invertIfNegative val="0"/>
          <c:cat>
            <c:multiLvlStrRef>
              <c:f>Lukumäärät!$C$15:$BG$16</c:f>
              <c:multiLvlStrCache>
                <c:ptCount val="57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</c:lvl>
              </c:multiLvlStrCache>
            </c:multiLvlStrRef>
          </c:cat>
          <c:val>
            <c:numRef>
              <c:f>Lukumäärät!$C$17:$BG$17</c:f>
              <c:numCache>
                <c:formatCode>General</c:formatCode>
                <c:ptCount val="57"/>
                <c:pt idx="0">
                  <c:v>536</c:v>
                </c:pt>
                <c:pt idx="1">
                  <c:v>534</c:v>
                </c:pt>
                <c:pt idx="2">
                  <c:v>530</c:v>
                </c:pt>
                <c:pt idx="3">
                  <c:v>531</c:v>
                </c:pt>
                <c:pt idx="4">
                  <c:v>528</c:v>
                </c:pt>
                <c:pt idx="5">
                  <c:v>461</c:v>
                </c:pt>
                <c:pt idx="6">
                  <c:v>417</c:v>
                </c:pt>
                <c:pt idx="7">
                  <c:v>317</c:v>
                </c:pt>
                <c:pt idx="8">
                  <c:v>318</c:v>
                </c:pt>
                <c:pt idx="9">
                  <c:v>318</c:v>
                </c:pt>
                <c:pt idx="10">
                  <c:v>316</c:v>
                </c:pt>
                <c:pt idx="11">
                  <c:v>312</c:v>
                </c:pt>
                <c:pt idx="12" formatCode="#,##0">
                  <c:v>290</c:v>
                </c:pt>
                <c:pt idx="13" formatCode="#,##0">
                  <c:v>288</c:v>
                </c:pt>
                <c:pt idx="14" formatCode="#,##0">
                  <c:v>285</c:v>
                </c:pt>
                <c:pt idx="15" formatCode="#,##0">
                  <c:v>285</c:v>
                </c:pt>
                <c:pt idx="16" formatCode="#,##0">
                  <c:v>281</c:v>
                </c:pt>
                <c:pt idx="17" formatCode="#,##0">
                  <c:v>234</c:v>
                </c:pt>
                <c:pt idx="18" formatCode="#,##0">
                  <c:v>211</c:v>
                </c:pt>
                <c:pt idx="19" formatCode="#,##0">
                  <c:v>151</c:v>
                </c:pt>
                <c:pt idx="20" formatCode="#,##0">
                  <c:v>147</c:v>
                </c:pt>
                <c:pt idx="21" formatCode="#,##0">
                  <c:v>145</c:v>
                </c:pt>
                <c:pt idx="22" formatCode="#,##0">
                  <c:v>144</c:v>
                </c:pt>
                <c:pt idx="23" formatCode="#,##0">
                  <c:v>144</c:v>
                </c:pt>
                <c:pt idx="24" formatCode="#,##0">
                  <c:v>143</c:v>
                </c:pt>
                <c:pt idx="25" formatCode="#,##0">
                  <c:v>141</c:v>
                </c:pt>
                <c:pt idx="26" formatCode="#,##0">
                  <c:v>141</c:v>
                </c:pt>
                <c:pt idx="27" formatCode="#,##0">
                  <c:v>140</c:v>
                </c:pt>
                <c:pt idx="28" formatCode="#,##0">
                  <c:v>141</c:v>
                </c:pt>
                <c:pt idx="29" formatCode="#,##0">
                  <c:v>136</c:v>
                </c:pt>
                <c:pt idx="30" formatCode="#,##0">
                  <c:v>136</c:v>
                </c:pt>
                <c:pt idx="31" formatCode="#,##0">
                  <c:v>78</c:v>
                </c:pt>
                <c:pt idx="32" formatCode="#,##0">
                  <c:v>75</c:v>
                </c:pt>
                <c:pt idx="33" formatCode="#,##0">
                  <c:v>75</c:v>
                </c:pt>
                <c:pt idx="34" formatCode="#,##0">
                  <c:v>75</c:v>
                </c:pt>
                <c:pt idx="35" formatCode="#,##0">
                  <c:v>75</c:v>
                </c:pt>
                <c:pt idx="36" formatCode="#,##0">
                  <c:v>75</c:v>
                </c:pt>
                <c:pt idx="37" formatCode="#,##0">
                  <c:v>75</c:v>
                </c:pt>
                <c:pt idx="38" formatCode="#,##0">
                  <c:v>75</c:v>
                </c:pt>
                <c:pt idx="39" formatCode="#,##0">
                  <c:v>75</c:v>
                </c:pt>
                <c:pt idx="40" formatCode="#,##0">
                  <c:v>75</c:v>
                </c:pt>
                <c:pt idx="41" formatCode="#,##0">
                  <c:v>73</c:v>
                </c:pt>
                <c:pt idx="42" formatCode="#,##0">
                  <c:v>71</c:v>
                </c:pt>
                <c:pt idx="43" formatCode="#,##0">
                  <c:v>24</c:v>
                </c:pt>
                <c:pt idx="44" formatCode="#,##0">
                  <c:v>20</c:v>
                </c:pt>
                <c:pt idx="45" formatCode="#,##0">
                  <c:v>20</c:v>
                </c:pt>
                <c:pt idx="46" formatCode="#,##0">
                  <c:v>20</c:v>
                </c:pt>
                <c:pt idx="47" formatCode="#,##0">
                  <c:v>20</c:v>
                </c:pt>
                <c:pt idx="48">
                  <c:v>20</c:v>
                </c:pt>
                <c:pt idx="49">
                  <c:v>20</c:v>
                </c:pt>
                <c:pt idx="50">
                  <c:v>20</c:v>
                </c:pt>
                <c:pt idx="51">
                  <c:v>20</c:v>
                </c:pt>
                <c:pt idx="52">
                  <c:v>20</c:v>
                </c:pt>
                <c:pt idx="53">
                  <c:v>16</c:v>
                </c:pt>
                <c:pt idx="54">
                  <c:v>15</c:v>
                </c:pt>
                <c:pt idx="55">
                  <c:v>0</c:v>
                </c:pt>
                <c:pt idx="56">
                  <c:v>0</c:v>
                </c:pt>
              </c:numCache>
            </c:numRef>
          </c:val>
        </c:ser>
        <c:ser>
          <c:idx val="2"/>
          <c:order val="2"/>
          <c:tx>
            <c:strRef>
              <c:f>Lukumäärät!$B$18</c:f>
              <c:strCache>
                <c:ptCount val="1"/>
                <c:pt idx="0">
                  <c:v>palveluseteli</c:v>
                </c:pt>
              </c:strCache>
            </c:strRef>
          </c:tx>
          <c:invertIfNegative val="0"/>
          <c:cat>
            <c:multiLvlStrRef>
              <c:f>Lukumäärät!$C$15:$BG$16</c:f>
              <c:multiLvlStrCache>
                <c:ptCount val="57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</c:lvl>
              </c:multiLvlStrCache>
            </c:multiLvlStrRef>
          </c:cat>
          <c:val>
            <c:numRef>
              <c:f>Lukumäärät!$C$18:$BG$18</c:f>
              <c:numCache>
                <c:formatCode>General</c:formatCode>
                <c:ptCount val="57"/>
                <c:pt idx="0">
                  <c:v>2</c:v>
                </c:pt>
                <c:pt idx="1">
                  <c:v>13</c:v>
                </c:pt>
                <c:pt idx="2">
                  <c:v>17</c:v>
                </c:pt>
                <c:pt idx="3">
                  <c:v>23</c:v>
                </c:pt>
                <c:pt idx="4">
                  <c:v>27</c:v>
                </c:pt>
                <c:pt idx="5">
                  <c:v>31</c:v>
                </c:pt>
                <c:pt idx="6">
                  <c:v>31</c:v>
                </c:pt>
                <c:pt idx="7">
                  <c:v>224</c:v>
                </c:pt>
                <c:pt idx="8">
                  <c:v>289</c:v>
                </c:pt>
                <c:pt idx="9">
                  <c:v>335</c:v>
                </c:pt>
                <c:pt idx="10">
                  <c:v>362</c:v>
                </c:pt>
                <c:pt idx="11">
                  <c:v>397</c:v>
                </c:pt>
                <c:pt idx="12" formatCode="#,##0">
                  <c:v>425</c:v>
                </c:pt>
                <c:pt idx="13" formatCode="#,##0">
                  <c:v>444</c:v>
                </c:pt>
                <c:pt idx="14" formatCode="#,##0">
                  <c:v>460</c:v>
                </c:pt>
                <c:pt idx="15" formatCode="#,##0">
                  <c:v>469</c:v>
                </c:pt>
                <c:pt idx="16" formatCode="#,##0">
                  <c:v>477</c:v>
                </c:pt>
                <c:pt idx="17" formatCode="#,##0">
                  <c:v>445</c:v>
                </c:pt>
                <c:pt idx="18" formatCode="#,##0">
                  <c:v>407</c:v>
                </c:pt>
                <c:pt idx="19" formatCode="#,##0">
                  <c:v>563</c:v>
                </c:pt>
                <c:pt idx="20" formatCode="#,##0">
                  <c:v>632</c:v>
                </c:pt>
                <c:pt idx="21" formatCode="#,##0">
                  <c:v>658</c:v>
                </c:pt>
                <c:pt idx="22" formatCode="#,##0">
                  <c:v>670</c:v>
                </c:pt>
                <c:pt idx="23" formatCode="#,##0">
                  <c:v>675</c:v>
                </c:pt>
                <c:pt idx="24" formatCode="#,##0">
                  <c:v>726</c:v>
                </c:pt>
                <c:pt idx="25" formatCode="#,##0">
                  <c:v>751</c:v>
                </c:pt>
                <c:pt idx="26" formatCode="#,##0">
                  <c:v>752</c:v>
                </c:pt>
                <c:pt idx="27" formatCode="#,##0">
                  <c:v>775</c:v>
                </c:pt>
                <c:pt idx="28" formatCode="#,##0">
                  <c:v>789</c:v>
                </c:pt>
                <c:pt idx="29" formatCode="#,##0">
                  <c:v>706</c:v>
                </c:pt>
                <c:pt idx="30" formatCode="#,##0">
                  <c:v>637</c:v>
                </c:pt>
                <c:pt idx="31" formatCode="#,##0">
                  <c:v>802</c:v>
                </c:pt>
                <c:pt idx="32" formatCode="#,##0">
                  <c:v>888</c:v>
                </c:pt>
                <c:pt idx="33" formatCode="#,##0">
                  <c:v>904</c:v>
                </c:pt>
                <c:pt idx="34" formatCode="#,##0">
                  <c:v>928</c:v>
                </c:pt>
                <c:pt idx="35" formatCode="#,##0">
                  <c:v>933</c:v>
                </c:pt>
                <c:pt idx="36" formatCode="#,##0">
                  <c:v>999</c:v>
                </c:pt>
                <c:pt idx="37" formatCode="#,##0">
                  <c:v>1015</c:v>
                </c:pt>
                <c:pt idx="38" formatCode="#,##0">
                  <c:v>1021</c:v>
                </c:pt>
                <c:pt idx="39" formatCode="#,##0">
                  <c:v>1026</c:v>
                </c:pt>
                <c:pt idx="40" formatCode="#,##0">
                  <c:v>1033</c:v>
                </c:pt>
                <c:pt idx="41" formatCode="#,##0">
                  <c:v>918</c:v>
                </c:pt>
                <c:pt idx="42" formatCode="#,##0">
                  <c:v>818</c:v>
                </c:pt>
                <c:pt idx="43" formatCode="#,##0">
                  <c:v>1035</c:v>
                </c:pt>
                <c:pt idx="44" formatCode="#,##0">
                  <c:v>1117</c:v>
                </c:pt>
                <c:pt idx="45" formatCode="#,##0">
                  <c:v>1134</c:v>
                </c:pt>
                <c:pt idx="46" formatCode="#,##0">
                  <c:v>1148</c:v>
                </c:pt>
                <c:pt idx="47" formatCode="#,##0">
                  <c:v>1149</c:v>
                </c:pt>
                <c:pt idx="48" formatCode="#,##0">
                  <c:v>1213</c:v>
                </c:pt>
                <c:pt idx="49" formatCode="#,##0">
                  <c:v>1229</c:v>
                </c:pt>
                <c:pt idx="50" formatCode="#,##0">
                  <c:v>1273</c:v>
                </c:pt>
                <c:pt idx="51" formatCode="#,##0">
                  <c:v>1295</c:v>
                </c:pt>
                <c:pt idx="52" formatCode="#,##0">
                  <c:v>1311</c:v>
                </c:pt>
                <c:pt idx="53" formatCode="#,##0">
                  <c:v>1183</c:v>
                </c:pt>
                <c:pt idx="54" formatCode="#,##0">
                  <c:v>1068</c:v>
                </c:pt>
                <c:pt idx="55" formatCode="#,##0">
                  <c:v>1269</c:v>
                </c:pt>
                <c:pt idx="56" formatCode="#,##0">
                  <c:v>1336</c:v>
                </c:pt>
              </c:numCache>
            </c:numRef>
          </c:val>
        </c:ser>
        <c:ser>
          <c:idx val="3"/>
          <c:order val="3"/>
          <c:tx>
            <c:strRef>
              <c:f>Lukumäärät!$B$19</c:f>
              <c:strCache>
                <c:ptCount val="1"/>
                <c:pt idx="0">
                  <c:v>yksityisen hoidon tuki</c:v>
                </c:pt>
              </c:strCache>
            </c:strRef>
          </c:tx>
          <c:spPr>
            <a:solidFill>
              <a:schemeClr val="tx2">
                <a:lumMod val="60000"/>
                <a:lumOff val="40000"/>
              </a:schemeClr>
            </a:solidFill>
          </c:spPr>
          <c:invertIfNegative val="0"/>
          <c:cat>
            <c:multiLvlStrRef>
              <c:f>Lukumäärät!$C$15:$BG$16</c:f>
              <c:multiLvlStrCache>
                <c:ptCount val="57"/>
                <c:lvl>
                  <c:pt idx="0">
                    <c:v>tammikuu</c:v>
                  </c:pt>
                  <c:pt idx="1">
                    <c:v>helmikuu</c:v>
                  </c:pt>
                  <c:pt idx="2">
                    <c:v>maaliskuu</c:v>
                  </c:pt>
                  <c:pt idx="3">
                    <c:v>huhtikuu</c:v>
                  </c:pt>
                  <c:pt idx="4">
                    <c:v>toukokuu</c:v>
                  </c:pt>
                  <c:pt idx="5">
                    <c:v>kesäkuu</c:v>
                  </c:pt>
                  <c:pt idx="6">
                    <c:v>heinäkuu</c:v>
                  </c:pt>
                  <c:pt idx="7">
                    <c:v>elokuu</c:v>
                  </c:pt>
                  <c:pt idx="8">
                    <c:v>syyskuu</c:v>
                  </c:pt>
                  <c:pt idx="9">
                    <c:v>lokakuu</c:v>
                  </c:pt>
                  <c:pt idx="10">
                    <c:v>marraskuu</c:v>
                  </c:pt>
                  <c:pt idx="11">
                    <c:v>joulukuu</c:v>
                  </c:pt>
                  <c:pt idx="12">
                    <c:v>tammikuu</c:v>
                  </c:pt>
                  <c:pt idx="13">
                    <c:v>helmikuu</c:v>
                  </c:pt>
                  <c:pt idx="14">
                    <c:v>maaliskuu</c:v>
                  </c:pt>
                  <c:pt idx="15">
                    <c:v>huhtikuu</c:v>
                  </c:pt>
                  <c:pt idx="16">
                    <c:v>toukokuu</c:v>
                  </c:pt>
                  <c:pt idx="17">
                    <c:v>kesäkuu</c:v>
                  </c:pt>
                  <c:pt idx="18">
                    <c:v>heinäkuu</c:v>
                  </c:pt>
                  <c:pt idx="19">
                    <c:v>elokuu</c:v>
                  </c:pt>
                  <c:pt idx="20">
                    <c:v>syyskuu</c:v>
                  </c:pt>
                  <c:pt idx="21">
                    <c:v>lokakuu</c:v>
                  </c:pt>
                  <c:pt idx="22">
                    <c:v>marraskuu</c:v>
                  </c:pt>
                  <c:pt idx="23">
                    <c:v>joulukuu</c:v>
                  </c:pt>
                  <c:pt idx="24">
                    <c:v>tammikuu</c:v>
                  </c:pt>
                  <c:pt idx="25">
                    <c:v>helmikuu</c:v>
                  </c:pt>
                  <c:pt idx="26">
                    <c:v>maaliskuu</c:v>
                  </c:pt>
                  <c:pt idx="27">
                    <c:v>huhtikuu</c:v>
                  </c:pt>
                  <c:pt idx="28">
                    <c:v>toukokuu</c:v>
                  </c:pt>
                  <c:pt idx="29">
                    <c:v>kesäkuu</c:v>
                  </c:pt>
                  <c:pt idx="30">
                    <c:v>heinäkuu</c:v>
                  </c:pt>
                  <c:pt idx="31">
                    <c:v>elokuu</c:v>
                  </c:pt>
                  <c:pt idx="32">
                    <c:v>syyskuu</c:v>
                  </c:pt>
                  <c:pt idx="33">
                    <c:v>lokakuu</c:v>
                  </c:pt>
                  <c:pt idx="34">
                    <c:v>marraskuu</c:v>
                  </c:pt>
                  <c:pt idx="35">
                    <c:v>joulukuu</c:v>
                  </c:pt>
                  <c:pt idx="36">
                    <c:v>tammikuu</c:v>
                  </c:pt>
                  <c:pt idx="37">
                    <c:v>helmikuu</c:v>
                  </c:pt>
                  <c:pt idx="38">
                    <c:v>maaliskuu</c:v>
                  </c:pt>
                  <c:pt idx="39">
                    <c:v>huhtikuu</c:v>
                  </c:pt>
                  <c:pt idx="40">
                    <c:v>toukokuu</c:v>
                  </c:pt>
                  <c:pt idx="41">
                    <c:v>kesäkuu</c:v>
                  </c:pt>
                  <c:pt idx="42">
                    <c:v>heinäkuu</c:v>
                  </c:pt>
                  <c:pt idx="43">
                    <c:v>elokuu</c:v>
                  </c:pt>
                  <c:pt idx="44">
                    <c:v>syyskuu</c:v>
                  </c:pt>
                  <c:pt idx="45">
                    <c:v>lokakuu</c:v>
                  </c:pt>
                  <c:pt idx="46">
                    <c:v>marraskuu</c:v>
                  </c:pt>
                  <c:pt idx="47">
                    <c:v>joulukuu</c:v>
                  </c:pt>
                  <c:pt idx="48">
                    <c:v>tammikuu</c:v>
                  </c:pt>
                  <c:pt idx="49">
                    <c:v>helmikuu</c:v>
                  </c:pt>
                  <c:pt idx="50">
                    <c:v>maaliskuu</c:v>
                  </c:pt>
                  <c:pt idx="51">
                    <c:v>huhtikuu</c:v>
                  </c:pt>
                  <c:pt idx="52">
                    <c:v>toukokuu</c:v>
                  </c:pt>
                  <c:pt idx="53">
                    <c:v>kesäkuu</c:v>
                  </c:pt>
                  <c:pt idx="54">
                    <c:v>heinäkuu</c:v>
                  </c:pt>
                  <c:pt idx="55">
                    <c:v>elokuu</c:v>
                  </c:pt>
                  <c:pt idx="56">
                    <c:v>syyskuu</c:v>
                  </c:pt>
                </c:lvl>
                <c:lvl>
                  <c:pt idx="0">
                    <c:v>2010</c:v>
                  </c:pt>
                  <c:pt idx="12">
                    <c:v>2011</c:v>
                  </c:pt>
                  <c:pt idx="24">
                    <c:v>2012</c:v>
                  </c:pt>
                  <c:pt idx="36">
                    <c:v>2013</c:v>
                  </c:pt>
                  <c:pt idx="48">
                    <c:v>2014</c:v>
                  </c:pt>
                </c:lvl>
              </c:multiLvlStrCache>
            </c:multiLvlStrRef>
          </c:cat>
          <c:val>
            <c:numRef>
              <c:f>Lukumäärät!$C$19:$BG$19</c:f>
              <c:numCache>
                <c:formatCode>General</c:formatCode>
                <c:ptCount val="57"/>
                <c:pt idx="0">
                  <c:v>597</c:v>
                </c:pt>
                <c:pt idx="1">
                  <c:v>619</c:v>
                </c:pt>
                <c:pt idx="2">
                  <c:v>618</c:v>
                </c:pt>
                <c:pt idx="3">
                  <c:v>622</c:v>
                </c:pt>
                <c:pt idx="4" formatCode="#,##0">
                  <c:v>617</c:v>
                </c:pt>
                <c:pt idx="5">
                  <c:v>596</c:v>
                </c:pt>
                <c:pt idx="6">
                  <c:v>462</c:v>
                </c:pt>
                <c:pt idx="7">
                  <c:v>453</c:v>
                </c:pt>
                <c:pt idx="8">
                  <c:v>465</c:v>
                </c:pt>
                <c:pt idx="9">
                  <c:v>479</c:v>
                </c:pt>
                <c:pt idx="10">
                  <c:v>499</c:v>
                </c:pt>
                <c:pt idx="11">
                  <c:v>502</c:v>
                </c:pt>
                <c:pt idx="12" formatCode="#,##0">
                  <c:v>475</c:v>
                </c:pt>
                <c:pt idx="13" formatCode="#,##0">
                  <c:v>485</c:v>
                </c:pt>
                <c:pt idx="14" formatCode="#,##0">
                  <c:v>487</c:v>
                </c:pt>
                <c:pt idx="15" formatCode="#,##0">
                  <c:v>488</c:v>
                </c:pt>
                <c:pt idx="16" formatCode="#,##0">
                  <c:v>490</c:v>
                </c:pt>
                <c:pt idx="17" formatCode="#,##0">
                  <c:v>443</c:v>
                </c:pt>
                <c:pt idx="18" formatCode="#,##0">
                  <c:v>332</c:v>
                </c:pt>
                <c:pt idx="19" formatCode="#,##0">
                  <c:v>329</c:v>
                </c:pt>
                <c:pt idx="20" formatCode="#,##0">
                  <c:v>323</c:v>
                </c:pt>
                <c:pt idx="21" formatCode="#,##0">
                  <c:v>299</c:v>
                </c:pt>
                <c:pt idx="22" formatCode="#,##0">
                  <c:v>303</c:v>
                </c:pt>
                <c:pt idx="23" formatCode="#,##0">
                  <c:v>312</c:v>
                </c:pt>
                <c:pt idx="24" formatCode="#,##0">
                  <c:v>305</c:v>
                </c:pt>
                <c:pt idx="25" formatCode="#,##0">
                  <c:v>302</c:v>
                </c:pt>
                <c:pt idx="26" formatCode="#,##0">
                  <c:v>294</c:v>
                </c:pt>
                <c:pt idx="27" formatCode="#,##0">
                  <c:v>299</c:v>
                </c:pt>
                <c:pt idx="28" formatCode="#,##0">
                  <c:v>292</c:v>
                </c:pt>
                <c:pt idx="29" formatCode="#,##0">
                  <c:v>270</c:v>
                </c:pt>
                <c:pt idx="30" formatCode="#,##0">
                  <c:v>233</c:v>
                </c:pt>
                <c:pt idx="31" formatCode="#,##0">
                  <c:v>230</c:v>
                </c:pt>
                <c:pt idx="32" formatCode="#,##0">
                  <c:v>224</c:v>
                </c:pt>
                <c:pt idx="33" formatCode="#,##0">
                  <c:v>238</c:v>
                </c:pt>
                <c:pt idx="34" formatCode="#,##0">
                  <c:v>245</c:v>
                </c:pt>
                <c:pt idx="35" formatCode="#,##0">
                  <c:v>249</c:v>
                </c:pt>
                <c:pt idx="36" formatCode="#,##0">
                  <c:v>248</c:v>
                </c:pt>
                <c:pt idx="37" formatCode="#,##0">
                  <c:v>255</c:v>
                </c:pt>
                <c:pt idx="38" formatCode="#,##0">
                  <c:v>256</c:v>
                </c:pt>
                <c:pt idx="39" formatCode="#,##0">
                  <c:v>249</c:v>
                </c:pt>
                <c:pt idx="40" formatCode="#,##0">
                  <c:v>244</c:v>
                </c:pt>
                <c:pt idx="41" formatCode="#,##0">
                  <c:v>221</c:v>
                </c:pt>
                <c:pt idx="42" formatCode="#,##0">
                  <c:v>176</c:v>
                </c:pt>
                <c:pt idx="43" formatCode="#,##0">
                  <c:v>159</c:v>
                </c:pt>
                <c:pt idx="44" formatCode="#,##0">
                  <c:v>149</c:v>
                </c:pt>
                <c:pt idx="45" formatCode="#,##0">
                  <c:v>152</c:v>
                </c:pt>
                <c:pt idx="46" formatCode="#,##0">
                  <c:v>158</c:v>
                </c:pt>
                <c:pt idx="47" formatCode="#,##0">
                  <c:v>157</c:v>
                </c:pt>
                <c:pt idx="48" formatCode="#,##0">
                  <c:v>153</c:v>
                </c:pt>
                <c:pt idx="49" formatCode="#,##0">
                  <c:v>151</c:v>
                </c:pt>
                <c:pt idx="50" formatCode="#,##0">
                  <c:v>158</c:v>
                </c:pt>
                <c:pt idx="51" formatCode="#,##0">
                  <c:v>157</c:v>
                </c:pt>
                <c:pt idx="52" formatCode="#,##0">
                  <c:v>155</c:v>
                </c:pt>
                <c:pt idx="53" formatCode="#,##0">
                  <c:v>137</c:v>
                </c:pt>
                <c:pt idx="54" formatCode="#,##0">
                  <c:v>114</c:v>
                </c:pt>
                <c:pt idx="55" formatCode="#,##0">
                  <c:v>101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5586304"/>
        <c:axId val="85587840"/>
        <c:axId val="0"/>
      </c:bar3DChart>
      <c:catAx>
        <c:axId val="85586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85587840"/>
        <c:crosses val="autoZero"/>
        <c:auto val="1"/>
        <c:lblAlgn val="ctr"/>
        <c:lblOffset val="100"/>
        <c:noMultiLvlLbl val="0"/>
      </c:catAx>
      <c:valAx>
        <c:axId val="8558784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85586304"/>
        <c:crosses val="autoZero"/>
        <c:crossBetween val="between"/>
      </c:valAx>
    </c:plotArea>
    <c:legend>
      <c:legendPos val="b"/>
      <c:legendEntry>
        <c:idx val="0"/>
        <c:delete val="1"/>
      </c:legendEntry>
      <c:overlay val="0"/>
      <c:txPr>
        <a:bodyPr/>
        <a:lstStyle/>
        <a:p>
          <a:pPr>
            <a:defRPr sz="1400"/>
          </a:pPr>
          <a:endParaRPr lang="fi-FI"/>
        </a:p>
      </c:txPr>
    </c:legend>
    <c:plotVisOnly val="1"/>
    <c:dispBlanksAs val="gap"/>
    <c:showDLblsOverMax val="0"/>
  </c:chart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D7DFD3-23EC-4407-A3E0-A65838309D1D}" type="datetimeFigureOut">
              <a:rPr lang="fi-FI" smtClean="0"/>
              <a:t>6.10.2014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F0EBA-38FD-4C54-A2B7-1BE923A75A79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8690358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C47200-69AA-40B8-A453-7A0CF91D5E77}" type="datetimeFigureOut">
              <a:rPr lang="fi-FI" smtClean="0"/>
              <a:t>6.10.2014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9FDE4-8C83-4586-9F16-6A081C607BA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65819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5"/>
          <a:stretch/>
        </p:blipFill>
        <p:spPr>
          <a:xfrm>
            <a:off x="0" y="620688"/>
            <a:ext cx="9144000" cy="6420107"/>
          </a:xfrm>
          <a:prstGeom prst="rect">
            <a:avLst/>
          </a:prstGeom>
        </p:spPr>
      </p:pic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381D4012-C01B-2E44-9A3D-1C8BBE6C223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6972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tsikko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134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228334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äivämäärän paikkamerkki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FF276-3E43-364D-8989-788CF2A37DE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684000" y="620688"/>
            <a:ext cx="3815992" cy="796950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4" name="Sisällön paikkamerkki 13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5" name="Sisällön paikkamerkki 13"/>
          <p:cNvSpPr>
            <a:spLocks noGrp="1"/>
          </p:cNvSpPr>
          <p:nvPr>
            <p:ph sz="quarter" idx="14"/>
          </p:nvPr>
        </p:nvSpPr>
        <p:spPr>
          <a:xfrm>
            <a:off x="4680432" y="1556792"/>
            <a:ext cx="3780000" cy="4319587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sp>
        <p:nvSpPr>
          <p:cNvPr id="13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1" name="Otsikko 11"/>
          <p:cNvSpPr txBox="1">
            <a:spLocks/>
          </p:cNvSpPr>
          <p:nvPr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dirty="0"/>
          </a:p>
        </p:txBody>
      </p:sp>
      <p:sp>
        <p:nvSpPr>
          <p:cNvPr id="16" name="Otsikko 11"/>
          <p:cNvSpPr txBox="1">
            <a:spLocks/>
          </p:cNvSpPr>
          <p:nvPr userDrawn="1"/>
        </p:nvSpPr>
        <p:spPr>
          <a:xfrm>
            <a:off x="4644008" y="620688"/>
            <a:ext cx="3815992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rgbClr val="00468B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i-FI" dirty="0" smtClean="0"/>
              <a:t>Muokkaa perustyylejä naps.</a:t>
            </a:r>
            <a:endParaRPr lang="fi-FI" sz="2000" b="1" i="0" dirty="0"/>
          </a:p>
        </p:txBody>
      </p:sp>
    </p:spTree>
    <p:extLst>
      <p:ext uri="{BB962C8B-B14F-4D97-AF65-F5344CB8AC3E}">
        <p14:creationId xmlns:p14="http://schemas.microsoft.com/office/powerpoint/2010/main" val="616875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äivämäärän paikkamerkki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8" name="Dian numeron paikkamerkki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129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alkoinen poh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Ryhmitä 8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0" name="Suorakulmio 9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1" name="Suora yhdysviiva 10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r>
              <a:rPr lang="fi-FI" smtClean="0"/>
              <a:t>Esittäjän nimi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pic>
        <p:nvPicPr>
          <p:cNvPr id="8" name="Kuva 7" descr="Turku_vaakuna_rgb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00" y="184600"/>
            <a:ext cx="1332000" cy="381627"/>
          </a:xfrm>
          <a:prstGeom prst="rect">
            <a:avLst/>
          </a:prstGeom>
        </p:spPr>
      </p:pic>
      <p:sp>
        <p:nvSpPr>
          <p:cNvPr id="12" name="Otsikko 14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3" name="Sisällön paikkamerkki 2"/>
          <p:cNvSpPr>
            <a:spLocks noGrp="1"/>
          </p:cNvSpPr>
          <p:nvPr>
            <p:ph sz="quarter" idx="13"/>
          </p:nvPr>
        </p:nvSpPr>
        <p:spPr>
          <a:xfrm>
            <a:off x="684213" y="1557338"/>
            <a:ext cx="7775575" cy="4464050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 dirty="0"/>
          </a:p>
        </p:txBody>
      </p:sp>
      <p:grpSp>
        <p:nvGrpSpPr>
          <p:cNvPr id="14" name="Ryhmitä 13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5" name="Suorakulmio 1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6" name="Suora yhdysviiva 15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Ryhmitä 17"/>
          <p:cNvGrpSpPr/>
          <p:nvPr userDrawn="1"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19" name="Suorakulmio 18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20" name="Suora yhdysviiva 19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900805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307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opet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 descr="tku_powerpoint_piirrospohja_kokonaan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139"/>
          <a:stretch/>
        </p:blipFill>
        <p:spPr>
          <a:xfrm>
            <a:off x="0" y="-188640"/>
            <a:ext cx="9144000" cy="6437040"/>
          </a:xfrm>
          <a:prstGeom prst="rect">
            <a:avLst/>
          </a:prstGeom>
        </p:spPr>
      </p:pic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>
            <a:normAutofit/>
          </a:bodyPr>
          <a:lstStyle>
            <a:lvl1pPr algn="l">
              <a:defRPr sz="3200"/>
            </a:lvl1pPr>
          </a:lstStyle>
          <a:p>
            <a:r>
              <a:rPr lang="fi-FI" smtClean="0"/>
              <a:t>Muokkaa perustyylejä naps.</a:t>
            </a:r>
            <a:endParaRPr lang="fi-FI" dirty="0"/>
          </a:p>
        </p:txBody>
      </p:sp>
      <p:sp>
        <p:nvSpPr>
          <p:cNvPr id="17" name="Tekstin paikkamerkki 16"/>
          <p:cNvSpPr>
            <a:spLocks noGrp="1"/>
          </p:cNvSpPr>
          <p:nvPr>
            <p:ph type="body" sz="quarter" idx="13"/>
          </p:nvPr>
        </p:nvSpPr>
        <p:spPr>
          <a:xfrm>
            <a:off x="683568" y="2771972"/>
            <a:ext cx="7704856" cy="1377108"/>
          </a:xfrm>
        </p:spPr>
        <p:txBody>
          <a:bodyPr>
            <a:normAutofit/>
          </a:bodyPr>
          <a:lstStyle>
            <a:lvl1pPr marL="0" indent="0" algn="l">
              <a:buFontTx/>
              <a:buNone/>
              <a:defRPr sz="1800"/>
            </a:lvl1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2" name="Päivämäärän paikkamerkki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D068ECC-E6D4-0A4F-915C-1D74DFB4EBF8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54055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 descr="tku_powerpoint_piirrospohja_kulma.pn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2" y="2816932"/>
            <a:ext cx="5040562" cy="3780420"/>
          </a:xfrm>
          <a:prstGeom prst="rect">
            <a:avLst/>
          </a:prstGeom>
        </p:spPr>
      </p:pic>
      <p:grpSp>
        <p:nvGrpSpPr>
          <p:cNvPr id="18" name="Ryhmitä 17"/>
          <p:cNvGrpSpPr/>
          <p:nvPr/>
        </p:nvGrpSpPr>
        <p:grpSpPr>
          <a:xfrm>
            <a:off x="0" y="6300000"/>
            <a:ext cx="9144000" cy="558000"/>
            <a:chOff x="0" y="6300000"/>
            <a:chExt cx="9144000" cy="558000"/>
          </a:xfrm>
        </p:grpSpPr>
        <p:sp>
          <p:nvSpPr>
            <p:cNvPr id="5" name="Suorakulmio 4"/>
            <p:cNvSpPr/>
            <p:nvPr userDrawn="1"/>
          </p:nvSpPr>
          <p:spPr>
            <a:xfrm>
              <a:off x="0" y="6309320"/>
              <a:ext cx="9144000" cy="548680"/>
            </a:xfrm>
            <a:prstGeom prst="rect">
              <a:avLst/>
            </a:prstGeom>
            <a:solidFill>
              <a:schemeClr val="bg1"/>
            </a:solidFill>
            <a:ln w="12700"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i-FI"/>
            </a:p>
          </p:txBody>
        </p:sp>
        <p:cxnSp>
          <p:nvCxnSpPr>
            <p:cNvPr id="15" name="Suora yhdysviiva 14"/>
            <p:cNvCxnSpPr/>
            <p:nvPr userDrawn="1"/>
          </p:nvCxnSpPr>
          <p:spPr>
            <a:xfrm>
              <a:off x="0" y="6300000"/>
              <a:ext cx="9144000" cy="0"/>
            </a:xfrm>
            <a:prstGeom prst="line">
              <a:avLst/>
            </a:prstGeom>
            <a:ln w="22225">
              <a:solidFill>
                <a:srgbClr val="DFDFDF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84000" y="1627200"/>
            <a:ext cx="7776000" cy="42068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1D4012-C01B-2E44-9A3D-1C8BBE6C223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13" name="Dian numeron paikkamerkki 12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13BD74-EA17-574A-98E7-0901538991B3}" type="slidenum">
              <a:rPr lang="fi-FI" smtClean="0"/>
              <a:t>‹#›</a:t>
            </a:fld>
            <a:endParaRPr lang="fi-FI"/>
          </a:p>
        </p:txBody>
      </p:sp>
      <p:sp>
        <p:nvSpPr>
          <p:cNvPr id="33" name="Otsikon paikkamerkki 32"/>
          <p:cNvSpPr>
            <a:spLocks noGrp="1"/>
          </p:cNvSpPr>
          <p:nvPr>
            <p:ph type="title"/>
          </p:nvPr>
        </p:nvSpPr>
        <p:spPr>
          <a:xfrm>
            <a:off x="684000" y="620688"/>
            <a:ext cx="7776000" cy="79695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fi-FI" dirty="0" smtClean="0"/>
              <a:t>Muokkaa perustyylejä naps.</a:t>
            </a:r>
            <a:endParaRPr lang="fi-FI" dirty="0"/>
          </a:p>
        </p:txBody>
      </p:sp>
      <p:pic>
        <p:nvPicPr>
          <p:cNvPr id="14" name="Kuva 13"/>
          <p:cNvPicPr/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88640"/>
            <a:ext cx="3456384" cy="466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084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468B"/>
          </a:solidFill>
          <a:latin typeface="+mj-lt"/>
          <a:ea typeface="+mj-ea"/>
          <a:cs typeface="+mj-cs"/>
        </a:defRPr>
      </a:lvl1pPr>
    </p:titleStyle>
    <p:bodyStyle>
      <a:lvl1pPr marL="285750" indent="-285750" algn="l" defTabSz="914400" rtl="0" eaLnBrk="1" latinLnBrk="0" hangingPunct="1">
        <a:spcBef>
          <a:spcPts val="24"/>
        </a:spcBef>
        <a:buClr>
          <a:srgbClr val="00468B"/>
        </a:buClr>
        <a:buSzPct val="120000"/>
        <a:buFont typeface="Arial"/>
        <a:buChar char="•"/>
        <a:defRPr sz="2000" b="1" i="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8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rgbClr val="298AAD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3" Type="http://schemas.openxmlformats.org/officeDocument/2006/relationships/oleObject" Target="../embeddings/oleObject1.bin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6.emf"/><Relationship Id="rId4" Type="http://schemas.openxmlformats.org/officeDocument/2006/relationships/package" Target="../embeddings/Microsoft_Excel_Worksheet1.xlsx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4000" y="764704"/>
            <a:ext cx="7704424" cy="1800200"/>
          </a:xfrm>
        </p:spPr>
        <p:txBody>
          <a:bodyPr/>
          <a:lstStyle/>
          <a:p>
            <a:r>
              <a:rPr lang="fi-FI" dirty="0" smtClean="0"/>
              <a:t>Sivistystoimialan toiminta ja talous 9/14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i-FI" dirty="0" smtClean="0"/>
              <a:t>Kasvatus- ja opetuslautakunta</a:t>
            </a:r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504ED2EF-5F81-BF4E-B183-FC9EBAF08F64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6"/>
          </p:nvPr>
        </p:nvSpPr>
        <p:spPr>
          <a:xfrm>
            <a:off x="6553200" y="6356350"/>
            <a:ext cx="2133600" cy="365125"/>
          </a:xfrm>
        </p:spPr>
        <p:txBody>
          <a:bodyPr/>
          <a:lstStyle/>
          <a:p>
            <a:fld id="{5313BD74-EA17-574A-98E7-0901538991B3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725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2</a:t>
            </a:fld>
            <a:endParaRPr lang="fi-FI"/>
          </a:p>
        </p:txBody>
      </p:sp>
      <p:sp>
        <p:nvSpPr>
          <p:cNvPr id="5" name="Otsikko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Vuokravertailu. </a:t>
            </a:r>
            <a:r>
              <a:rPr lang="fi-FI" smtClean="0"/>
              <a:t>Ltk 9-11§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3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2014</a:t>
            </a:r>
          </a:p>
          <a:p>
            <a:r>
              <a:rPr lang="fi-FI" dirty="0" smtClean="0"/>
              <a:t>PAL: 28.936 €/kk</a:t>
            </a:r>
          </a:p>
          <a:p>
            <a:r>
              <a:rPr lang="fi-FI" dirty="0" smtClean="0"/>
              <a:t>LUO: 72.010 €/kk</a:t>
            </a:r>
          </a:p>
          <a:p>
            <a:r>
              <a:rPr lang="fi-FI" dirty="0" smtClean="0"/>
              <a:t>PUR: 73.886 €/kk</a:t>
            </a:r>
          </a:p>
          <a:p>
            <a:r>
              <a:rPr lang="fi-FI" dirty="0" smtClean="0"/>
              <a:t>Yhteensä 174.832 €/kk</a:t>
            </a:r>
          </a:p>
          <a:p>
            <a:endParaRPr lang="fi-FI" dirty="0"/>
          </a:p>
          <a:p>
            <a:endParaRPr lang="fi-FI" dirty="0" smtClean="0"/>
          </a:p>
          <a:p>
            <a:r>
              <a:rPr lang="fi-FI" dirty="0" smtClean="0"/>
              <a:t>Kokonaisuudessaan vuokra nousee 56.393 euroa/kk eli vuodessa 676.716 euroa. Määrä vastaa 13,5 </a:t>
            </a:r>
            <a:r>
              <a:rPr lang="fi-FI" dirty="0" err="1" smtClean="0"/>
              <a:t>htv</a:t>
            </a:r>
            <a:r>
              <a:rPr lang="fi-FI" dirty="0" smtClean="0"/>
              <a:t>.</a:t>
            </a:r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4"/>
          </p:nvPr>
        </p:nvSpPr>
        <p:spPr>
          <a:ln>
            <a:solidFill>
              <a:schemeClr val="accent1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fi-FI" dirty="0" smtClean="0"/>
              <a:t>2019</a:t>
            </a:r>
          </a:p>
          <a:p>
            <a:r>
              <a:rPr lang="fi-FI" dirty="0" smtClean="0"/>
              <a:t>PAL: 49.706 €/kk</a:t>
            </a:r>
          </a:p>
          <a:p>
            <a:r>
              <a:rPr lang="fi-FI" dirty="0" smtClean="0"/>
              <a:t>LUO: 80.984 €/kk</a:t>
            </a:r>
          </a:p>
          <a:p>
            <a:r>
              <a:rPr lang="fi-FI" dirty="0" smtClean="0"/>
              <a:t>PUR: 100.535 €/kk</a:t>
            </a:r>
          </a:p>
          <a:p>
            <a:r>
              <a:rPr lang="fi-FI" dirty="0" smtClean="0"/>
              <a:t>Yhteensä 231.225 €/kk</a:t>
            </a:r>
          </a:p>
        </p:txBody>
      </p:sp>
    </p:spTree>
    <p:extLst>
      <p:ext uri="{BB962C8B-B14F-4D97-AF65-F5344CB8AC3E}">
        <p14:creationId xmlns:p14="http://schemas.microsoft.com/office/powerpoint/2010/main" val="3266940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EA3E1-455F-164C-9077-386EF556D5E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3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Henkilöstön käyttö</a:t>
            </a:r>
            <a:endParaRPr lang="fi-FI" dirty="0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 smtClean="0"/>
              <a:t>Koko toimiala</a:t>
            </a:r>
            <a:endParaRPr lang="fi-FI" dirty="0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 smtClean="0"/>
              <a:t>Suomenkielinen perusopetus</a:t>
            </a:r>
            <a:endParaRPr lang="fi-FI" dirty="0"/>
          </a:p>
        </p:txBody>
      </p:sp>
      <p:graphicFrame>
        <p:nvGraphicFramePr>
          <p:cNvPr id="7" name="Objekti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677205"/>
              </p:ext>
            </p:extLst>
          </p:nvPr>
        </p:nvGraphicFramePr>
        <p:xfrm>
          <a:off x="755576" y="2276872"/>
          <a:ext cx="354330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Laskentataulukko" r:id="rId4" imgW="3543334" imgH="2124090" progId="Excel.Sheet.12">
                  <p:embed/>
                </p:oleObj>
              </mc:Choice>
              <mc:Fallback>
                <p:oleObj name="Laskentataulukko" r:id="rId4" imgW="3543334" imgH="21240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55576" y="2276872"/>
                        <a:ext cx="3543300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i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9398055"/>
              </p:ext>
            </p:extLst>
          </p:nvPr>
        </p:nvGraphicFramePr>
        <p:xfrm>
          <a:off x="4860032" y="2276872"/>
          <a:ext cx="3486150" cy="2124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Laskentataulukko" r:id="rId7" imgW="3486066" imgH="2124090" progId="Excel.Sheet.12">
                  <p:embed/>
                </p:oleObj>
              </mc:Choice>
              <mc:Fallback>
                <p:oleObj name="Laskentataulukko" r:id="rId7" imgW="3486066" imgH="212409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860032" y="2276872"/>
                        <a:ext cx="3486150" cy="21240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Alanuoli 9"/>
          <p:cNvSpPr/>
          <p:nvPr/>
        </p:nvSpPr>
        <p:spPr>
          <a:xfrm>
            <a:off x="7956376" y="1916832"/>
            <a:ext cx="216024" cy="432048"/>
          </a:xfrm>
          <a:prstGeom prst="down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844824"/>
            <a:ext cx="219075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kstiruutu 10"/>
          <p:cNvSpPr txBox="1"/>
          <p:nvPr/>
        </p:nvSpPr>
        <p:spPr>
          <a:xfrm>
            <a:off x="3707904" y="148478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+ 24</a:t>
            </a:r>
            <a:endParaRPr lang="fi-FI" dirty="0"/>
          </a:p>
        </p:txBody>
      </p:sp>
      <p:sp>
        <p:nvSpPr>
          <p:cNvPr id="12" name="Tekstiruutu 11"/>
          <p:cNvSpPr txBox="1"/>
          <p:nvPr/>
        </p:nvSpPr>
        <p:spPr>
          <a:xfrm>
            <a:off x="7812361" y="1484784"/>
            <a:ext cx="5760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 smtClean="0"/>
              <a:t>+32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88507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AA0378-CFA0-794B-ACE3-D06791D1C44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4</a:t>
            </a:fld>
            <a:endParaRPr lang="fi-FI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905176"/>
              </p:ext>
            </p:extLst>
          </p:nvPr>
        </p:nvGraphicFramePr>
        <p:xfrm>
          <a:off x="179512" y="1988840"/>
          <a:ext cx="8784974" cy="3616823"/>
        </p:xfrm>
        <a:graphic>
          <a:graphicData uri="http://schemas.openxmlformats.org/drawingml/2006/table">
            <a:tbl>
              <a:tblPr/>
              <a:tblGrid>
                <a:gridCol w="1157969"/>
                <a:gridCol w="968685"/>
                <a:gridCol w="968685"/>
                <a:gridCol w="523313"/>
                <a:gridCol w="517745"/>
                <a:gridCol w="489910"/>
                <a:gridCol w="484343"/>
                <a:gridCol w="534447"/>
                <a:gridCol w="534447"/>
                <a:gridCol w="534447"/>
                <a:gridCol w="534447"/>
                <a:gridCol w="400835"/>
                <a:gridCol w="651358"/>
                <a:gridCol w="484343"/>
              </a:tblGrid>
              <a:tr h="360273">
                <a:tc rowSpan="3"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Kuukausi</a:t>
                      </a:r>
                    </a:p>
                  </a:txBody>
                  <a:tcPr marL="7934" marR="7934" marT="7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Työvoima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34" marR="7934" marT="793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l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Palvelussuhdelajeittain %-jakautumat</a:t>
                      </a:r>
                    </a:p>
                  </a:txBody>
                  <a:tcPr marL="7934" marR="7934" marT="7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34" marR="7934" marT="793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Sairauspoissaolo-%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393024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Yhteensä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Muutos</a:t>
                      </a:r>
                    </a:p>
                  </a:txBody>
                  <a:tcPr marL="7934" marR="7934" marT="7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</a:tr>
              <a:tr h="19651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2014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vakin.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vakin.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avoimet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avoimet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sijaiset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sijaiset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tilap.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tilap.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tammikuu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3 819,2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3 869,2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50,0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74,0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9,9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9,3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11,4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helmikuu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3 835,4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3 888,8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53,4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9,6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13,1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maaliskuu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3 862,9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3 899,4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36,5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72,7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11,7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12,9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huhtikuu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3 847,3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3 873,3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26,0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11,0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11,3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12,6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toukokuu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3 807,7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3 842,2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34,5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74,1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9,8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12,2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kesäkuu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3 309,5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3 318,6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9,1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86,5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86,5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6,3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6,7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heinäkuu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3 145,6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3 164,7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19,1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87,8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87,7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5,9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6,1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elokuu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3 622,6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3 587,6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-34,9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79,6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81,4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6,8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2,3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syyskuu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lokakuu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5595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marraskuu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1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joulukuu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-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6513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>
                          <a:effectLst/>
                          <a:latin typeface="Arial"/>
                        </a:rPr>
                        <a:t>Vuoden alusta lukien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3 654,7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3 678,6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23,9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77,2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77,6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4,0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3,5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8,7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8,1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10,0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10,8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>
                          <a:effectLst/>
                          <a:latin typeface="Arial"/>
                        </a:rPr>
                        <a:t>3,4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000" b="1" i="0" u="none" strike="noStrike" dirty="0">
                          <a:effectLst/>
                          <a:latin typeface="Arial"/>
                        </a:rPr>
                        <a:t>3,2</a:t>
                      </a:r>
                    </a:p>
                  </a:txBody>
                  <a:tcPr marL="7934" marR="7934" marT="793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Nuoli oikealle 5"/>
          <p:cNvSpPr/>
          <p:nvPr/>
        </p:nvSpPr>
        <p:spPr>
          <a:xfrm rot="20375496">
            <a:off x="1614972" y="4611129"/>
            <a:ext cx="1892352" cy="432048"/>
          </a:xfrm>
          <a:prstGeom prst="rightArrow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8719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Ulkopuolisella rahoituksella </a:t>
            </a:r>
            <a:r>
              <a:rPr lang="fi-FI" smtClean="0"/>
              <a:t>palkattu henkilöstö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Elokuun lopun </a:t>
            </a:r>
            <a:r>
              <a:rPr lang="fi-FI" dirty="0" err="1"/>
              <a:t>htv</a:t>
            </a:r>
            <a:r>
              <a:rPr lang="fi-FI" dirty="0"/>
              <a:t> määrä on 3678,6</a:t>
            </a:r>
          </a:p>
          <a:p>
            <a:endParaRPr lang="fi-FI" dirty="0"/>
          </a:p>
          <a:p>
            <a:r>
              <a:rPr lang="fi-FI" dirty="0" smtClean="0"/>
              <a:t>Valtakunnallisissa</a:t>
            </a:r>
            <a:r>
              <a:rPr lang="fi-FI" dirty="0"/>
              <a:t>, maakunnallisissa tai seudullisissa kehittämishankkeissa on toimialan yhteisessä hallinnossa 14,9 </a:t>
            </a:r>
            <a:r>
              <a:rPr lang="fi-FI" dirty="0" err="1"/>
              <a:t>htv</a:t>
            </a:r>
            <a:r>
              <a:rPr lang="fi-FI" dirty="0"/>
              <a:t>. Rahoitus tulee OKM/OPH/EU. Määrä on pysynyt 15-20 </a:t>
            </a:r>
            <a:r>
              <a:rPr lang="fi-FI" dirty="0" err="1"/>
              <a:t>htv</a:t>
            </a:r>
            <a:r>
              <a:rPr lang="fi-FI" dirty="0"/>
              <a:t> välillä vuosikymmenen ajan.</a:t>
            </a:r>
          </a:p>
          <a:p>
            <a:r>
              <a:rPr lang="fi-FI" dirty="0" smtClean="0"/>
              <a:t>Perusopetuksen </a:t>
            </a:r>
            <a:r>
              <a:rPr lang="fi-FI" dirty="0"/>
              <a:t>ryhmäkokojen pienentämisrahalla on hankittu 49,4 </a:t>
            </a:r>
            <a:r>
              <a:rPr lang="fi-FI" dirty="0" err="1"/>
              <a:t>htv</a:t>
            </a:r>
            <a:endParaRPr lang="fi-FI" dirty="0"/>
          </a:p>
          <a:p>
            <a:r>
              <a:rPr lang="fi-FI" dirty="0" smtClean="0"/>
              <a:t>Perusopetuksen </a:t>
            </a:r>
            <a:r>
              <a:rPr lang="fi-FI" dirty="0"/>
              <a:t>tasa-arvorahoituksella on palkattu 41,9, </a:t>
            </a:r>
            <a:r>
              <a:rPr lang="fi-FI" dirty="0" err="1"/>
              <a:t>htv</a:t>
            </a:r>
            <a:endParaRPr lang="fi-FI" dirty="0"/>
          </a:p>
          <a:p>
            <a:r>
              <a:rPr lang="fi-FI" dirty="0" smtClean="0"/>
              <a:t>Aikuiskoulutukseen </a:t>
            </a:r>
            <a:r>
              <a:rPr lang="fi-FI" dirty="0"/>
              <a:t>nuorisotakuurahoituksella on palkattu 13,0 </a:t>
            </a:r>
            <a:r>
              <a:rPr lang="fi-FI" dirty="0" err="1"/>
              <a:t>htv</a:t>
            </a:r>
            <a:r>
              <a:rPr lang="fi-FI" dirty="0"/>
              <a:t>.</a:t>
            </a:r>
          </a:p>
          <a:p>
            <a:r>
              <a:rPr lang="fi-FI" dirty="0" smtClean="0"/>
              <a:t>Yhteensä </a:t>
            </a:r>
            <a:r>
              <a:rPr lang="fi-FI" dirty="0" err="1"/>
              <a:t>sitoon</a:t>
            </a:r>
            <a:r>
              <a:rPr lang="fi-FI" dirty="0"/>
              <a:t> on ulkopuolisella rahalla palkattu 119,2 </a:t>
            </a:r>
            <a:r>
              <a:rPr lang="fi-FI" dirty="0" err="1"/>
              <a:t>htv</a:t>
            </a:r>
            <a:r>
              <a:rPr lang="fi-FI" dirty="0"/>
              <a:t>.</a:t>
            </a:r>
          </a:p>
          <a:p>
            <a:endParaRPr lang="fi-FI" dirty="0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D18F73-29E0-0C48-B7BB-47AD54BA47B9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6863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B0C17-89C6-BC41-B4A0-A125ED2A948D}" type="datetime1">
              <a:rPr lang="fi-FI" smtClean="0"/>
              <a:t>6.10.2014</a:t>
            </a:fld>
            <a:endParaRPr lang="fi-FI" dirty="0"/>
          </a:p>
        </p:txBody>
      </p:sp>
      <p:sp>
        <p:nvSpPr>
          <p:cNvPr id="3" name="Dian numeron paikkamerkki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13BD74-EA17-574A-98E7-0901538991B3}" type="slidenum">
              <a:rPr lang="fi-FI" smtClean="0"/>
              <a:t>6</a:t>
            </a:fld>
            <a:endParaRPr lang="fi-FI"/>
          </a:p>
        </p:txBody>
      </p:sp>
      <p:graphicFrame>
        <p:nvGraphicFramePr>
          <p:cNvPr id="4" name="Kaavi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8575016"/>
              </p:ext>
            </p:extLst>
          </p:nvPr>
        </p:nvGraphicFramePr>
        <p:xfrm>
          <a:off x="179512" y="332656"/>
          <a:ext cx="8964488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kstiruutu 4"/>
          <p:cNvSpPr txBox="1"/>
          <p:nvPr/>
        </p:nvSpPr>
        <p:spPr>
          <a:xfrm>
            <a:off x="1259632" y="188640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accent1"/>
                </a:solidFill>
              </a:rPr>
              <a:t>Yksityisen päivähoidon järjestämistavat</a:t>
            </a:r>
            <a:endParaRPr lang="fi-FI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167910"/>
      </p:ext>
    </p:extLst>
  </p:cSld>
  <p:clrMapOvr>
    <a:masterClrMapping/>
  </p:clrMapOvr>
</p:sld>
</file>

<file path=ppt/theme/theme1.xml><?xml version="1.0" encoding="utf-8"?>
<a:theme xmlns:a="http://schemas.openxmlformats.org/drawingml/2006/main" name="tku_ppt-pohja_25012012">
  <a:themeElements>
    <a:clrScheme name="Mukautettu 1">
      <a:dk1>
        <a:sysClr val="windowText" lastClr="000000"/>
      </a:dk1>
      <a:lt1>
        <a:sysClr val="window" lastClr="FFFFFF"/>
      </a:lt1>
      <a:dk2>
        <a:srgbClr val="00468B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32AACD"/>
      </a:accent5>
      <a:accent6>
        <a:srgbClr val="808080"/>
      </a:accent6>
      <a:hlink>
        <a:srgbClr val="00367A"/>
      </a:hlink>
      <a:folHlink>
        <a:srgbClr val="32AACD"/>
      </a:folHlink>
    </a:clrScheme>
    <a:fontScheme name="Office, klassinen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Turun kaupunki">
      <a:dk1>
        <a:sysClr val="windowText" lastClr="000000"/>
      </a:dk1>
      <a:lt1>
        <a:sysClr val="window" lastClr="FFFFFF"/>
      </a:lt1>
      <a:dk2>
        <a:srgbClr val="298AAD"/>
      </a:dk2>
      <a:lt2>
        <a:srgbClr val="EEECE1"/>
      </a:lt2>
      <a:accent1>
        <a:srgbClr val="00468B"/>
      </a:accent1>
      <a:accent2>
        <a:srgbClr val="FFB92F"/>
      </a:accent2>
      <a:accent3>
        <a:srgbClr val="B61130"/>
      </a:accent3>
      <a:accent4>
        <a:srgbClr val="FC670D"/>
      </a:accent4>
      <a:accent5>
        <a:srgbClr val="298AAD"/>
      </a:accent5>
      <a:accent6>
        <a:srgbClr val="2C9024"/>
      </a:accent6>
      <a:hlink>
        <a:srgbClr val="0000FF"/>
      </a:hlink>
      <a:folHlink>
        <a:srgbClr val="800080"/>
      </a:folHlink>
    </a:clrScheme>
    <a:fontScheme name="Turun kaupunk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urun kaupunki">
    <a:dk1>
      <a:sysClr val="windowText" lastClr="000000"/>
    </a:dk1>
    <a:lt1>
      <a:sysClr val="window" lastClr="FFFFFF"/>
    </a:lt1>
    <a:dk2>
      <a:srgbClr val="2F9CC3"/>
    </a:dk2>
    <a:lt2>
      <a:srgbClr val="EEECE1"/>
    </a:lt2>
    <a:accent1>
      <a:srgbClr val="00468B"/>
    </a:accent1>
    <a:accent2>
      <a:srgbClr val="FFCC00"/>
    </a:accent2>
    <a:accent3>
      <a:srgbClr val="DC0A0A"/>
    </a:accent3>
    <a:accent4>
      <a:srgbClr val="FC670D"/>
    </a:accent4>
    <a:accent5>
      <a:srgbClr val="2F9CC3"/>
    </a:accent5>
    <a:accent6>
      <a:srgbClr val="339933"/>
    </a:accent6>
    <a:hlink>
      <a:srgbClr val="0000FF"/>
    </a:hlink>
    <a:folHlink>
      <a:srgbClr val="800080"/>
    </a:folHlink>
  </a:clrScheme>
  <a:fontScheme name="Turun kaupunki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996</TotalTime>
  <Words>403</Words>
  <Application>Microsoft Office PowerPoint</Application>
  <PresentationFormat>Näytössä katseltava diaesitys (4:3)</PresentationFormat>
  <Paragraphs>254</Paragraphs>
  <Slides>6</Slides>
  <Notes>0</Notes>
  <HiddenSlides>0</HiddenSlides>
  <MMClips>0</MMClips>
  <ScaleCrop>false</ScaleCrop>
  <HeadingPairs>
    <vt:vector size="6" baseType="variant">
      <vt:variant>
        <vt:lpstr>Teema</vt:lpstr>
      </vt:variant>
      <vt:variant>
        <vt:i4>1</vt:i4>
      </vt:variant>
      <vt:variant>
        <vt:lpstr>Upotetut OLE-palvelimet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8" baseType="lpstr">
      <vt:lpstr>tku_ppt-pohja_25012012</vt:lpstr>
      <vt:lpstr>Laskentataulukko</vt:lpstr>
      <vt:lpstr>Sivistystoimialan toiminta ja talous 9/14</vt:lpstr>
      <vt:lpstr>Vuokravertailu. Ltk 9-11§</vt:lpstr>
      <vt:lpstr>Henkilöstön käyttö</vt:lpstr>
      <vt:lpstr>PowerPoint-esitys</vt:lpstr>
      <vt:lpstr>Ulkopuolisella rahoituksella palkattu henkilöstö</vt:lpstr>
      <vt:lpstr>PowerPoint-esitys</vt:lpstr>
    </vt:vector>
  </TitlesOfParts>
  <Company>Turun kaupunki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Jalonen Timo</dc:creator>
  <cp:lastModifiedBy>Lehmusto Hanna</cp:lastModifiedBy>
  <cp:revision>72</cp:revision>
  <cp:lastPrinted>2012-01-23T13:05:33Z</cp:lastPrinted>
  <dcterms:created xsi:type="dcterms:W3CDTF">2012-01-04T10:39:25Z</dcterms:created>
  <dcterms:modified xsi:type="dcterms:W3CDTF">2014-10-06T07:23:36Z</dcterms:modified>
</cp:coreProperties>
</file>