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3" r:id="rId6"/>
    <p:sldMasterId id="2147483742" r:id="rId7"/>
  </p:sldMasterIdLst>
  <p:notesMasterIdLst>
    <p:notesMasterId r:id="rId22"/>
  </p:notesMasterIdLst>
  <p:handoutMasterIdLst>
    <p:handoutMasterId r:id="rId23"/>
  </p:handoutMasterIdLst>
  <p:sldIdLst>
    <p:sldId id="256" r:id="rId8"/>
    <p:sldId id="284" r:id="rId9"/>
    <p:sldId id="282" r:id="rId10"/>
    <p:sldId id="283" r:id="rId11"/>
    <p:sldId id="280" r:id="rId12"/>
    <p:sldId id="277" r:id="rId13"/>
    <p:sldId id="275" r:id="rId14"/>
    <p:sldId id="263" r:id="rId15"/>
    <p:sldId id="276" r:id="rId16"/>
    <p:sldId id="267" r:id="rId17"/>
    <p:sldId id="269" r:id="rId18"/>
    <p:sldId id="265" r:id="rId19"/>
    <p:sldId id="285" r:id="rId20"/>
    <p:sldId id="286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FB92F"/>
    <a:srgbClr val="00468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5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5427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DFD3-23EC-4407-A3E0-A65838309D1D}" type="datetimeFigureOut">
              <a:rPr lang="fi-FI" smtClean="0"/>
              <a:t>12.9.2014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0EBA-38FD-4C54-A2B7-1BE923A75A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0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7200-69AA-40B8-A453-7A0CF91D5E77}" type="datetimeFigureOut">
              <a:rPr lang="fi-FI" smtClean="0"/>
              <a:t>12.9.2014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FDE4-8C83-4586-9F16-6A081C607B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58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>
          <a:xfrm>
            <a:off x="0" y="620688"/>
            <a:ext cx="9144000" cy="6420107"/>
          </a:xfrm>
          <a:prstGeom prst="rect">
            <a:avLst/>
          </a:prstGeom>
        </p:spPr>
      </p:pic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D4012-C01B-2E44-9A3D-1C8BBE6C223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97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0CD9-1C09-40F2-82CC-60879818D1C3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4F-C0F3-48D1-9351-5D3156EB857E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9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6900" y="1381125"/>
            <a:ext cx="3900488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9788" y="1381125"/>
            <a:ext cx="3900487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4506-8C1E-446E-9970-4840650211EE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8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557A-7515-4512-AC2A-D33A52F875B5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A2FB-8FD7-4AA3-8235-AFD3C2789817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18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D993-C9AA-413D-93E2-470B7EF85855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15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00D2-0CA8-44B4-9450-5A18B02192E2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4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9C9B-617A-4BD0-898A-B6FC7604EAF7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23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9E6-0C42-4E89-8F71-5F6F9FB9CF20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67488" y="234950"/>
            <a:ext cx="1989137" cy="58912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96900" y="234950"/>
            <a:ext cx="5818188" cy="58912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6A52-8191-420B-82D3-266A8DCB9EDF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1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A3E1-455F-164C-9077-386EF556D5ED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F276-3E43-364D-8989-788CF2A37DE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684000" y="620688"/>
            <a:ext cx="3815992" cy="79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Otsikko 11"/>
          <p:cNvSpPr txBox="1">
            <a:spLocks/>
          </p:cNvSpPr>
          <p:nvPr userDrawn="1"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sz="2000" b="1" i="0" dirty="0"/>
          </a:p>
        </p:txBody>
      </p:sp>
    </p:spTree>
    <p:extLst>
      <p:ext uri="{BB962C8B-B14F-4D97-AF65-F5344CB8AC3E}">
        <p14:creationId xmlns:p14="http://schemas.microsoft.com/office/powerpoint/2010/main" val="6168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0378-CFA0-794B-ACE3-D06791D1C44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2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itä 8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uora yhdysviiva 10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7"/>
          </a:xfrm>
          <a:prstGeom prst="rect">
            <a:avLst/>
          </a:prstGeom>
        </p:spPr>
      </p:pic>
      <p:sp>
        <p:nvSpPr>
          <p:cNvPr id="12" name="Otsikko 14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14" name="Ryhmitä 13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6" name="Suora yhdysviiva 15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itä 17"/>
          <p:cNvGrpSpPr/>
          <p:nvPr userDrawn="1"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19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80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07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>
          <a:xfrm>
            <a:off x="0" y="-188640"/>
            <a:ext cx="9144000" cy="6437040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05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tusivu_kuv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9613"/>
            <a:ext cx="9144000" cy="3621087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2239963"/>
            <a:ext cx="7200900" cy="1649412"/>
          </a:xfrm>
        </p:spPr>
        <p:txBody>
          <a:bodyPr/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171950"/>
            <a:ext cx="7191375" cy="1011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pic>
        <p:nvPicPr>
          <p:cNvPr id="106505" name="Picture 9" descr="suomi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613" y="377825"/>
            <a:ext cx="2136775" cy="126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02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ku_powerpoint_piirrospohja_kulma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2816932"/>
            <a:ext cx="5040562" cy="3780420"/>
          </a:xfrm>
          <a:prstGeom prst="rect">
            <a:avLst/>
          </a:prstGeom>
        </p:spPr>
      </p:pic>
      <p:grpSp>
        <p:nvGrpSpPr>
          <p:cNvPr id="18" name="Ryhmitä 17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5" name="Suorakulmio 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4000" y="1627200"/>
            <a:ext cx="7776000" cy="42068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4012-C01B-2E44-9A3D-1C8BBE6C223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33" name="Otsikon paikkamerkki 32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14" name="Kuva 13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3456384" cy="4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68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24"/>
        </a:spcBef>
        <a:buClr>
          <a:srgbClr val="00468B"/>
        </a:buClr>
        <a:buSzPct val="120000"/>
        <a:buFont typeface="Arial"/>
        <a:buChar char="•"/>
        <a:defRPr sz="2000" b="1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638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8988" y="6372225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45509-8ED4-4F52-8BB2-3F9E164AAF11}" type="slidenum">
              <a:rPr 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05481" name="Picture 9" descr="kuvio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23313" y="0"/>
            <a:ext cx="420687" cy="868363"/>
          </a:xfrm>
          <a:prstGeom prst="rect">
            <a:avLst/>
          </a:prstGeom>
          <a:noFill/>
        </p:spPr>
      </p:pic>
      <p:sp>
        <p:nvSpPr>
          <p:cNvPr id="1054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234950"/>
            <a:ext cx="7959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381125"/>
            <a:ext cx="79533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862388" y="33924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i-FI" sz="10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05488" name="Picture 16" descr="VM nimi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789" y="6411913"/>
            <a:ext cx="1856318" cy="132820"/>
          </a:xfrm>
          <a:prstGeom prst="rect">
            <a:avLst/>
          </a:prstGeom>
          <a:noFill/>
        </p:spPr>
      </p:pic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7560734" y="6375401"/>
            <a:ext cx="846668" cy="220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22A8F-C8A1-49D3-A0A6-A5DF63B282F8}" type="datetime1">
              <a:rPr lang="fi-FI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2201334" y="62886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7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9pPr>
    </p:titleStyle>
    <p:bodyStyle>
      <a:lvl1pPr marL="365125" indent="-3651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7813" algn="l" rtl="0" eaLnBrk="1" fontAlgn="base" hangingPunct="1">
        <a:spcBef>
          <a:spcPct val="20000"/>
        </a:spcBef>
        <a:spcAft>
          <a:spcPct val="0"/>
        </a:spcAft>
        <a:buClr>
          <a:srgbClr val="304E88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616075" indent="-3206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2239963" indent="-307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30257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34829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9401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43973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8545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/>
          <a:lstStyle/>
          <a:p>
            <a:r>
              <a:rPr lang="fi-FI" dirty="0" smtClean="0"/>
              <a:t>Sivistystoimialan talousarvioesitys 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Kasvatus- ja opetuslautakunta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04ED2EF-5F81-BF4E-B183-FC9EBAF08F64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13BD74-EA17-574A-98E7-0901538991B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5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Aikuiskoulutus TAE 2015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Karsintalista</a:t>
            </a:r>
          </a:p>
          <a:p>
            <a:r>
              <a:rPr lang="fi-FI" dirty="0" smtClean="0"/>
              <a:t>Kehittämiseen tehtyjä varauksia on karsittu ja niiden kustannuksia kohdennetaan hankkeisiin – pedagogiikka ja työelämän kehittämis- ja palvelutehtävä, laatutyö, henkilökunnan koulutus, markkinointi</a:t>
            </a:r>
          </a:p>
          <a:p>
            <a:r>
              <a:rPr lang="fi-FI" dirty="0" smtClean="0"/>
              <a:t>Valtionosuusrahoitteisista koulutuksista tehty karsintoja – lähihoitaja, datanomi ja tekniikan lisäkoulutus</a:t>
            </a:r>
          </a:p>
          <a:p>
            <a:r>
              <a:rPr lang="fi-FI" dirty="0" smtClean="0"/>
              <a:t>Lisäksi tulotavoitetta nostettu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Muuta huomioitavaa:</a:t>
            </a:r>
          </a:p>
          <a:p>
            <a:r>
              <a:rPr lang="fi-FI" dirty="0"/>
              <a:t>Toimintavuodet ja budjetit eivät ole vertailukelpoisia -valtionosuusrahoitteisten, myytävän ja nuorisotakuu koulutuksien </a:t>
            </a:r>
            <a:r>
              <a:rPr lang="fi-FI" dirty="0" smtClean="0"/>
              <a:t>muutokset</a:t>
            </a:r>
          </a:p>
          <a:p>
            <a:r>
              <a:rPr lang="fi-FI" dirty="0" smtClean="0"/>
              <a:t>Talousarviossa on huomioitu syksyllä 2014 aloitetut valtionosuusrahoitteiset ammatillisen peruskoulutuksen lisäykset</a:t>
            </a:r>
          </a:p>
          <a:p>
            <a:r>
              <a:rPr lang="fi-FI" dirty="0" smtClean="0"/>
              <a:t>Talousarviossa ei ole huomioitu mahdollisia uusia tammikuussa 2015 aloitettavia valtionosuus perustutkinto koulutuksia, joista ei ole vielä lukio- ja ammattiopetusjaoston päätöstä</a:t>
            </a:r>
          </a:p>
          <a:p>
            <a:r>
              <a:rPr lang="fi-FI" dirty="0" smtClean="0"/>
              <a:t>Talousarviossa ei ole huomioitu mahdollisia uusia nuorten aikuisten osaamisohjelman tuloja ja menoja, tulevat hakuun myöhemmin</a:t>
            </a:r>
          </a:p>
          <a:p>
            <a:r>
              <a:rPr lang="fi-FI" smtClean="0"/>
              <a:t>Koko </a:t>
            </a:r>
            <a:r>
              <a:rPr lang="fi-FI" dirty="0"/>
              <a:t>ammatillisen  ja aikuiskoulutuksen tulevaisuus ratkeaa vuonna 2015: peruskaupunki/säätiö/osakeyhtiö?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4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Ruotsinkielinen kasvatus ja opetus TAE 2015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Karsintalista:</a:t>
            </a:r>
          </a:p>
          <a:p>
            <a:r>
              <a:rPr lang="fi-FI" dirty="0" err="1" smtClean="0"/>
              <a:t>Sirkkalan</a:t>
            </a:r>
            <a:r>
              <a:rPr lang="fi-FI" dirty="0" smtClean="0"/>
              <a:t> parakin väheneminen 15.000 euroa</a:t>
            </a:r>
          </a:p>
          <a:p>
            <a:r>
              <a:rPr lang="fi-FI" dirty="0" smtClean="0"/>
              <a:t>Opetusresurssin karsinta 236.000 euroa, 4,5 </a:t>
            </a:r>
            <a:r>
              <a:rPr lang="fi-FI" dirty="0" err="1" smtClean="0"/>
              <a:t>htv</a:t>
            </a:r>
            <a:endParaRPr lang="fi-FI" dirty="0" smtClean="0"/>
          </a:p>
          <a:p>
            <a:r>
              <a:rPr lang="fi-FI" dirty="0" smtClean="0"/>
              <a:t>Koulukuljetuskustannusten karsinta vieraspaikkakuntalaisten osalta 1.8.2014 20.000 euroa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Muuta huomioitavaa:</a:t>
            </a:r>
          </a:p>
          <a:p>
            <a:r>
              <a:rPr lang="fi-FI" dirty="0" err="1" smtClean="0"/>
              <a:t>Braheskolan</a:t>
            </a:r>
            <a:r>
              <a:rPr lang="fi-FI" dirty="0" smtClean="0"/>
              <a:t> tulee käyttöön 1.3. 2015 mennessä, nettovuokralisäys 340.000 euroa ja henkilöstötarpeen lisäys 270.000 euroa eli yhteensä 610.000 euroa.</a:t>
            </a:r>
          </a:p>
          <a:p>
            <a:r>
              <a:rPr lang="fi-FI" dirty="0" smtClean="0"/>
              <a:t>Katedralskolan peruskorjauksessa koko vuoden, merkittävä kustannusvaikutus odotettavissa 2016</a:t>
            </a:r>
          </a:p>
          <a:p>
            <a:r>
              <a:rPr lang="fi-FI" dirty="0" smtClean="0"/>
              <a:t>Ruotsinkielisen aamu- ja iltapäivätoiminnan siirto tulosalueelle?</a:t>
            </a:r>
          </a:p>
          <a:p>
            <a:r>
              <a:rPr lang="fi-FI" dirty="0" smtClean="0"/>
              <a:t>Samat valtakunnalliset kehittämissuunnitelmat kuin suomenkielisilläkin tulosalueilla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72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Sivistystoimialan yhteinen hallinto ja yhteiset toiminnot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Karsintalista</a:t>
            </a:r>
          </a:p>
          <a:p>
            <a:r>
              <a:rPr lang="fi-FI" dirty="0" smtClean="0"/>
              <a:t>Ulapan leirikeskus irtisanotaan 1.7. 2015 lukien: 30.000 euroa</a:t>
            </a:r>
          </a:p>
          <a:p>
            <a:r>
              <a:rPr lang="fi-FI" dirty="0" smtClean="0"/>
              <a:t>Koulubussi lopettaa kulkemisen 1.7. lukien: 22.000 €</a:t>
            </a:r>
          </a:p>
          <a:p>
            <a:r>
              <a:rPr lang="fi-FI" dirty="0" smtClean="0"/>
              <a:t>Henkilöstömenot 30.000 €.</a:t>
            </a:r>
          </a:p>
          <a:p>
            <a:r>
              <a:rPr lang="fi-FI" dirty="0" smtClean="0"/>
              <a:t>Hankkeiden omavastuuosuudet 21.000 €</a:t>
            </a:r>
          </a:p>
          <a:p>
            <a:r>
              <a:rPr lang="fi-FI" dirty="0" err="1" smtClean="0"/>
              <a:t>Ammin</a:t>
            </a:r>
            <a:r>
              <a:rPr lang="fi-FI" dirty="0" smtClean="0"/>
              <a:t> </a:t>
            </a:r>
            <a:r>
              <a:rPr lang="fi-FI" dirty="0" err="1" smtClean="0"/>
              <a:t>tsv-palkan</a:t>
            </a:r>
            <a:r>
              <a:rPr lang="fi-FI" dirty="0" smtClean="0"/>
              <a:t> uudelleenkohdentaminen (</a:t>
            </a:r>
            <a:r>
              <a:rPr lang="fi-FI" dirty="0" err="1" smtClean="0"/>
              <a:t>ammin</a:t>
            </a:r>
            <a:r>
              <a:rPr lang="fi-FI" dirty="0" smtClean="0"/>
              <a:t> lisäleikkaus 40.000 €)</a:t>
            </a:r>
          </a:p>
          <a:p>
            <a:r>
              <a:rPr lang="fi-FI" dirty="0" smtClean="0"/>
              <a:t>Akselintien varastosta luopuminen, 15.000 €</a:t>
            </a:r>
          </a:p>
          <a:p>
            <a:r>
              <a:rPr lang="fi-FI" dirty="0" smtClean="0"/>
              <a:t>Muut menot 29.000 €.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Muuta huomioitavaa</a:t>
            </a:r>
          </a:p>
          <a:p>
            <a:r>
              <a:rPr lang="fi-FI" dirty="0" err="1" smtClean="0"/>
              <a:t>SAPin</a:t>
            </a:r>
            <a:r>
              <a:rPr lang="fi-FI" dirty="0" smtClean="0"/>
              <a:t> käyttö laajenee jollain aikataululla?</a:t>
            </a:r>
          </a:p>
          <a:p>
            <a:r>
              <a:rPr lang="fi-FI" dirty="0" smtClean="0"/>
              <a:t>Päätoimiset työsuojeluvaltuutetut </a:t>
            </a:r>
            <a:r>
              <a:rPr lang="fi-FI" dirty="0"/>
              <a:t>virastolle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1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valtuusto sai 1 M€ lisäpanostuksella?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Pienten koulujen lakkautuksesta luopuminen 1.8. 2015 -&gt; 325.000 euroa</a:t>
            </a:r>
          </a:p>
          <a:p>
            <a:r>
              <a:rPr lang="fi-FI" dirty="0" smtClean="0"/>
              <a:t>Avustajien määrän leikkauksesta tinkiminen (10 av.) -&gt; 300.000 euroa</a:t>
            </a:r>
          </a:p>
          <a:p>
            <a:r>
              <a:rPr lang="fi-FI" dirty="0" smtClean="0"/>
              <a:t>Opettajien työpanoksen vähentämisen pienentäminen (7,5 </a:t>
            </a:r>
            <a:r>
              <a:rPr lang="fi-FI" dirty="0" err="1" smtClean="0"/>
              <a:t>htv</a:t>
            </a:r>
            <a:r>
              <a:rPr lang="fi-FI" dirty="0" smtClean="0"/>
              <a:t>) -&gt; 375.000 euroa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07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Lautakunta hyväksyy talousarvioesityksen 9/2014</a:t>
            </a:r>
          </a:p>
          <a:p>
            <a:r>
              <a:rPr lang="fi-FI" dirty="0" smtClean="0"/>
              <a:t>Kaupunginvaltuuston päätös 17.11. 2014</a:t>
            </a:r>
          </a:p>
          <a:p>
            <a:r>
              <a:rPr lang="fi-FI" dirty="0" smtClean="0"/>
              <a:t>Mahdollinen uudelleenjakopäätös marras-joulukuussa ja operatiivisten sopimusten hyväksyminen: ylimääräinen lautakunta 26.11. </a:t>
            </a:r>
            <a:r>
              <a:rPr lang="fi-FI" smtClean="0"/>
              <a:t>tai 3.12.?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8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Sivistystoimialan talousarvio 2015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Talousarvion raamiluku annettu (</a:t>
            </a:r>
            <a:r>
              <a:rPr lang="fi-FI" dirty="0" err="1" smtClean="0"/>
              <a:t>kv</a:t>
            </a:r>
            <a:r>
              <a:rPr lang="fi-FI" dirty="0" smtClean="0"/>
              <a:t> 23.6.) ja täydentävä päätös  (</a:t>
            </a:r>
            <a:r>
              <a:rPr lang="fi-FI" dirty="0" err="1" smtClean="0"/>
              <a:t>kv</a:t>
            </a:r>
            <a:r>
              <a:rPr lang="fi-FI" dirty="0" smtClean="0"/>
              <a:t> 25.8.): nykyiseen toimintaan nähden säästettävää 5,7 miljoonaa euroa.</a:t>
            </a:r>
          </a:p>
          <a:p>
            <a:r>
              <a:rPr lang="fi-FI" dirty="0" smtClean="0"/>
              <a:t>Viranhaltijavalmistelussa lähdetty toteuttamaan U1+U2 toimenpiteitä sekä toteuttamaan muita ”jokavuotisia jumppaliikkeitä”.</a:t>
            </a:r>
          </a:p>
          <a:p>
            <a:r>
              <a:rPr lang="fi-FI" dirty="0" smtClean="0"/>
              <a:t>Säästötoimista vain osa voidaan kohdentaa alkuvuoteen, joten säästöjen pääpaino kohdistuu toimintakauteen/ lukuvuoteen 2015-2016. Talousraportti tulee siksi olemaan varsin ruma heinäkuussa 2015.</a:t>
            </a:r>
          </a:p>
          <a:p>
            <a:r>
              <a:rPr lang="fi-FI" dirty="0" smtClean="0"/>
              <a:t>Merkittäviä uusia ratkaisuja ei näytä tarvittavan vuodelle 2016, koska vuoden 2015 säästöt toteutuvat koko vuoden osalta. Uusia säästöjä etsittävä vuodelle 2017.</a:t>
            </a:r>
          </a:p>
          <a:p>
            <a:r>
              <a:rPr lang="fi-FI" dirty="0" smtClean="0"/>
              <a:t>Huhtikuulle 2017 lykkääntyvien  kunnallisvaalien vuoksi (?) ”pitkä lautakunta” joutuu viemään koko säästöpaketin läpi.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71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Sivistystoimialan talousarvio 2015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3</a:t>
            </a:fld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5763"/>
            <a:ext cx="5877111" cy="46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7666384" y="268225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KV +1 M€/2015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06201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Sivistystoimialan talousarvio 2015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4</a:t>
            </a:fld>
            <a:endParaRPr lang="fi-FI"/>
          </a:p>
        </p:txBody>
      </p:sp>
      <p:pic>
        <p:nvPicPr>
          <p:cNvPr id="6" name="Picture 2" descr="http://www05.turku.fi/ah/kv/2014/0623008x/Images/133052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709381"/>
            <a:ext cx="7015983" cy="43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0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Muutoksia kehyspäätöksiin ja muuta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Oppivelvollisuusiän nostoa ei toteuteta. Sen sijaan peruskoulun päättäville hakuvelvoite toiselle asteelle ja subjektiivinen oikeus koulutuspaikkaan. Lisäksi panostetaan</a:t>
            </a:r>
          </a:p>
          <a:p>
            <a:pPr lvl="1"/>
            <a:r>
              <a:rPr lang="fi-FI" sz="1800" dirty="0" smtClean="0">
                <a:latin typeface="Calibri" pitchFamily="34" charset="0"/>
                <a:cs typeface="Calibri" pitchFamily="34" charset="0"/>
              </a:rPr>
              <a:t>15 miljoonaa </a:t>
            </a:r>
            <a:r>
              <a:rPr lang="fi-FI" sz="1800" dirty="0" err="1" smtClean="0">
                <a:latin typeface="Calibri" pitchFamily="34" charset="0"/>
                <a:cs typeface="Calibri" pitchFamily="34" charset="0"/>
              </a:rPr>
              <a:t>koulupudokkuuden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 estoon ja perusopetuksen kehittämiseen (oppivelvollisuuteen varatut rahat)</a:t>
            </a:r>
          </a:p>
          <a:p>
            <a:pPr lvl="1"/>
            <a:r>
              <a:rPr lang="fi-FI" sz="1800" dirty="0" smtClean="0">
                <a:latin typeface="Calibri" pitchFamily="34" charset="0"/>
                <a:cs typeface="Calibri" pitchFamily="34" charset="0"/>
              </a:rPr>
              <a:t>10 miljoonaa kouluavustajien palkkaamiseen (uusi)</a:t>
            </a:r>
          </a:p>
          <a:p>
            <a:pPr lvl="1"/>
            <a:r>
              <a:rPr lang="fi-FI" sz="1800" dirty="0" smtClean="0">
                <a:latin typeface="Calibri" pitchFamily="34" charset="0"/>
                <a:cs typeface="Calibri" pitchFamily="34" charset="0"/>
              </a:rPr>
              <a:t>10 miljoonaa yleissivistävän koulutuksen laadun kehittämiseen (uusi)</a:t>
            </a:r>
          </a:p>
          <a:p>
            <a:pPr lvl="1"/>
            <a:r>
              <a:rPr lang="fi-FI" sz="1800" dirty="0" smtClean="0">
                <a:latin typeface="Calibri" pitchFamily="34" charset="0"/>
                <a:cs typeface="Calibri" pitchFamily="34" charset="0"/>
              </a:rPr>
              <a:t>15 miljoonaa yleissivistävän koulutuksen laadun kehittämiseen ja ryhmäkokojen pienentämiseen jo 2014 lisäbudjetissa (uusi)</a:t>
            </a:r>
          </a:p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3 miljoonaa kielikylpykoulutukseen (hallitusohjelma)</a:t>
            </a:r>
          </a:p>
          <a:p>
            <a:r>
              <a:rPr lang="fi-FI" sz="18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TJ: varhaiskasvatukseen tulossa vielä monia lainsäädäntömuutoksia, joita ei ole otettu huomioon talousarvion valmistelussa.</a:t>
            </a:r>
          </a:p>
          <a:p>
            <a:pPr marL="620712" lvl="1" indent="0">
              <a:buNone/>
            </a:pPr>
            <a:endParaRPr lang="fi-FI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0CD9-1C09-40F2-82CC-60879818D1C3}" type="datetime1">
              <a:rPr lang="fi-FI" smtClean="0">
                <a:solidFill>
                  <a:srgbClr val="FFFFFF"/>
                </a:solidFill>
              </a:rPr>
              <a:pPr/>
              <a:t>12.9.2014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>
                <a:solidFill>
                  <a:srgbClr val="FFFFFF"/>
                </a:solidFill>
              </a:rPr>
              <a:pPr/>
              <a:t>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76000" cy="652934"/>
          </a:xfrm>
        </p:spPr>
        <p:txBody>
          <a:bodyPr/>
          <a:lstStyle/>
          <a:p>
            <a:r>
              <a:rPr lang="fi-FI" dirty="0" smtClean="0"/>
              <a:t>Varhaiskasvatus TAE 2015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679974"/>
          </a:xfrm>
        </p:spPr>
        <p:txBody>
          <a:bodyPr>
            <a:normAutofit fontScale="40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sz="2800" dirty="0" smtClean="0"/>
              <a:t>Karsintalista:</a:t>
            </a:r>
          </a:p>
          <a:p>
            <a:r>
              <a:rPr lang="fi-FI" sz="2800" b="0" dirty="0" smtClean="0"/>
              <a:t>Useiden kunnallisten päivähoidon toimipisteiden lakkauttaminen, koskee noin 700 laskennallista hoitopaikkaa -&gt; toiminnan tiivistyminen ja tilankäytön tehostaminen, siirtyminen palveluseteleiden piiriin tai keveämpiin palveluihin</a:t>
            </a:r>
          </a:p>
          <a:p>
            <a:r>
              <a:rPr lang="fi-FI" sz="2800" b="0" dirty="0" smtClean="0"/>
              <a:t>Tilavuokrien, henkilöstön (-40 </a:t>
            </a:r>
            <a:r>
              <a:rPr lang="fi-FI" sz="2800" b="0" dirty="0" err="1" smtClean="0"/>
              <a:t>htv</a:t>
            </a:r>
            <a:r>
              <a:rPr lang="fi-FI" sz="2800" b="0" dirty="0" smtClean="0"/>
              <a:t>) ja hallinnon vähentäminen (päivähoitoyksiköt).</a:t>
            </a:r>
            <a:endParaRPr lang="fi-FI" sz="2800" dirty="0" smtClean="0"/>
          </a:p>
          <a:p>
            <a:endParaRPr lang="fi-FI" sz="2800" dirty="0"/>
          </a:p>
          <a:p>
            <a:endParaRPr lang="fi-FI" sz="2800" dirty="0" smtClean="0"/>
          </a:p>
          <a:p>
            <a:r>
              <a:rPr lang="fi-FI" sz="2800" dirty="0" smtClean="0"/>
              <a:t>Yksityiset päivähoitopalvelu</a:t>
            </a:r>
          </a:p>
          <a:p>
            <a:pPr lvl="1"/>
            <a:r>
              <a:rPr lang="fi-FI" sz="2800" dirty="0" smtClean="0"/>
              <a:t>Kehitetään edelleen sähköistä palvelusetelijärjestelmää, mm. tuottajarekisteri ja palvelusetelin laskutuksen osalta</a:t>
            </a:r>
          </a:p>
          <a:p>
            <a:pPr lvl="1"/>
            <a:r>
              <a:rPr lang="fi-FI" sz="2800" dirty="0" smtClean="0"/>
              <a:t>Avoimen toiminnan kehittäminen </a:t>
            </a:r>
          </a:p>
          <a:p>
            <a:pPr lvl="1"/>
            <a:r>
              <a:rPr lang="fi-FI" sz="2800" dirty="0" smtClean="0"/>
              <a:t>Ryhmäperhepäivähoidon palvelusetelin käyttöönotto</a:t>
            </a:r>
          </a:p>
          <a:p>
            <a:pPr lvl="1"/>
            <a:r>
              <a:rPr lang="fi-FI" sz="2800" dirty="0" smtClean="0"/>
              <a:t>Tiedossa olevat (1.9.2014) suunnitella olevat uudet päiväkodit, jotka käytössä elokuussa 2015</a:t>
            </a:r>
          </a:p>
          <a:p>
            <a:pPr lvl="2"/>
            <a:r>
              <a:rPr lang="fi-FI" sz="2800" dirty="0" smtClean="0"/>
              <a:t>Kiinteistöliikelaitoksen johtokunta 3.9.3014: </a:t>
            </a:r>
          </a:p>
          <a:p>
            <a:pPr lvl="3"/>
            <a:r>
              <a:rPr lang="fi-FI" sz="2800" dirty="0" smtClean="0"/>
              <a:t>AP-tontin </a:t>
            </a:r>
            <a:r>
              <a:rPr lang="fi-FI" sz="2800" dirty="0"/>
              <a:t>(Haarla) 853-54-70-1 laittaminen julkiseen hakuun päiväkodin toteuttamista varten, os. </a:t>
            </a:r>
            <a:r>
              <a:rPr lang="fi-FI" sz="2800" dirty="0" err="1"/>
              <a:t>Isohaarlantie</a:t>
            </a:r>
            <a:r>
              <a:rPr lang="fi-FI" sz="2800" dirty="0"/>
              <a:t> </a:t>
            </a:r>
            <a:r>
              <a:rPr lang="fi-FI" sz="2800" dirty="0" smtClean="0"/>
              <a:t>1 4-5 ryhmää</a:t>
            </a:r>
          </a:p>
          <a:p>
            <a:pPr lvl="2"/>
            <a:r>
              <a:rPr lang="fi-FI" sz="2800" dirty="0"/>
              <a:t>Kiinteistöliikelaitoksen johtokunta </a:t>
            </a:r>
            <a:r>
              <a:rPr lang="fi-FI" sz="2800" dirty="0" smtClean="0"/>
              <a:t>3.9.3014</a:t>
            </a:r>
            <a:r>
              <a:rPr lang="fi-FI" sz="2800" dirty="0"/>
              <a:t>: </a:t>
            </a:r>
          </a:p>
          <a:p>
            <a:pPr lvl="3"/>
            <a:r>
              <a:rPr lang="fi-FI" sz="2800" dirty="0" err="1" smtClean="0"/>
              <a:t>AO-tonttien</a:t>
            </a:r>
            <a:r>
              <a:rPr lang="fi-FI" sz="2800" dirty="0" smtClean="0"/>
              <a:t> </a:t>
            </a:r>
            <a:r>
              <a:rPr lang="fi-FI" sz="2800" dirty="0"/>
              <a:t>(Yli-Maaria) 853-97-107-4 ja -5 vuokraaminen päiväkotitoimintaan (</a:t>
            </a:r>
            <a:r>
              <a:rPr lang="fi-FI" sz="2800" dirty="0" err="1"/>
              <a:t>Vakiniituntie</a:t>
            </a:r>
            <a:r>
              <a:rPr lang="fi-FI" sz="2800" dirty="0"/>
              <a:t> 2 ja 4</a:t>
            </a:r>
            <a:r>
              <a:rPr lang="fi-FI" sz="2800" dirty="0" smtClean="0"/>
              <a:t>)</a:t>
            </a:r>
          </a:p>
          <a:p>
            <a:pPr lvl="3"/>
            <a:r>
              <a:rPr lang="fi-FI" sz="2800" dirty="0" smtClean="0"/>
              <a:t>Elokuu 2015 4 ryhmää</a:t>
            </a:r>
            <a:endParaRPr lang="fi-FI" sz="2800" dirty="0"/>
          </a:p>
          <a:p>
            <a:pPr lvl="2"/>
            <a:r>
              <a:rPr lang="fi-FI" sz="2800" dirty="0" smtClean="0"/>
              <a:t>Turun ja Kaarinan seurakuntayhtymä, yhteinen kirkkovaltuusto 12.6.2014:</a:t>
            </a:r>
          </a:p>
          <a:p>
            <a:pPr lvl="3"/>
            <a:r>
              <a:rPr lang="fi-FI" sz="2800" dirty="0"/>
              <a:t>Turun ja Kaarinan seurakuntayhtymä vuokraa </a:t>
            </a:r>
            <a:r>
              <a:rPr lang="fi-FI" sz="2800" dirty="0" err="1"/>
              <a:t>Cor</a:t>
            </a:r>
            <a:r>
              <a:rPr lang="fi-FI" sz="2800" dirty="0"/>
              <a:t> Group Oy/perustettavan kiinteistöyhtiön lukuun Turun Varissuon </a:t>
            </a:r>
            <a:r>
              <a:rPr lang="fi-FI" sz="2800" dirty="0" smtClean="0"/>
              <a:t>Ohrapäänpolun </a:t>
            </a:r>
            <a:r>
              <a:rPr lang="fi-FI" sz="2800" dirty="0"/>
              <a:t>tontin, kiinteistötunnus 853-016-0031-0001 50 vuodeksi </a:t>
            </a:r>
            <a:r>
              <a:rPr lang="fi-FI" sz="2800" dirty="0" smtClean="0"/>
              <a:t>vuokrasopimuksen </a:t>
            </a:r>
            <a:r>
              <a:rPr lang="fi-FI" sz="2800" dirty="0"/>
              <a:t>mukaisesti. </a:t>
            </a:r>
            <a:endParaRPr lang="fi-FI" sz="2800" dirty="0" smtClean="0"/>
          </a:p>
          <a:p>
            <a:pPr lvl="3"/>
            <a:r>
              <a:rPr lang="fi-FI" sz="2800" dirty="0"/>
              <a:t>Elokuu 2015 4 </a:t>
            </a:r>
            <a:r>
              <a:rPr lang="fi-FI" sz="2800" dirty="0" smtClean="0"/>
              <a:t>ryhmää</a:t>
            </a:r>
          </a:p>
          <a:p>
            <a:pPr lvl="2"/>
            <a:r>
              <a:rPr lang="fi-FI" sz="2800" dirty="0" smtClean="0"/>
              <a:t>Lisäksi ns. </a:t>
            </a:r>
            <a:r>
              <a:rPr lang="fi-FI" sz="2800" dirty="0" err="1" smtClean="0"/>
              <a:t>Bovalliuksen</a:t>
            </a:r>
            <a:r>
              <a:rPr lang="fi-FI" sz="2800" dirty="0" smtClean="0"/>
              <a:t> tonttiasia </a:t>
            </a:r>
            <a:r>
              <a:rPr lang="fi-FI" sz="2800" dirty="0" err="1" smtClean="0"/>
              <a:t>Vähäheikkiläntiellä</a:t>
            </a:r>
            <a:r>
              <a:rPr lang="fi-FI" sz="2800" dirty="0"/>
              <a:t> </a:t>
            </a:r>
            <a:r>
              <a:rPr lang="fi-FI" sz="2800" dirty="0" smtClean="0"/>
              <a:t>on edennyt niin, että tontilla voisi aloittaa päiväkoti, jossa on 6 ryhmää elokuussa 2015.</a:t>
            </a:r>
          </a:p>
          <a:p>
            <a:pPr lvl="1"/>
            <a:endParaRPr lang="fi-FI" sz="2800" dirty="0" smtClean="0"/>
          </a:p>
          <a:p>
            <a:r>
              <a:rPr lang="fi-FI" sz="2800" dirty="0" smtClean="0"/>
              <a:t>Palveluohjauksessa kehitetään edelleen sähköistä tiedottamista ja asiakkaan ohjausta mm. yhteistyössä </a:t>
            </a:r>
            <a:r>
              <a:rPr lang="fi-FI" sz="2800" dirty="0" err="1" smtClean="0"/>
              <a:t>DriveTurku</a:t>
            </a:r>
            <a:r>
              <a:rPr lang="fi-FI" sz="2800" dirty="0" smtClean="0"/>
              <a:t> –hankeen kanssa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8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Perusopetus TAE 2015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Karsintalista:</a:t>
            </a:r>
          </a:p>
          <a:p>
            <a:r>
              <a:rPr lang="fi-FI" dirty="0" smtClean="0"/>
              <a:t>Esiopetuksen siirto koulutilojen yhteyteen 75.000 euroa ja tilankäytön muu tiivistäminen (mm. Uittamon 3.-4. </a:t>
            </a:r>
            <a:r>
              <a:rPr lang="fi-FI" dirty="0" err="1" smtClean="0"/>
              <a:t>lk</a:t>
            </a:r>
            <a:r>
              <a:rPr lang="fi-FI" dirty="0" smtClean="0"/>
              <a:t> siirto Vähä-Heikkilään) 75.000 euroa.</a:t>
            </a:r>
          </a:p>
          <a:p>
            <a:r>
              <a:rPr lang="fi-FI" dirty="0" smtClean="0"/>
              <a:t>10 koulunkäyntiavustajaa -&gt; 100.000 €.</a:t>
            </a:r>
          </a:p>
          <a:p>
            <a:r>
              <a:rPr lang="fi-FI" dirty="0" smtClean="0"/>
              <a:t>Kuljetuskustannukset -&gt; 10.000 €</a:t>
            </a:r>
          </a:p>
          <a:p>
            <a:r>
              <a:rPr lang="fi-FI" dirty="0" smtClean="0"/>
              <a:t>2 rehtoria vähenee -&gt; 64.000 €</a:t>
            </a:r>
          </a:p>
          <a:p>
            <a:r>
              <a:rPr lang="fi-FI" dirty="0" smtClean="0"/>
              <a:t>Vieraskuntalaisten koulukuljetusten karsinta 1.8. 2014 lukien: 400.000 €</a:t>
            </a:r>
          </a:p>
          <a:p>
            <a:r>
              <a:rPr lang="fi-FI" dirty="0" smtClean="0"/>
              <a:t>Kotikuntakorvauksen muuttaminen: </a:t>
            </a:r>
            <a:r>
              <a:rPr lang="fi-FI" dirty="0" smtClean="0">
                <a:solidFill>
                  <a:srgbClr val="FF0000"/>
                </a:solidFill>
              </a:rPr>
              <a:t>+</a:t>
            </a:r>
            <a:r>
              <a:rPr lang="fi-FI" dirty="0" smtClean="0"/>
              <a:t>300.000 euroa (alustava laskelma VVM).</a:t>
            </a:r>
          </a:p>
          <a:p>
            <a:r>
              <a:rPr lang="fi-FI" dirty="0" smtClean="0"/>
              <a:t>Koulujen talousarvioiden karsinta 1.084.000 euroa (kohdistuu ensisijaisesti opetukseen ja opettajien palkkoihin, 41 </a:t>
            </a:r>
            <a:r>
              <a:rPr lang="fi-FI" dirty="0" err="1" smtClean="0"/>
              <a:t>htv</a:t>
            </a:r>
            <a:r>
              <a:rPr lang="fi-FI" dirty="0" smtClean="0"/>
              <a:t>).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Muuta huomioitavaa:</a:t>
            </a:r>
          </a:p>
          <a:p>
            <a:r>
              <a:rPr lang="fi-FI" dirty="0" smtClean="0"/>
              <a:t>Uudet opetussuunnitelmat voimaan 1.8.2016</a:t>
            </a:r>
          </a:p>
          <a:p>
            <a:r>
              <a:rPr lang="fi-FI" dirty="0" smtClean="0"/>
              <a:t>Tasa-arvorahat ja ryhmien pienentämisrahat tulevat taas hakuun OKM talousarvioesityksen mukaan, nettokustannusvaikutusta ei ole.</a:t>
            </a:r>
          </a:p>
          <a:p>
            <a:r>
              <a:rPr lang="fi-FI" dirty="0" smtClean="0"/>
              <a:t>Aamu- ja iltapäivätoiminnan siirto (2,0 miljoonaa euroa, jakaantuu osin ruotsinkieliseen toimintaan)</a:t>
            </a:r>
          </a:p>
          <a:p>
            <a:r>
              <a:rPr lang="fi-FI" dirty="0" smtClean="0"/>
              <a:t>Lyseon koulun korjaaminen kesällä 2015, jos Runosmäki joudutaan lopettamaan jo keväällä 2015?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47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Lukiokoulutus TAE 2015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arsintalista: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Turun iltalukion rehtorin viran toimintojen uudelleen järjestely -&gt; 70 000€</a:t>
            </a:r>
          </a:p>
          <a:p>
            <a:r>
              <a:rPr lang="fi-FI" dirty="0" smtClean="0"/>
              <a:t>Lyseon rehtorin viran vapautuminen -&gt; 25.000 € </a:t>
            </a:r>
          </a:p>
          <a:p>
            <a:r>
              <a:rPr lang="fi-FI" dirty="0" smtClean="0"/>
              <a:t>Käyttömäärärahojen supistaminen -&gt; 70 000€</a:t>
            </a:r>
          </a:p>
          <a:p>
            <a:r>
              <a:rPr lang="fi-FI" dirty="0" smtClean="0"/>
              <a:t>Urheiluakatemian menojen leikkaus -&gt; 40 000€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Muuta huomioitavaa:</a:t>
            </a:r>
          </a:p>
          <a:p>
            <a:r>
              <a:rPr lang="fi-FI" dirty="0" smtClean="0"/>
              <a:t>Turun Lyseon lukion lakkauttaminen 2016, vuokrasäästö n. 220 000€ v. 2016</a:t>
            </a:r>
          </a:p>
          <a:p>
            <a:r>
              <a:rPr lang="fi-FI" dirty="0" smtClean="0"/>
              <a:t>Valmistautuminen sähköisiin ylioppilaskirjoituksiin</a:t>
            </a:r>
          </a:p>
          <a:p>
            <a:r>
              <a:rPr lang="fi-FI" dirty="0" smtClean="0"/>
              <a:t>Erityislukioiden valtionosuuden mahdollinen puolittuminen noin 300.000 euroa ja yleisen lukiokoulutuksen valtionosuuden leikkaus (6,1%) 1,2 milj. euroa.</a:t>
            </a:r>
          </a:p>
          <a:p>
            <a:r>
              <a:rPr lang="fi-FI" dirty="0" smtClean="0"/>
              <a:t>TSYK peruskorjauksen aikataulu? 1.1. 2017?</a:t>
            </a:r>
          </a:p>
          <a:p>
            <a:r>
              <a:rPr lang="fi-FI" dirty="0" smtClean="0"/>
              <a:t>Uudet opetussuunnitelmat 1.8. 2016?</a:t>
            </a:r>
          </a:p>
          <a:p>
            <a:r>
              <a:rPr lang="fi-FI" dirty="0" smtClean="0"/>
              <a:t>Uudet lukiokoulutuksen järjestämisluvat ja uusi rahoitusjärjestelmä 1.1. 2017?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9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Ammatillinen koulutus </a:t>
            </a:r>
            <a:r>
              <a:rPr lang="fi-FI" dirty="0" smtClean="0"/>
              <a:t>TAE 2015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57150" indent="0">
              <a:buNone/>
            </a:pPr>
            <a:r>
              <a:rPr lang="fi-FI" dirty="0"/>
              <a:t>Leikkaustarve </a:t>
            </a:r>
            <a:r>
              <a:rPr lang="fi-FI" dirty="0" smtClean="0"/>
              <a:t>1.350.000 </a:t>
            </a:r>
            <a:r>
              <a:rPr lang="fi-FI" dirty="0"/>
              <a:t>€</a:t>
            </a:r>
          </a:p>
          <a:p>
            <a:pPr marL="57150" indent="0">
              <a:buNone/>
            </a:pPr>
            <a:r>
              <a:rPr lang="fi-FI" dirty="0"/>
              <a:t>	</a:t>
            </a:r>
          </a:p>
          <a:p>
            <a:r>
              <a:rPr lang="fi-FI" dirty="0"/>
              <a:t>Tulojen lisäys 2015:</a:t>
            </a:r>
          </a:p>
          <a:p>
            <a:pPr lvl="1"/>
            <a:r>
              <a:rPr lang="fi-FI" dirty="0"/>
              <a:t>Taitaja 2015 harkinnanvarainen valtionosuuden korotus </a:t>
            </a:r>
            <a:r>
              <a:rPr lang="fi-FI" dirty="0">
                <a:solidFill>
                  <a:schemeClr val="tx1"/>
                </a:solidFill>
              </a:rPr>
              <a:t>350.000 €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Tuloksellisuuden perusteella myönnettävä raha ( 2014 1.4 </a:t>
            </a:r>
            <a:r>
              <a:rPr lang="fi-FI" dirty="0" err="1">
                <a:solidFill>
                  <a:schemeClr val="tx1"/>
                </a:solidFill>
              </a:rPr>
              <a:t>milj</a:t>
            </a:r>
            <a:r>
              <a:rPr lang="fi-FI" dirty="0">
                <a:solidFill>
                  <a:schemeClr val="tx1"/>
                </a:solidFill>
              </a:rPr>
              <a:t> € ) 300.000 €</a:t>
            </a:r>
          </a:p>
          <a:p>
            <a:pPr lvl="1"/>
            <a:endParaRPr lang="fi-FI" dirty="0"/>
          </a:p>
          <a:p>
            <a:r>
              <a:rPr lang="fi-FI" dirty="0"/>
              <a:t>Menojen karsinta 2015:</a:t>
            </a:r>
          </a:p>
          <a:p>
            <a:pPr lvl="1"/>
            <a:r>
              <a:rPr lang="fi-FI" dirty="0"/>
              <a:t>Ryhmien </a:t>
            </a:r>
            <a:r>
              <a:rPr lang="fi-FI" dirty="0" smtClean="0"/>
              <a:t>yhdistämisiä ja muita henkilöstömenoja </a:t>
            </a:r>
            <a:r>
              <a:rPr lang="fi-FI" dirty="0" smtClean="0">
                <a:solidFill>
                  <a:schemeClr val="tx1"/>
                </a:solidFill>
              </a:rPr>
              <a:t>500.000 </a:t>
            </a:r>
            <a:r>
              <a:rPr lang="fi-FI" dirty="0">
                <a:solidFill>
                  <a:schemeClr val="tx1"/>
                </a:solidFill>
              </a:rPr>
              <a:t>€</a:t>
            </a:r>
          </a:p>
          <a:p>
            <a:pPr lvl="1"/>
            <a:r>
              <a:rPr lang="fi-FI" dirty="0"/>
              <a:t>Materiaalit ja </a:t>
            </a:r>
            <a:r>
              <a:rPr lang="fi-FI" dirty="0">
                <a:solidFill>
                  <a:schemeClr val="tx1"/>
                </a:solidFill>
              </a:rPr>
              <a:t>työvälineet </a:t>
            </a:r>
            <a:r>
              <a:rPr lang="fi-FI" dirty="0" smtClean="0">
                <a:solidFill>
                  <a:schemeClr val="tx1"/>
                </a:solidFill>
              </a:rPr>
              <a:t>200.000 €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Palvelujen hankinta 550.000 €</a:t>
            </a:r>
            <a:endParaRPr lang="fi-FI" dirty="0">
              <a:solidFill>
                <a:schemeClr val="tx1"/>
              </a:solidFill>
            </a:endParaRPr>
          </a:p>
          <a:p>
            <a:pPr lvl="1"/>
            <a:r>
              <a:rPr lang="fi-FI" dirty="0">
                <a:solidFill>
                  <a:schemeClr val="tx1"/>
                </a:solidFill>
              </a:rPr>
              <a:t>Tommilankadun tiloista </a:t>
            </a:r>
            <a:r>
              <a:rPr lang="fi-FI" dirty="0" smtClean="0">
                <a:solidFill>
                  <a:schemeClr val="tx1"/>
                </a:solidFill>
              </a:rPr>
              <a:t>luopuminen kevään </a:t>
            </a:r>
            <a:r>
              <a:rPr lang="fi-FI" dirty="0"/>
              <a:t>2015 jälkeen, vuokrakulujen lasku syksyn ( syyskuu – joulukuu ) osalta </a:t>
            </a:r>
            <a:r>
              <a:rPr lang="fi-FI" dirty="0">
                <a:solidFill>
                  <a:schemeClr val="tx1"/>
                </a:solidFill>
              </a:rPr>
              <a:t>80.000 €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Logistiikan väistötilaratkaisut, siirrytään </a:t>
            </a:r>
            <a:r>
              <a:rPr lang="fi-FI" dirty="0" err="1">
                <a:solidFill>
                  <a:schemeClr val="tx1"/>
                </a:solidFill>
              </a:rPr>
              <a:t>Amiraalistonkadulta</a:t>
            </a:r>
            <a:r>
              <a:rPr lang="fi-FI" dirty="0">
                <a:solidFill>
                  <a:schemeClr val="tx1"/>
                </a:solidFill>
              </a:rPr>
              <a:t> kilpailutuksen tuloksena toisiin tiloihin 70.000 € </a:t>
            </a:r>
          </a:p>
          <a:p>
            <a:pPr lvl="1"/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Menolisäys 2015:</a:t>
            </a:r>
          </a:p>
          <a:p>
            <a:pPr lvl="1"/>
            <a:r>
              <a:rPr lang="fi-FI" dirty="0" err="1">
                <a:solidFill>
                  <a:schemeClr val="tx1"/>
                </a:solidFill>
              </a:rPr>
              <a:t>Aikulta</a:t>
            </a:r>
            <a:r>
              <a:rPr lang="fi-FI" dirty="0">
                <a:solidFill>
                  <a:schemeClr val="tx1"/>
                </a:solidFill>
              </a:rPr>
              <a:t> ostettavien </a:t>
            </a:r>
            <a:r>
              <a:rPr lang="fi-FI" dirty="0" err="1">
                <a:solidFill>
                  <a:schemeClr val="tx1"/>
                </a:solidFill>
              </a:rPr>
              <a:t>opso</a:t>
            </a:r>
            <a:r>
              <a:rPr lang="fi-FI" dirty="0">
                <a:solidFill>
                  <a:schemeClr val="tx1"/>
                </a:solidFill>
              </a:rPr>
              <a:t> teoriakoulutusten menolisäys talousarvioon 1.121.000 €</a:t>
            </a:r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Muuta </a:t>
            </a:r>
            <a:r>
              <a:rPr lang="fi-FI" dirty="0"/>
              <a:t>huomioitavaa toimintaympäristössä:</a:t>
            </a:r>
          </a:p>
          <a:p>
            <a:pPr lvl="1"/>
            <a:r>
              <a:rPr lang="fi-FI" dirty="0"/>
              <a:t>Tutkintorakenteen uudistus, joka astuu voimaan 1.8.2015</a:t>
            </a:r>
          </a:p>
          <a:p>
            <a:pPr lvl="2"/>
            <a:r>
              <a:rPr lang="fi-FI" dirty="0"/>
              <a:t>Opintoviikoista siirrytään osaamispisteisiin ja kaikkien </a:t>
            </a:r>
            <a:r>
              <a:rPr lang="fi-FI" dirty="0" err="1"/>
              <a:t>TAI:n</a:t>
            </a:r>
            <a:r>
              <a:rPr lang="fi-FI" dirty="0"/>
              <a:t> 24 tutkinnon opetussuunnitelmat pitää kokonaisuudessaan uudistaa, viimeistään vuoden 2015 alkupuolella ja tämä lisää henkilöstökuluja.</a:t>
            </a:r>
          </a:p>
          <a:p>
            <a:pPr lvl="1"/>
            <a:r>
              <a:rPr lang="fi-FI" dirty="0"/>
              <a:t>Opetus- ja kulttuuriministeriö edellyttää toimivaa  laadunhallintajärjestelmää vuoden 2015 aikana ja tulee myös toteuttamaan </a:t>
            </a:r>
            <a:r>
              <a:rPr lang="fi-FI" dirty="0" err="1"/>
              <a:t>auditointeja</a:t>
            </a:r>
            <a:r>
              <a:rPr lang="fi-FI" dirty="0"/>
              <a:t> oppilaitoksissa.</a:t>
            </a:r>
          </a:p>
          <a:p>
            <a:pPr lvl="1"/>
            <a:r>
              <a:rPr lang="fi-FI" dirty="0"/>
              <a:t>Koulutuksen järjestämisluvat menevät kaikkien osalta hakuun keväällä 2015, edellytyksenä luvalle mm. toimiva laadunhallintajärjestelmä sekä riittävät resurssit toteuttaa koulutusta.</a:t>
            </a:r>
          </a:p>
          <a:p>
            <a:pPr lvl="1"/>
            <a:r>
              <a:rPr lang="fi-FI" dirty="0"/>
              <a:t>Valmistavien koulutusten uudet toteuttamismallit ja opetussuunnitelmat astuvat voimaan 1.8.2015</a:t>
            </a:r>
          </a:p>
          <a:p>
            <a:pPr lvl="1"/>
            <a:r>
              <a:rPr lang="fi-FI" dirty="0"/>
              <a:t>TAITAJA 2015 5-7.5.2015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12.9.2014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78981"/>
      </p:ext>
    </p:extLst>
  </p:cSld>
  <p:clrMapOvr>
    <a:masterClrMapping/>
  </p:clrMapOvr>
</p:sld>
</file>

<file path=ppt/theme/theme1.xml><?xml version="1.0" encoding="utf-8"?>
<a:theme xmlns:a="http://schemas.openxmlformats.org/drawingml/2006/main" name="tku_ppt-pohja_25012012">
  <a:themeElements>
    <a:clrScheme name="Mukautettu 1">
      <a:dk1>
        <a:sysClr val="windowText" lastClr="000000"/>
      </a:dk1>
      <a:lt1>
        <a:sysClr val="window" lastClr="FFFFFF"/>
      </a:lt1>
      <a:dk2>
        <a:srgbClr val="00468B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32AACD"/>
      </a:accent5>
      <a:accent6>
        <a:srgbClr val="808080"/>
      </a:accent6>
      <a:hlink>
        <a:srgbClr val="00367A"/>
      </a:hlink>
      <a:folHlink>
        <a:srgbClr val="32AAC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M_esityspohja_suomi">
  <a:themeElements>
    <a:clrScheme name="VM värimalli">
      <a:dk1>
        <a:srgbClr val="000000"/>
      </a:dk1>
      <a:lt1>
        <a:srgbClr val="FFFFFF"/>
      </a:lt1>
      <a:dk2>
        <a:srgbClr val="304E88"/>
      </a:dk2>
      <a:lt2>
        <a:srgbClr val="DDDDDD"/>
      </a:lt2>
      <a:accent1>
        <a:srgbClr val="98A7C4"/>
      </a:accent1>
      <a:accent2>
        <a:srgbClr val="C2CBDC"/>
      </a:accent2>
      <a:accent3>
        <a:srgbClr val="AD72C0"/>
      </a:accent3>
      <a:accent4>
        <a:srgbClr val="000000"/>
      </a:accent4>
      <a:accent5>
        <a:srgbClr val="CAD0DE"/>
      </a:accent5>
      <a:accent6>
        <a:srgbClr val="B0B8C7"/>
      </a:accent6>
      <a:hlink>
        <a:srgbClr val="969696"/>
      </a:hlink>
      <a:folHlink>
        <a:srgbClr val="6F84AC"/>
      </a:folHlink>
    </a:clrScheme>
    <a:fontScheme name="dian perustyyli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n perustyyli 1 1">
        <a:dk1>
          <a:srgbClr val="000000"/>
        </a:dk1>
        <a:lt1>
          <a:srgbClr val="FFFFFF"/>
        </a:lt1>
        <a:dk2>
          <a:srgbClr val="304E88"/>
        </a:dk2>
        <a:lt2>
          <a:srgbClr val="DDDDDD"/>
        </a:lt2>
        <a:accent1>
          <a:srgbClr val="98A7C4"/>
        </a:accent1>
        <a:accent2>
          <a:srgbClr val="C2CBDC"/>
        </a:accent2>
        <a:accent3>
          <a:srgbClr val="FFFFFF"/>
        </a:accent3>
        <a:accent4>
          <a:srgbClr val="000000"/>
        </a:accent4>
        <a:accent5>
          <a:srgbClr val="CAD0DE"/>
        </a:accent5>
        <a:accent6>
          <a:srgbClr val="B0B8C7"/>
        </a:accent6>
        <a:hlink>
          <a:srgbClr val="969696"/>
        </a:hlink>
        <a:folHlink>
          <a:srgbClr val="6F84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4c21d59b064f78a5c2e322551a3e88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h94c21d59b064f78a5c2e322551a3e88>
    <Kuvaaja_x002f_tekijä xmlns="b03131df-fdca-4f96-b491-cb071e0af91d" xsi:nil="true"/>
    <Esityspvm xmlns="b03131df-fdca-4f96-b491-cb071e0af91d">2014-09-07T21:00:00+00:00</Esityspvm>
    <_Julkisuus_ xmlns="b03131df-fdca-4f96-b491-cb071e0af91d">Julkinen</_Julkisuus_>
    <TaxCatchAll xmlns="b03131df-fdca-4f96-b491-cb071e0af91d">
      <Value>4</Value>
      <Value>3</Value>
      <Value>2</Value>
      <Value>1</Value>
    </TaxCatchAll>
    <_kuvaus xmlns="b03131df-fdca-4f96-b491-cb071e0af91d" xsi:nil="true"/>
    <Kuvaus_x0020_ xmlns="b03131df-fdca-4f96-b491-cb071e0af91d" xsi:nil="true"/>
    <Esittäjä xmlns="b03131df-fdca-4f96-b491-cb071e0af91d">Timo Jalonen</Esittäjä>
  </documentManagement>
</p:properties>
</file>

<file path=customXml/item4.xml><?xml version="1.0" encoding="utf-8"?>
<?mso-contentType ?>
<SharedContentType xmlns="Microsoft.SharePoint.Taxonomy.ContentTypeSync" SourceId="6948e327-c22f-45f3-ba73-76ec8822dedd" ContentTypeId="0x010100BABE01DC4AF04CBC98B987127D9FC69A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sitysaineistot Turku" ma:contentTypeID="0x010100BABE01DC4AF04CBC98B987127D9FC69A010086713F62288E354CB7CE41AFC757A4B5" ma:contentTypeVersion="135" ma:contentTypeDescription="Luo uusi asiakirja." ma:contentTypeScope="" ma:versionID="89c4c9e68141cfee3dfaa9693d5c1244">
  <xsd:schema xmlns:xsd="http://www.w3.org/2001/XMLSchema" xmlns:xs="http://www.w3.org/2001/XMLSchema" xmlns:p="http://schemas.microsoft.com/office/2006/metadata/properties" xmlns:ns1="http://schemas.microsoft.com/sharepoint/v3" xmlns:ns2="b03131df-fdca-4f96-b491-cb071e0af91d" targetNamespace="http://schemas.microsoft.com/office/2006/metadata/properties" ma:root="true" ma:fieldsID="e93f0b59361f0504021c6b927d797a45" ns1:_="" ns2:_="">
    <xsd:import namespace="http://schemas.microsoft.com/sharepoint/v3"/>
    <xsd:import namespace="b03131df-fdca-4f96-b491-cb071e0af91d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Esittäjä"/>
                <xsd:element ref="ns2:Esityspvm"/>
                <xsd:element ref="ns2:Kuvaaja_x002f_tekijä" minOccurs="0"/>
                <xsd:element ref="ns2:_dlc_DocIdUrl" minOccurs="0"/>
                <xsd:element ref="ns2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2:h94c21d59b064f78a5c2e322551a3e88" minOccurs="0"/>
                <xsd:element ref="ns2:TaxCatchAll" minOccurs="0"/>
                <xsd:element ref="ns2:TaxCatchAllLabel" minOccurs="0"/>
                <xsd:element ref="ns2:_dlc_DocId" minOccurs="0"/>
                <xsd:element ref="ns2:Kuvaus_x0020_" minOccurs="0"/>
                <xsd:element ref="ns2:_kuva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2" nillable="true" ma:displayName="Vanhenemispäivämäärä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Esittäjä" ma:index="2" ma:displayName="Esittäjä" ma:description="Sukunimi Etunimi" ma:internalName="Esitt_x00e4_j_x00e4_">
      <xsd:simpleType>
        <xsd:restriction base="dms:Text">
          <xsd:maxLength value="255"/>
        </xsd:restriction>
      </xsd:simpleType>
    </xsd:element>
    <xsd:element name="Esityspvm" ma:index="3" ma:displayName="Esityspvm" ma:format="DateOnly" ma:internalName="Esityspvm">
      <xsd:simpleType>
        <xsd:restriction base="dms:DateTime"/>
      </xsd:simpleType>
    </xsd:element>
    <xsd:element name="Kuvaaja_x002f_tekijä" ma:index="4" nillable="true" ma:displayName="Esityksen tekijä" ma:description="Sukunimi Etunimi" ma:internalName="Kuvaaja_x002F_tekij_x00e4_">
      <xsd:simpleType>
        <xsd:restriction base="dms:Text">
          <xsd:maxLength value="255"/>
        </xsd:restriction>
      </xsd:simpleType>
    </xsd:element>
    <xsd:element name="_dlc_DocIdUrl" ma:index="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94c21d59b064f78a5c2e322551a3e88" ma:index="16" ma:taxonomy="true" ma:internalName="h94c21d59b064f78a5c2e322551a3e88" ma:taxonomyFieldName="_Esitysaineistojen_x0020_tyyppi" ma:displayName="Esitysaineistojen tyyppi" ma:default="4;#Diaesitys|29bf125c-3304-4b20-a038-e327a30ca536" ma:fieldId="{194c21d5-9b06-4f78-a5c2-e322551a3e88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2463b85d-2072-414b-8629-83c340b48517}" ma:internalName="TaxCatchAll" ma:showField="CatchAllData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2463b85d-2072-414b-8629-83c340b48517}" ma:internalName="TaxCatchAllLabel" ma:readOnly="true" ma:showField="CatchAllDataLabel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Kuvaus_x0020_" ma:index="23" nillable="true" ma:displayName="Kuvaus " ma:internalName="Kuvaus_x0020_">
      <xsd:simpleType>
        <xsd:restriction base="dms:Note">
          <xsd:maxLength value="255"/>
        </xsd:restriction>
      </xsd:simpleType>
    </xsd:element>
    <xsd:element name="_kuvaus" ma:index="25" nillable="true" ma:displayName="Kuvaus" ma:internalName="_kuvaus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FBE0FC-AFB5-4937-B6C9-CB0CD08C9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3EABA1-07A6-4263-BD27-73B3E68180A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0E3614-CA2E-408B-AF09-8B2471D33E21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b03131df-fdca-4f96-b491-cb071e0af91d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BBB06D77-92F7-4576-886B-6BB74AFF691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89090B4-582A-4E1F-8D49-59940F2ED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3131df-fdca-4f96-b491-cb071e0af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993</Words>
  <Application>Microsoft Office PowerPoint</Application>
  <PresentationFormat>Näytössä katseltava diaesitys (4:3)</PresentationFormat>
  <Paragraphs>171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6" baseType="lpstr">
      <vt:lpstr>tku_ppt-pohja_25012012</vt:lpstr>
      <vt:lpstr>VM_esityspohja_suomi</vt:lpstr>
      <vt:lpstr>Sivistystoimialan talousarvioesitys 2015</vt:lpstr>
      <vt:lpstr>Sivistystoimialan talousarvio 2015</vt:lpstr>
      <vt:lpstr>Sivistystoimialan talousarvio 2015</vt:lpstr>
      <vt:lpstr>Sivistystoimialan talousarvio 2015</vt:lpstr>
      <vt:lpstr>Muutoksia kehyspäätöksiin ja muuta</vt:lpstr>
      <vt:lpstr>Varhaiskasvatus TAE 2015</vt:lpstr>
      <vt:lpstr>Perusopetus TAE 2015</vt:lpstr>
      <vt:lpstr>Lukiokoulutus TAE 2015</vt:lpstr>
      <vt:lpstr>Ammatillinen koulutus TAE 2015</vt:lpstr>
      <vt:lpstr>Aikuiskoulutus TAE 2015</vt:lpstr>
      <vt:lpstr>Ruotsinkielinen kasvatus ja opetus TAE 2015</vt:lpstr>
      <vt:lpstr>Sivistystoimialan yhteinen hallinto ja yhteiset toiminnot</vt:lpstr>
      <vt:lpstr>Mitä valtuusto sai 1 M€ lisäpanostuksella?</vt:lpstr>
      <vt:lpstr>Aikataulu</vt:lpstr>
    </vt:vector>
  </TitlesOfParts>
  <Company>Turun kaupunki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Jalonen Timo</dc:creator>
  <cp:lastModifiedBy>Lehmusto Hanna</cp:lastModifiedBy>
  <cp:revision>113</cp:revision>
  <cp:lastPrinted>2012-01-23T13:05:33Z</cp:lastPrinted>
  <dcterms:created xsi:type="dcterms:W3CDTF">2012-01-04T10:39:25Z</dcterms:created>
  <dcterms:modified xsi:type="dcterms:W3CDTF">2014-09-12T09:15:00Z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0x010100BABE01DC4AF04CBC98B987127D9FC69A010086713F62288E354CB7CE41AFC757A4B5</vt:lpwstr>
  </property>
  <property fmtid="{D5CDD505-2E9C-101B-9397-08002B2CF9AE}" pid="3" name="h94c21d59b064f78a5c2e322551a3e88">
    <vt:lpwstr>Diaesitys|29bf125c-3304-4b20-a038-e327a30ca536</vt:lpwstr>
  </property>
  <property fmtid="{D5CDD505-2E9C-101B-9397-08002B2CF9AE}" pid="4" name="j08d1eaf84c644719eb3d45d656088a2">
    <vt:lpwstr>Videokuva|82098cdd-6e57-4a24-8887-90ce7bab4a54</vt:lpwstr>
  </property>
  <property fmtid="{D5CDD505-2E9C-101B-9397-08002B2CF9AE}" pid="5" name="TaxCatchAll">
    <vt:lpwstr>4;#Diaesitys;#3;#Äänitiedosto;#2;#Videokuva;#1;#Suomi</vt:lpwstr>
  </property>
  <property fmtid="{D5CDD505-2E9C-101B-9397-08002B2CF9AE}" pid="6" name="ec87dd8dbe3f4b87b196639a53969ad4">
    <vt:lpwstr>Suomi|ddab1725-3888-478f-9c8c-3eeceecd16e9</vt:lpwstr>
  </property>
  <property fmtid="{D5CDD505-2E9C-101B-9397-08002B2CF9AE}" pid="7" name="bcb735522fc34cde8200f6a746f2dda6">
    <vt:lpwstr>Äänitiedosto|2ce7008b-f285-403a-bd25-9c3fffad5372</vt:lpwstr>
  </property>
  <property fmtid="{D5CDD505-2E9C-101B-9397-08002B2CF9AE}" pid="8" name="_Kieli">
    <vt:lpwstr>1;#Suomi|ddab1725-3888-478f-9c8c-3eeceecd16e9</vt:lpwstr>
  </property>
  <property fmtid="{D5CDD505-2E9C-101B-9397-08002B2CF9AE}" pid="9" name="URL">
    <vt:lpwstr>, </vt:lpwstr>
  </property>
  <property fmtid="{D5CDD505-2E9C-101B-9397-08002B2CF9AE}" pid="10" name="_Esitysaineistojen tyyppi">
    <vt:lpwstr>4;#Diaesitys|29bf125c-3304-4b20-a038-e327a30ca536</vt:lpwstr>
  </property>
  <property fmtid="{D5CDD505-2E9C-101B-9397-08002B2CF9AE}" pid="11" name="Videotiedoston_x0020_tyyppi">
    <vt:lpwstr>2;#Videokuva|82098cdd-6e57-4a24-8887-90ce7bab4a54</vt:lpwstr>
  </property>
  <property fmtid="{D5CDD505-2E9C-101B-9397-08002B2CF9AE}" pid="12" name="__x00c4__x00e4_nitiedoston_x0020_tyyppi">
    <vt:lpwstr>3;#Äänitiedosto|2ce7008b-f285-403a-bd25-9c3fffad5372</vt:lpwstr>
  </property>
  <property fmtid="{D5CDD505-2E9C-101B-9397-08002B2CF9AE}" pid="13" name="_Äänitiedoston tyyppi">
    <vt:lpwstr>3;#Äänitiedosto|2ce7008b-f285-403a-bd25-9c3fffad5372</vt:lpwstr>
  </property>
  <property fmtid="{D5CDD505-2E9C-101B-9397-08002B2CF9AE}" pid="14" name="Videotiedoston tyyppi">
    <vt:lpwstr>2;#Videokuva|82098cdd-6e57-4a24-8887-90ce7bab4a54</vt:lpwstr>
  </property>
</Properties>
</file>